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63" r:id="rId2"/>
    <p:sldId id="257" r:id="rId3"/>
    <p:sldId id="258" r:id="rId4"/>
    <p:sldId id="259" r:id="rId5"/>
    <p:sldId id="260" r:id="rId6"/>
    <p:sldId id="261" r:id="rId7"/>
    <p:sldId id="262" r:id="rId8"/>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2" d="100"/>
          <a:sy n="72" d="100"/>
        </p:scale>
        <p:origin x="-456"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6578A9F9-71B0-4714-A0D8-30AFF685C928}" type="datetimeFigureOut">
              <a:rPr lang="fa-IR" smtClean="0"/>
              <a:t>1441/09/17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2664127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78A9F9-71B0-4714-A0D8-30AFF685C928}" type="datetimeFigureOut">
              <a:rPr lang="fa-IR" smtClean="0"/>
              <a:t>1441/09/17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17858225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78A9F9-71B0-4714-A0D8-30AFF685C928}" type="datetimeFigureOut">
              <a:rPr lang="fa-IR" smtClean="0"/>
              <a:t>1441/09/17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1143460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6578A9F9-71B0-4714-A0D8-30AFF685C928}" type="datetimeFigureOut">
              <a:rPr lang="fa-IR" smtClean="0"/>
              <a:t>1441/09/17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8936111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78A9F9-71B0-4714-A0D8-30AFF685C928}" type="datetimeFigureOut">
              <a:rPr lang="fa-IR" smtClean="0"/>
              <a:t>1441/09/17</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10723605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6578A9F9-71B0-4714-A0D8-30AFF685C928}" type="datetimeFigureOut">
              <a:rPr lang="fa-IR" smtClean="0"/>
              <a:t>1441/09/17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7398319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6578A9F9-71B0-4714-A0D8-30AFF685C928}" type="datetimeFigureOut">
              <a:rPr lang="fa-IR" smtClean="0"/>
              <a:t>1441/09/17</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1082046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6578A9F9-71B0-4714-A0D8-30AFF685C928}" type="datetimeFigureOut">
              <a:rPr lang="fa-IR" smtClean="0"/>
              <a:t>1441/09/17</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3729897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78A9F9-71B0-4714-A0D8-30AFF685C928}" type="datetimeFigureOut">
              <a:rPr lang="fa-IR" smtClean="0"/>
              <a:t>1441/09/17</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476996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8A9F9-71B0-4714-A0D8-30AFF685C928}" type="datetimeFigureOut">
              <a:rPr lang="fa-IR" smtClean="0"/>
              <a:t>1441/09/17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3394909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78A9F9-71B0-4714-A0D8-30AFF685C928}" type="datetimeFigureOut">
              <a:rPr lang="fa-IR" smtClean="0"/>
              <a:t>1441/09/17</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6ED557CF-0014-4BD3-A2D1-4CD2781CE853}" type="slidenum">
              <a:rPr lang="fa-IR" smtClean="0"/>
              <a:t>‹#›</a:t>
            </a:fld>
            <a:endParaRPr lang="fa-IR"/>
          </a:p>
        </p:txBody>
      </p:sp>
    </p:spTree>
    <p:extLst>
      <p:ext uri="{BB962C8B-B14F-4D97-AF65-F5344CB8AC3E}">
        <p14:creationId xmlns:p14="http://schemas.microsoft.com/office/powerpoint/2010/main" val="858288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578A9F9-71B0-4714-A0D8-30AFF685C928}" type="datetimeFigureOut">
              <a:rPr lang="fa-IR" smtClean="0"/>
              <a:t>1441/09/17</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ED557CF-0014-4BD3-A2D1-4CD2781CE853}" type="slidenum">
              <a:rPr lang="fa-IR" smtClean="0"/>
              <a:t>‹#›</a:t>
            </a:fld>
            <a:endParaRPr lang="fa-IR"/>
          </a:p>
        </p:txBody>
      </p:sp>
    </p:spTree>
    <p:extLst>
      <p:ext uri="{BB962C8B-B14F-4D97-AF65-F5344CB8AC3E}">
        <p14:creationId xmlns:p14="http://schemas.microsoft.com/office/powerpoint/2010/main" val="3439602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style>
          <a:lnRef idx="1">
            <a:schemeClr val="accent2"/>
          </a:lnRef>
          <a:fillRef idx="2">
            <a:schemeClr val="accent2"/>
          </a:fillRef>
          <a:effectRef idx="1">
            <a:schemeClr val="accent2"/>
          </a:effectRef>
          <a:fontRef idx="minor">
            <a:schemeClr val="dk1"/>
          </a:fontRef>
        </p:style>
        <p:txBody>
          <a:bodyPr>
            <a:normAutofit/>
          </a:bodyPr>
          <a:lstStyle/>
          <a:p>
            <a:pPr marL="0" indent="0" algn="just">
              <a:buNone/>
            </a:pPr>
            <a:r>
              <a:rPr lang="fa-IR" sz="2800" b="1" dirty="0" smtClean="0">
                <a:solidFill>
                  <a:schemeClr val="tx1"/>
                </a:solidFill>
                <a:cs typeface="B Zar" pitchFamily="2" charset="-78"/>
              </a:rPr>
              <a:t>بِسْمِ اللَّهِ الرَّحْمَنِ الرَّحِيمِ </a:t>
            </a:r>
          </a:p>
          <a:p>
            <a:pPr marL="0" indent="0" algn="just">
              <a:buNone/>
            </a:pPr>
            <a:endParaRPr lang="fa-IR" sz="2800" b="1" dirty="0" smtClean="0">
              <a:cs typeface="B Zar" pitchFamily="2" charset="-78"/>
            </a:endParaRPr>
          </a:p>
          <a:p>
            <a:pPr marL="0" indent="0" algn="just">
              <a:buNone/>
            </a:pPr>
            <a:r>
              <a:rPr lang="fa-IR" sz="2800" b="1" dirty="0" smtClean="0">
                <a:cs typeface="B Zar" pitchFamily="2" charset="-78"/>
              </a:rPr>
              <a:t>مَثَلُ الَّذِينَ حُمِّلُوا التَّوْرَاةَ ثُمَّ لَمْ يَحْمِلُوهَا كَمَثَلِ الْحِمَارِ يَحْمِلُ أَسْفَارًا بِئْسَ مَثَلُ الْقَوْمِ الَّذِينَ كَذَّبُوا بِآيَاتِ اللَّهِ وَاللَّهُ لَا يَهْدِي الْقَوْمَ الظَّالِمِينَ ﴿۵﴾ </a:t>
            </a:r>
          </a:p>
          <a:p>
            <a:pPr marL="0" indent="0" algn="just">
              <a:buNone/>
            </a:pPr>
            <a:r>
              <a:rPr lang="fa-IR" sz="2800" b="1" dirty="0" smtClean="0">
                <a:cs typeface="B Zar" pitchFamily="2" charset="-78"/>
              </a:rPr>
              <a:t>قُلْ يَا أَيُّهَا الَّذِينَ هَادُوا إِنْ زَعَمْتُمْ أَنَّكُمْ أَوْلِيَاءُ لِلَّهِ مِنْ دُونِ النَّاسِ فَتَمَنَّوُا الْمَوْتَ إِنْ كُنْتُمْ صَادِقِينَ ﴿۶﴾ </a:t>
            </a:r>
          </a:p>
          <a:p>
            <a:pPr marL="0" indent="0" algn="just">
              <a:buNone/>
            </a:pPr>
            <a:r>
              <a:rPr lang="fa-IR" sz="2800" b="1" dirty="0" smtClean="0">
                <a:cs typeface="B Zar" pitchFamily="2" charset="-78"/>
              </a:rPr>
              <a:t>وَلَا يَتَمَنَّوْنَهُ أَبَدًا بِمَا قَدَّمَتْ أَيْدِيهِمْ وَاللَّهُ عَلِيمٌ بِالظَّالِمِينَ ﴿۷﴾  </a:t>
            </a:r>
          </a:p>
          <a:p>
            <a:pPr marL="0" indent="0" algn="just">
              <a:buNone/>
            </a:pPr>
            <a:r>
              <a:rPr lang="fa-IR" sz="2800" b="1" dirty="0" smtClean="0">
                <a:cs typeface="B Zar" pitchFamily="2" charset="-78"/>
              </a:rPr>
              <a:t>قُلْ إِنَّ الْمَوْتَ الَّذِي تَفِرُّونَ مِنْهُ فَإِنَّهُ مُلَاقِيكُمْ ثُمَّ تُرَدُّونَ إِلَى عَالِمِ الْغَيْبِ وَالشَّهَادَةِ فَيُنَبِّئُكُمْ بِمَا كُنْتُمْ تَعْمَلُونَ ﴿۸</a:t>
            </a:r>
            <a:endParaRPr lang="fa-IR" sz="2800" b="1" dirty="0">
              <a:cs typeface="B Zar" pitchFamily="2" charset="-78"/>
            </a:endParaRPr>
          </a:p>
        </p:txBody>
      </p:sp>
      <p:pic>
        <p:nvPicPr>
          <p:cNvPr id="4" name="تفسیر دو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92758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26365"/>
          </a:xfrm>
        </p:spPr>
        <p:style>
          <a:lnRef idx="0">
            <a:schemeClr val="accent4"/>
          </a:lnRef>
          <a:fillRef idx="3">
            <a:schemeClr val="accent4"/>
          </a:fillRef>
          <a:effectRef idx="3">
            <a:schemeClr val="accent4"/>
          </a:effectRef>
          <a:fontRef idx="minor">
            <a:schemeClr val="lt1"/>
          </a:fontRef>
        </p:style>
        <p:txBody>
          <a:bodyPr>
            <a:noAutofit/>
          </a:bodyPr>
          <a:lstStyle/>
          <a:p>
            <a:r>
              <a:rPr lang="fa-IR" sz="2400" dirty="0">
                <a:cs typeface="B Titr" pitchFamily="2" charset="-78"/>
              </a:rPr>
              <a:t>مَثَلُ الَّذِينَ حُمِّلُوا التَّوْرَاةَ ثُمَّ لَمْ يَحْمِلُوهَا كَمَثَلِ الْحِمَارِ يَحْمِلُ أَسْفَارًا بِئْسَ مَثَلُ الْقَوْمِ الَّذِينَ كَذَّبُوا بِآيَاتِ اللَّهِ وَاللَّهُ لَا يَهْدِي الْقَوْمَ الظَّالِمِينَ ﴿۵﴾ </a:t>
            </a:r>
          </a:p>
        </p:txBody>
      </p:sp>
      <p:sp>
        <p:nvSpPr>
          <p:cNvPr id="3" name="Content Placeholder 2"/>
          <p:cNvSpPr>
            <a:spLocks noGrp="1"/>
          </p:cNvSpPr>
          <p:nvPr>
            <p:ph idx="1"/>
          </p:nvPr>
        </p:nvSpPr>
        <p:spPr>
          <a:xfrm>
            <a:off x="467544" y="1340768"/>
            <a:ext cx="8229600" cy="5040560"/>
          </a:xfrm>
        </p:spPr>
        <p:txBody>
          <a:bodyPr>
            <a:normAutofit/>
          </a:bodyPr>
          <a:lstStyle/>
          <a:p>
            <a:pPr marL="0" indent="0" algn="just">
              <a:buNone/>
            </a:pPr>
            <a:r>
              <a:rPr lang="fa-IR" sz="2000" b="1" dirty="0">
                <a:cs typeface="B Zar" pitchFamily="2" charset="-78"/>
              </a:rPr>
              <a:t>راغب مى گويد: كلمه (سفر) - به فتح سين و سكون فاء - به معناى پرده بردارى است كه البته در خصوص اعيان استعمال مى شود، مانند سفر عمامه برداشتن عمامه از سر، و (سـفـر خـمـار) يعنى برداشتن نقاب از صورت - تا آنجا كه مى گويد: و سفر - بـه كـسـر سين و سكون فاء - به معناى كتابى است كه از حقائق پرده برمى دارد، و در قرآن آمده : </a:t>
            </a:r>
          </a:p>
          <a:p>
            <a:pPr marL="0" indent="0" algn="just">
              <a:buNone/>
            </a:pPr>
            <a:r>
              <a:rPr lang="fa-IR" sz="2000" b="1" dirty="0">
                <a:cs typeface="B Zar" pitchFamily="2" charset="-78"/>
              </a:rPr>
              <a:t>(كمثل الحمار يحمل اسفارا). </a:t>
            </a:r>
          </a:p>
          <a:p>
            <a:pPr marL="0" indent="0" algn="just">
              <a:buNone/>
            </a:pPr>
            <a:r>
              <a:rPr lang="fa-IR" sz="2000" b="1" dirty="0">
                <a:cs typeface="B Zar" pitchFamily="2" charset="-78"/>
              </a:rPr>
              <a:t>و مـنـظـور از ايـنـكـه فـرمـود: (مـثـل آنـهـايـى كـه تـورات بـر آنـان تـحـمـيـل شـد) بـه شـهـادت سـيـاق ايـن است كه تورات به آنان تعليم داده شد. و مراد </a:t>
            </a:r>
            <a:r>
              <a:rPr lang="fa-IR" sz="2000" b="1" dirty="0" smtClean="0">
                <a:cs typeface="B Zar" pitchFamily="2" charset="-78"/>
              </a:rPr>
              <a:t>ازفـرمـوده </a:t>
            </a:r>
            <a:r>
              <a:rPr lang="fa-IR" sz="2000" b="1" dirty="0">
                <a:cs typeface="B Zar" pitchFamily="2" charset="-78"/>
              </a:rPr>
              <a:t>(ولى آن را حـمـل نـكـردنـد) ايـن اسـت كـه بـه آن عـمـل نـكـردنـد، ذيـل آيـه هـم كـه مـى فـرمـايـد (بـئس مـثـل القـوم الذيـن كـذبـوا بـايـات الله ) مـؤ يـد و شـاهـد بـر ايـن معنا است. و منظور از (كـسـانـى كـه تـورات تـحـمـيـلشـان شـد ولى آن را حـمـل نـكـردند) يهوديانى است كه خدا تورات را بر پيامبر آنان موسى (عليه السلام) نـازل كـرد و او معارف و شرايع آن را تعليمشان داد، ولى رهايش كردند، و به دستورات آن عـمـل نـنـمـودنـد، لذا خداى تعالى برايشان مثلى زد، و آنها را به الاغى تشبيه كرد كه كتابهايى بر آن بار شده، و خود آن حيوان هيچ آگاهى از معارف و حقائق آن كتابها ندارد، و در نتيجه از حمل آن كتابها چيزى به جز خستگى برايش نمى ماند. </a:t>
            </a:r>
          </a:p>
        </p:txBody>
      </p:sp>
    </p:spTree>
    <p:extLst>
      <p:ext uri="{BB962C8B-B14F-4D97-AF65-F5344CB8AC3E}">
        <p14:creationId xmlns:p14="http://schemas.microsoft.com/office/powerpoint/2010/main" val="1079276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90066"/>
          </a:xfrm>
        </p:spPr>
        <p:txBody>
          <a:bodyPr>
            <a:noAutofit/>
          </a:bodyPr>
          <a:lstStyle/>
          <a:p>
            <a:r>
              <a:rPr lang="fa-IR" sz="2000" dirty="0">
                <a:solidFill>
                  <a:srgbClr val="FF0000"/>
                </a:solidFill>
                <a:cs typeface="B Titr" pitchFamily="2" charset="-78"/>
              </a:rPr>
              <a:t>وجه ارتباط تشبـيه يهود به حمار حامل اسفار با آيه مربوط به بعثت پيامبر اسلام (ص) </a:t>
            </a:r>
          </a:p>
        </p:txBody>
      </p:sp>
      <p:sp>
        <p:nvSpPr>
          <p:cNvPr id="3" name="Content Placeholder 2"/>
          <p:cNvSpPr>
            <a:spLocks noGrp="1"/>
          </p:cNvSpPr>
          <p:nvPr>
            <p:ph idx="1"/>
          </p:nvPr>
        </p:nvSpPr>
        <p:spPr>
          <a:xfrm>
            <a:off x="457200" y="980728"/>
            <a:ext cx="8229600" cy="5145435"/>
          </a:xfrm>
        </p:spPr>
        <p:txBody>
          <a:bodyPr>
            <a:normAutofit/>
          </a:bodyPr>
          <a:lstStyle/>
          <a:p>
            <a:pPr marL="0" indent="0" algn="just">
              <a:buNone/>
            </a:pPr>
            <a:r>
              <a:rPr lang="fa-IR" sz="2000" b="1" dirty="0">
                <a:cs typeface="B Zar" pitchFamily="2" charset="-78"/>
              </a:rPr>
              <a:t>وجـه اتـصـال ايـن آيـه بـه آيـه قـبـلش اين است كه بعد از آنكه خداى تعالى سخن را با مسأله بعث پيامبرى امى آغاز كرد، و بر مسلمانان منت نهاد كه از ميان همه اقوام امى پيامبر را در بـيـن آنـان مـبـعوث كرد، تا كتاب را بر آنان بخواند، و تزكيه شان كند، و كتاب و حكمتشان بياموزد و در نتيجه از ظلمتهاى گمراهى به سوى نور هدايت بيرونشان نموده، از حـضـيـض جهل به اوج علم و حكمتشان برساند، و در آخر سوره هم به طور عتاب و توبيخ بـه رفـتـار آنـان اشـاره مـى كـنـد، كـه بـه جـاى شـكـرگـزارى در مـقـابـل ايـن مـنـت چـگـونـه بـه سـوى </a:t>
            </a:r>
            <a:r>
              <a:rPr lang="fa-IR" sz="2000" b="1" dirty="0" smtClean="0">
                <a:cs typeface="B Zar" pitchFamily="2" charset="-78"/>
              </a:rPr>
              <a:t> </a:t>
            </a:r>
            <a:r>
              <a:rPr lang="fa-IR" sz="2000" b="1" dirty="0">
                <a:cs typeface="B Zar" pitchFamily="2" charset="-78"/>
              </a:rPr>
              <a:t>تـجـارت شـتـافـتـنـد، و پـيـامـبـر را در حال خطبه جمعه تنها گذاشتند، با اينكه نماز جمعه از بزرگترين مناسك دينى است. </a:t>
            </a:r>
          </a:p>
          <a:p>
            <a:pPr marL="0" indent="0" algn="just">
              <a:buNone/>
            </a:pPr>
            <a:r>
              <a:rPr lang="fa-IR" sz="2000" b="1" dirty="0">
                <a:cs typeface="B Zar" pitchFamily="2" charset="-78"/>
              </a:rPr>
              <a:t>در بـيـن آن آغاز و اين انجام سوره مثل مذكور را براى يهوديان آورد كه تورات تحميلشان شـد، ولى آن حـمل نكردند، و چون خرانى شدند كه بار كتاب بر دوش دارند، و هيچ بهره اى از مـعـارف و حـكـمـتـهـاى آن نـدارنـد. پس مسلمانان بايد به امر دين اهتمام بورزند و در حركات و سكنات خود مراقب خدا باشند، و رسول او را بزرگ بدانند، احترام كنند، و آنچه بـرايـشان آورده ناچيز نگيرند، و بترسند از اينكه خشم خدا آنان را بگيرد، همان طور كه يـهـود را گـرفت، و آنان را جاهلانى ستمگر خواند، و به خرانى كه بار كتاب به دوش دارند تشبيهشان كرد. </a:t>
            </a:r>
          </a:p>
        </p:txBody>
      </p:sp>
    </p:spTree>
    <p:extLst>
      <p:ext uri="{BB962C8B-B14F-4D97-AF65-F5344CB8AC3E}">
        <p14:creationId xmlns:p14="http://schemas.microsoft.com/office/powerpoint/2010/main" val="2017714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4"/>
          </a:lnRef>
          <a:fillRef idx="3">
            <a:schemeClr val="accent4"/>
          </a:fillRef>
          <a:effectRef idx="3">
            <a:schemeClr val="accent4"/>
          </a:effectRef>
          <a:fontRef idx="minor">
            <a:schemeClr val="lt1"/>
          </a:fontRef>
        </p:style>
        <p:txBody>
          <a:bodyPr>
            <a:noAutofit/>
          </a:bodyPr>
          <a:lstStyle/>
          <a:p>
            <a:r>
              <a:rPr lang="fa-IR" sz="1800" dirty="0">
                <a:cs typeface="B Zar" pitchFamily="2" charset="-78"/>
              </a:rPr>
              <a:t>استدلال عليه يهود با اين بيان كه اگر راست گوييد آرزوى مرگ كنيد </a:t>
            </a:r>
            <a:br>
              <a:rPr lang="fa-IR" sz="1800" dirty="0">
                <a:cs typeface="B Zar" pitchFamily="2" charset="-78"/>
              </a:rPr>
            </a:br>
            <a:r>
              <a:rPr lang="fa-IR" sz="2400" b="1" dirty="0">
                <a:cs typeface="B Zar" pitchFamily="2" charset="-78"/>
              </a:rPr>
              <a:t>قُلْ يَا أَيُّهَا الَّذِينَ هَادُوا إِنْ زَعَمْتُمْ أَنَّكُمْ أَوْلِيَاءُ لِلَّهِ مِنْ دُونِ النَّاسِ فَتَمَنَّوُا الْمَوْتَ إِنْ كُنْتُمْ صَادِقِينَ ﴿۶﴾ </a:t>
            </a:r>
            <a:endParaRPr lang="fa-IR" sz="1800" b="1" dirty="0">
              <a:cs typeface="B Zar" pitchFamily="2" charset="-78"/>
            </a:endParaRPr>
          </a:p>
        </p:txBody>
      </p:sp>
      <p:sp>
        <p:nvSpPr>
          <p:cNvPr id="3" name="Content Placeholder 2"/>
          <p:cNvSpPr>
            <a:spLocks noGrp="1"/>
          </p:cNvSpPr>
          <p:nvPr>
            <p:ph idx="1"/>
          </p:nvPr>
        </p:nvSpPr>
        <p:spPr>
          <a:xfrm>
            <a:off x="467544" y="1628800"/>
            <a:ext cx="8229600" cy="4968552"/>
          </a:xfrm>
        </p:spPr>
        <p:txBody>
          <a:bodyPr>
            <a:normAutofit/>
          </a:bodyPr>
          <a:lstStyle/>
          <a:p>
            <a:pPr marL="0" indent="0" algn="just">
              <a:buNone/>
            </a:pPr>
            <a:r>
              <a:rPr lang="fa-IR" sz="2000" b="1" dirty="0">
                <a:cs typeface="B Zar" pitchFamily="2" charset="-78"/>
              </a:rPr>
              <a:t>در ايـن آيه شريفه عليه يهود استدلال شده، استدلالى كه دروغگويى يهود را در ادعايش كـه مـى گـويد (ما اولياى خداييم و دوستان و پسران او هستيم ) كاملا آشكار مى كند، و خـداى تـعـالى ادعـاهـاى آنـان را در قـرآن حـكـايـت كـرده، مـى فرمايد (و قالت اليهود و النـصـارى نـحـن ابـنـاء اللّه و احـبـاوه ) و نـيـز مـى فـرمـايـد: (قـل ان كـانـت لكـم الدار الاخـره عـند اللّه خالصه من دون الناس ) و نيز فرموده : (و قالوا لن يدخل الجنه الا من كان هودا) كه در آيه اولى خود را پسران و دوستان خدا، و در دومـى مـالكـين منحصر خانه آخرت، و در سومى دارندگان حق ورود به بهشت معرفى كرده اند. </a:t>
            </a:r>
          </a:p>
          <a:p>
            <a:pPr marL="0" indent="0" algn="just">
              <a:buNone/>
            </a:pPr>
            <a:r>
              <a:rPr lang="fa-IR" sz="2000" b="1" dirty="0">
                <a:cs typeface="B Zar" pitchFamily="2" charset="-78"/>
              </a:rPr>
              <a:t>و حـاصـل مـعـنـاى آيـه ايـن اسـت كـه : يـهوديان را مخاطب قرار بده، و به ايشان بگو: اى كـسـانـى كـه كـيـش يـهـوديگرى را به خود بسته ايد، اگر معتقديد كه تنها شما اولياى خداييد، و نه هيچ كس ديگر، و اگر در اين اعتقادتان راست مى گوييد، آرزوى مرگ كنيد، و خريدار آن باشيد، براى اينكه ولى خدا و دوست او بايد دوستدار لقاى او باشد، شما كه يـقين داريد دوست خداييد، و بهشت تنها از آن شما است، و هيچ چيزى ميان شما و بهشت و خدا حائل نمى شود مـگـر مـردن، بـايـد مـردن را دوسـت بـداريـد، و بـا از بـيـن رفـتـن ايـن يـك حائل به ديدار دوست برسيد، و در مهمانسراى او پذيرائى شويد، و از دار دنياى پست كه به جز هم و غم و محنت و مصيبت چيزى در آن نيست آسوده گرديد. </a:t>
            </a:r>
          </a:p>
        </p:txBody>
      </p:sp>
    </p:spTree>
    <p:extLst>
      <p:ext uri="{BB962C8B-B14F-4D97-AF65-F5344CB8AC3E}">
        <p14:creationId xmlns:p14="http://schemas.microsoft.com/office/powerpoint/2010/main" val="5400786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94122"/>
          </a:xfrm>
        </p:spPr>
        <p:style>
          <a:lnRef idx="0">
            <a:schemeClr val="accent4"/>
          </a:lnRef>
          <a:fillRef idx="3">
            <a:schemeClr val="accent4"/>
          </a:fillRef>
          <a:effectRef idx="3">
            <a:schemeClr val="accent4"/>
          </a:effectRef>
          <a:fontRef idx="minor">
            <a:schemeClr val="lt1"/>
          </a:fontRef>
        </p:style>
        <p:txBody>
          <a:bodyPr>
            <a:normAutofit fontScale="90000"/>
          </a:bodyPr>
          <a:lstStyle/>
          <a:p>
            <a:r>
              <a:rPr lang="fa-IR" sz="3600" b="1" dirty="0">
                <a:cs typeface="B Zar" pitchFamily="2" charset="-78"/>
              </a:rPr>
              <a:t>وَلَا يَتَمَنَّوْنَهُ أَبَدًا بِمَا قَدَّمَتْ أَيْدِيهِمْ وَاللَّهُ عَلِيمٌ بِالظَّالِمِينَ ﴿۷﴾ </a:t>
            </a:r>
          </a:p>
        </p:txBody>
      </p:sp>
      <p:sp>
        <p:nvSpPr>
          <p:cNvPr id="3" name="Content Placeholder 2"/>
          <p:cNvSpPr>
            <a:spLocks noGrp="1"/>
          </p:cNvSpPr>
          <p:nvPr>
            <p:ph idx="1"/>
          </p:nvPr>
        </p:nvSpPr>
        <p:spPr>
          <a:xfrm>
            <a:off x="457200" y="1484784"/>
            <a:ext cx="8229600" cy="4968552"/>
          </a:xfrm>
        </p:spPr>
        <p:txBody>
          <a:bodyPr>
            <a:normAutofit/>
          </a:bodyPr>
          <a:lstStyle/>
          <a:p>
            <a:pPr marL="0" indent="0" algn="just">
              <a:buNone/>
            </a:pPr>
            <a:r>
              <a:rPr lang="fa-IR" sz="2400" b="1" dirty="0">
                <a:cs typeface="B Zar" pitchFamily="2" charset="-78"/>
              </a:rPr>
              <a:t>خداى عزوجل بعد از پيشنهاد تمناى مرگ به يهوديان، به پيامبر خود خبر مى دهد كه اين يـهـوديـان هـرگـز تـمـنـاى مـرگ نـخـواهـنـد كـرد، و ايـن تـمـنـا نـكـردنـشـان را تعليل مى كند به آنچه در دنيا مرتكب شده اند، مى فرمايد: يهوديان به خاطر (ما قدمت ايـديـهم ) هرگز چنين آرزويى نمى كنند. و جمله (ما قدمت ايديهم ) كنايه است از ظلم و فـسـوقـى كـه در دنـيـا مرتكب شده اند. پس معناى آيه اين است كه : يهوديان به سبب ظلم هايى كه كردند آرزوى مرگ نمى كنند، و خدا داناى به ظالمان است، مى داند كه ستمكاران هيچ وقت لقاى خدا را دوست نمى دارند، چون دشمنان خدايند، و بين خدا و آنان ولايت و محبتى در كار نيست</a:t>
            </a:r>
            <a:r>
              <a:rPr lang="fa-IR" sz="2400" b="1">
                <a:cs typeface="B Zar" pitchFamily="2" charset="-78"/>
              </a:rPr>
              <a:t>. </a:t>
            </a:r>
            <a:endParaRPr lang="fa-IR" sz="2400" b="1" dirty="0">
              <a:cs typeface="B Zar" pitchFamily="2" charset="-78"/>
            </a:endParaRPr>
          </a:p>
          <a:p>
            <a:pPr marL="0" indent="0" algn="just">
              <a:buNone/>
            </a:pPr>
            <a:r>
              <a:rPr lang="fa-IR" sz="2400" b="1" dirty="0">
                <a:cs typeface="B Zar" pitchFamily="2" charset="-78"/>
              </a:rPr>
              <a:t>و ايـن دو آيـه در مـعـنـاى آيـه زيـرنـد كـه مـى فـرمـايـد: (قـل ان كـانـت لكـم الدار الاخـره عـنـد اللّه خـالصـه من دون الناس فتمنوا الموت ان كنتم صادقين و لن يتمنوه ابدا بما قدمت ايديهم و اللّه عليم بالظالمين. </a:t>
            </a:r>
          </a:p>
        </p:txBody>
      </p:sp>
    </p:spTree>
    <p:extLst>
      <p:ext uri="{BB962C8B-B14F-4D97-AF65-F5344CB8AC3E}">
        <p14:creationId xmlns:p14="http://schemas.microsoft.com/office/powerpoint/2010/main" val="27309461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66130"/>
          </a:xfrm>
        </p:spPr>
        <p:style>
          <a:lnRef idx="0">
            <a:schemeClr val="accent4"/>
          </a:lnRef>
          <a:fillRef idx="3">
            <a:schemeClr val="accent4"/>
          </a:fillRef>
          <a:effectRef idx="3">
            <a:schemeClr val="accent4"/>
          </a:effectRef>
          <a:fontRef idx="minor">
            <a:schemeClr val="lt1"/>
          </a:fontRef>
        </p:style>
        <p:txBody>
          <a:bodyPr>
            <a:noAutofit/>
          </a:bodyPr>
          <a:lstStyle/>
          <a:p>
            <a:r>
              <a:rPr lang="fa-IR" sz="2400" b="1" dirty="0">
                <a:cs typeface="B Zar" pitchFamily="2" charset="-78"/>
              </a:rPr>
              <a:t>قُلْ إِنَّ الْمَوْتَ الَّذِي تَفِرُّونَ مِنْهُ فَإِنَّهُ مُلَاقِيكُمْ ثُمَّ تُرَدُّونَ إِلَى عَالِمِ الْغَيْبِ وَالشَّهَادَةِ فَيُنَبِّئُكُمْ بِمَا كُنْتُمْ تَعْمَلُونَ ﴿۸﴾(</a:t>
            </a:r>
            <a:r>
              <a:rPr lang="fa-IR" sz="1600" b="1" dirty="0">
                <a:solidFill>
                  <a:srgbClr val="FFFF00"/>
                </a:solidFill>
                <a:cs typeface="B Zar" pitchFamily="2" charset="-78"/>
              </a:rPr>
              <a:t>تهديد يهوديان به مرگى كه از آمدنش كراهت دارند </a:t>
            </a:r>
            <a:r>
              <a:rPr lang="fa-IR" sz="1600" b="1" dirty="0" smtClean="0">
                <a:solidFill>
                  <a:srgbClr val="FFFF00"/>
                </a:solidFill>
                <a:cs typeface="B Zar" pitchFamily="2" charset="-78"/>
              </a:rPr>
              <a:t>)</a:t>
            </a:r>
            <a:endParaRPr lang="fa-IR" sz="1600" b="1" dirty="0">
              <a:solidFill>
                <a:srgbClr val="FFFF00"/>
              </a:solidFill>
              <a:cs typeface="B Zar" pitchFamily="2" charset="-78"/>
            </a:endParaRPr>
          </a:p>
        </p:txBody>
      </p:sp>
      <p:sp>
        <p:nvSpPr>
          <p:cNvPr id="3" name="Content Placeholder 2"/>
          <p:cNvSpPr>
            <a:spLocks noGrp="1"/>
          </p:cNvSpPr>
          <p:nvPr>
            <p:ph idx="1"/>
          </p:nvPr>
        </p:nvSpPr>
        <p:spPr>
          <a:xfrm>
            <a:off x="457200" y="1484784"/>
            <a:ext cx="8229600" cy="4824536"/>
          </a:xfrm>
        </p:spPr>
        <p:txBody>
          <a:bodyPr>
            <a:normAutofit/>
          </a:bodyPr>
          <a:lstStyle/>
          <a:p>
            <a:pPr marL="0" indent="0" algn="just">
              <a:buNone/>
            </a:pPr>
            <a:r>
              <a:rPr lang="fa-IR" sz="2000" b="1" dirty="0">
                <a:cs typeface="B Zar" pitchFamily="2" charset="-78"/>
              </a:rPr>
              <a:t>يـهـوديـان راتـهـديد به آمدن مرگى مى كند كه از آمدنش كراهت دارند، براى اينكه از آن مى ترسند كه به وبال اعمال زشتشان گرفتار شوند. مى فرمايد: مرگ به زودى آنـان را ديـدار مـى كـند، چه بخواهند و چه نخواهند، آنگاه به سوى پروردگارشان كه با ستمكاريها و دشمنى ها از زى بندگى اش  خارج شده بودند، بر مى گردند، و او به حقيقت اعمال آنان آگاه است، چه اعمال ظاهريشان، و چه پنهانيشان، براى اينكه او عالم به غيب و شهادت است، و به زودى ايـشـان را بـه حـقيقت اعمالشان و آثار سوء آن كه همان انواع عذابها است خبر خواهد داد. </a:t>
            </a:r>
          </a:p>
          <a:p>
            <a:pPr marL="0" indent="0" algn="just">
              <a:buNone/>
            </a:pPr>
            <a:r>
              <a:rPr lang="fa-IR" sz="2000" b="1" dirty="0">
                <a:cs typeface="B Zar" pitchFamily="2" charset="-78"/>
              </a:rPr>
              <a:t>بـنـابـرايـن، در آيه شريفه نخست به ايشان اعلام مى كند كه فرار از مرگ خطائى است كـه مـرتكب مى شوند، براى اينكه مرگ به زودى ايشان را در مى يابد. و ثانيا اعلام مى دارد كـه اگـر از مـرگ كـراهت دارند، براى اين است كه از لقاء اللّه كراهت دارند، و اين هم خطاى دومى است از ايشان، چون خواه ناخواه به سوى خدا برمى گردند، و خدا به حساب اعـمـالشان مى رسد، و سزاى بدى هايشان را مى دهد. و ثالثا اعلام مى دارد كه هيچ يك از اعـمـالشـان بر خدا پوشيده نيست، چه اعمال ظاهريشان و چه پنهانى، و مكر و نيرنگشان جز به خودشان بر نمى گردد، چون او عالم به غيب و شهادت است. </a:t>
            </a:r>
          </a:p>
        </p:txBody>
      </p:sp>
    </p:spTree>
    <p:extLst>
      <p:ext uri="{BB962C8B-B14F-4D97-AF65-F5344CB8AC3E}">
        <p14:creationId xmlns:p14="http://schemas.microsoft.com/office/powerpoint/2010/main" val="13247031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457200" y="332656"/>
            <a:ext cx="8229600" cy="5793507"/>
          </a:xfrm>
        </p:spPr>
        <p:style>
          <a:lnRef idx="2">
            <a:schemeClr val="accent4"/>
          </a:lnRef>
          <a:fillRef idx="1">
            <a:schemeClr val="lt1"/>
          </a:fillRef>
          <a:effectRef idx="0">
            <a:schemeClr val="accent4"/>
          </a:effectRef>
          <a:fontRef idx="minor">
            <a:schemeClr val="dk1"/>
          </a:fontRef>
        </p:style>
        <p:txBody>
          <a:bodyPr>
            <a:normAutofit fontScale="85000" lnSpcReduction="10000"/>
          </a:bodyPr>
          <a:lstStyle/>
          <a:p>
            <a:pPr marL="0" indent="0" algn="just">
              <a:buNone/>
            </a:pPr>
            <a:r>
              <a:rPr lang="fa-IR" b="1" dirty="0">
                <a:cs typeface="B Zar" pitchFamily="2" charset="-78"/>
              </a:rPr>
              <a:t>پس در آيه شريفه چند اشاره هست : </a:t>
            </a:r>
            <a:r>
              <a:rPr lang="fa-IR" b="1" dirty="0">
                <a:solidFill>
                  <a:srgbClr val="FF0000"/>
                </a:solidFill>
                <a:cs typeface="B Zar" pitchFamily="2" charset="-78"/>
              </a:rPr>
              <a:t>اول</a:t>
            </a:r>
            <a:r>
              <a:rPr lang="fa-IR" b="1" dirty="0">
                <a:cs typeface="B Zar" pitchFamily="2" charset="-78"/>
              </a:rPr>
              <a:t> اشاره اى است به اينكه مرگ حق است و حتمى است، هـمـچـنـان كـه در جـاى ديـگـر فرموده : (كل نفس ذائقه الموت )، و باز فرموده : (نحن قدرنا بينكم الموت و ما نحن بمسبوقين ). </a:t>
            </a:r>
          </a:p>
          <a:p>
            <a:pPr marL="0" indent="0" algn="just">
              <a:buNone/>
            </a:pPr>
            <a:r>
              <a:rPr lang="fa-IR" b="1" dirty="0">
                <a:solidFill>
                  <a:srgbClr val="FF0000"/>
                </a:solidFill>
                <a:cs typeface="B Zar" pitchFamily="2" charset="-78"/>
              </a:rPr>
              <a:t>دوم </a:t>
            </a:r>
            <a:r>
              <a:rPr lang="fa-IR" b="1" dirty="0">
                <a:cs typeface="B Zar" pitchFamily="2" charset="-78"/>
              </a:rPr>
              <a:t>اشـاره مـى كـنـد بـه ايـنـكـه بـرگـشـت بـه سـوى خـدا بـراى پـس دادن حـسـاب اعمال حق است، و در آن شكى نيست. </a:t>
            </a:r>
          </a:p>
          <a:p>
            <a:pPr marL="0" indent="0" algn="just">
              <a:buNone/>
            </a:pPr>
            <a:r>
              <a:rPr lang="fa-IR" b="1" dirty="0">
                <a:cs typeface="B Zar" pitchFamily="2" charset="-78"/>
              </a:rPr>
              <a:t>و</a:t>
            </a:r>
            <a:r>
              <a:rPr lang="fa-IR" b="1" dirty="0">
                <a:solidFill>
                  <a:srgbClr val="FF0000"/>
                </a:solidFill>
                <a:cs typeface="B Zar" pitchFamily="2" charset="-78"/>
              </a:rPr>
              <a:t> سـوم </a:t>
            </a:r>
            <a:r>
              <a:rPr lang="fa-IR" b="1" dirty="0">
                <a:cs typeface="B Zar" pitchFamily="2" charset="-78"/>
              </a:rPr>
              <a:t>اشـاره دارد به اينكه به زودى به حقيقت اعمالى كه كرده اند واقف گشته، تمامى اعمالشان بدون كم و كاست به ايشان برمى گردد. </a:t>
            </a:r>
          </a:p>
          <a:p>
            <a:pPr marL="0" indent="0" algn="just">
              <a:buNone/>
            </a:pPr>
            <a:r>
              <a:rPr lang="fa-IR" b="1" dirty="0">
                <a:cs typeface="B Zar" pitchFamily="2" charset="-78"/>
              </a:rPr>
              <a:t>و </a:t>
            </a:r>
            <a:r>
              <a:rPr lang="fa-IR" b="1" dirty="0">
                <a:solidFill>
                  <a:srgbClr val="FF0000"/>
                </a:solidFill>
                <a:cs typeface="B Zar" pitchFamily="2" charset="-78"/>
              </a:rPr>
              <a:t>چهارم</a:t>
            </a:r>
            <a:r>
              <a:rPr lang="fa-IR" b="1" dirty="0">
                <a:cs typeface="B Zar" pitchFamily="2" charset="-78"/>
              </a:rPr>
              <a:t> اشاره دارد به اينكه چيزى از اعمال آنان بر خداى تعالى پوشيده نيست. </a:t>
            </a:r>
          </a:p>
          <a:p>
            <a:pPr marL="0" indent="0" algn="just">
              <a:buNone/>
            </a:pPr>
            <a:r>
              <a:rPr lang="fa-IR" b="1" dirty="0">
                <a:cs typeface="B Zar" pitchFamily="2" charset="-78"/>
              </a:rPr>
              <a:t>و بـه خـاطـر ايـنـكه به اين معنا اشاره كرده باشد جمله (عالم الغيب و الشهاده ) را به جاى كلمه (اللّه ) آورد، و گرنه مى توانست بفرمايد: (ثم تردون الى اللّه فينبئكم...). </a:t>
            </a:r>
          </a:p>
        </p:txBody>
      </p:sp>
    </p:spTree>
    <p:extLst>
      <p:ext uri="{BB962C8B-B14F-4D97-AF65-F5344CB8AC3E}">
        <p14:creationId xmlns:p14="http://schemas.microsoft.com/office/powerpoint/2010/main" val="308956704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TotalTime>
  <Words>1549</Words>
  <Application>Microsoft Office PowerPoint</Application>
  <PresentationFormat>On-screen Show (4:3)</PresentationFormat>
  <Paragraphs>27</Paragraphs>
  <Slides>7</Slides>
  <Notes>0</Notes>
  <HiddenSlides>0</HiddenSlides>
  <MMClips>1</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مَثَلُ الَّذِينَ حُمِّلُوا التَّوْرَاةَ ثُمَّ لَمْ يَحْمِلُوهَا كَمَثَلِ الْحِمَارِ يَحْمِلُ أَسْفَارًا بِئْسَ مَثَلُ الْقَوْمِ الَّذِينَ كَذَّبُوا بِآيَاتِ اللَّهِ وَاللَّهُ لَا يَهْدِي الْقَوْمَ الظَّالِمِينَ ﴿۵﴾ </vt:lpstr>
      <vt:lpstr>وجه ارتباط تشبـيه يهود به حمار حامل اسفار با آيه مربوط به بعثت پيامبر اسلام (ص) </vt:lpstr>
      <vt:lpstr>استدلال عليه يهود با اين بيان كه اگر راست گوييد آرزوى مرگ كنيد  قُلْ يَا أَيُّهَا الَّذِينَ هَادُوا إِنْ زَعَمْتُمْ أَنَّكُمْ أَوْلِيَاءُ لِلَّهِ مِنْ دُونِ النَّاسِ فَتَمَنَّوُا الْمَوْتَ إِنْ كُنْتُمْ صَادِقِينَ ﴿۶﴾ </vt:lpstr>
      <vt:lpstr>وَلَا يَتَمَنَّوْنَهُ أَبَدًا بِمَا قَدَّمَتْ أَيْدِيهِمْ وَاللَّهُ عَلِيمٌ بِالظَّالِمِينَ ﴿۷﴾ </vt:lpstr>
      <vt:lpstr>قُلْ إِنَّ الْمَوْتَ الَّذِي تَفِرُّونَ مِنْهُ فَإِنَّهُ مُلَاقِيكُمْ ثُمَّ تُرَدُّونَ إِلَى عَالِمِ الْغَيْبِ وَالشَّهَادَةِ فَيُنَبِّئُكُمْ بِمَا كُنْتُمْ تَعْمَلُونَ ﴿۸﴾(تهديد يهوديان به مرگى كه از آمدنش كراهت دارند )</vt:lpstr>
      <vt:lpstr>PowerPoint Presentation</vt:lpstr>
    </vt:vector>
  </TitlesOfParts>
  <Company>Novin Pendar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مَثَلُ الَّذِينَ حُمِّلُوا التَّوْرَاةَ ثُمَّ لَمْ يَحْمِلُوهَا كَمَثَلِ الْحِمَارِ يَحْمِلُ أَسْفَارًا بِئْسَ مَثَلُ الْقَوْمِ الَّذِينَ كَذَّبُوا بِآيَاتِ اللَّهِ وَاللَّهُ لَا يَهْدِي الْقَوْمَ الظَّالِمِينَ ﴿۵﴾ </dc:title>
  <dc:creator>RAYAN GOSTAR</dc:creator>
  <cp:lastModifiedBy>RAYAN GOSTAR</cp:lastModifiedBy>
  <cp:revision>4</cp:revision>
  <dcterms:created xsi:type="dcterms:W3CDTF">2020-05-06T14:08:19Z</dcterms:created>
  <dcterms:modified xsi:type="dcterms:W3CDTF">2020-05-09T08:25:32Z</dcterms:modified>
</cp:coreProperties>
</file>