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68" r:id="rId2"/>
    <p:sldMasterId id="2147484008" r:id="rId3"/>
    <p:sldMasterId id="2147484020" r:id="rId4"/>
    <p:sldMasterId id="2147484032" r:id="rId5"/>
    <p:sldMasterId id="2147484044" r:id="rId6"/>
    <p:sldMasterId id="2147484068" r:id="rId7"/>
  </p:sldMasterIdLst>
  <p:notesMasterIdLst>
    <p:notesMasterId r:id="rId24"/>
  </p:notesMasterIdLst>
  <p:sldIdLst>
    <p:sldId id="257" r:id="rId8"/>
    <p:sldId id="285" r:id="rId9"/>
    <p:sldId id="334" r:id="rId10"/>
    <p:sldId id="337" r:id="rId11"/>
    <p:sldId id="345" r:id="rId12"/>
    <p:sldId id="338" r:id="rId13"/>
    <p:sldId id="346" r:id="rId14"/>
    <p:sldId id="347" r:id="rId15"/>
    <p:sldId id="339" r:id="rId16"/>
    <p:sldId id="340" r:id="rId17"/>
    <p:sldId id="342" r:id="rId18"/>
    <p:sldId id="343" r:id="rId19"/>
    <p:sldId id="344" r:id="rId20"/>
    <p:sldId id="348" r:id="rId21"/>
    <p:sldId id="349" r:id="rId22"/>
    <p:sldId id="28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9396903-4334-4C5B-9988-C881299D35AD}">
          <p14:sldIdLst>
            <p14:sldId id="257"/>
            <p14:sldId id="285"/>
            <p14:sldId id="334"/>
            <p14:sldId id="337"/>
            <p14:sldId id="345"/>
            <p14:sldId id="338"/>
            <p14:sldId id="346"/>
            <p14:sldId id="347"/>
            <p14:sldId id="339"/>
            <p14:sldId id="340"/>
            <p14:sldId id="342"/>
            <p14:sldId id="343"/>
            <p14:sldId id="344"/>
            <p14:sldId id="348"/>
            <p14:sldId id="349"/>
          </p14:sldIdLst>
        </p14:section>
        <p14:section name="Untitled Section" id="{EEB62E6B-976F-4496-8C06-850ED35DDA2F}">
          <p14:sldIdLst>
            <p14:sldId id="284"/>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9" autoAdjust="0"/>
    <p:restoredTop sz="86323" autoAdjust="0"/>
  </p:normalViewPr>
  <p:slideViewPr>
    <p:cSldViewPr snapToGrid="0">
      <p:cViewPr>
        <p:scale>
          <a:sx n="75" d="100"/>
          <a:sy n="75" d="100"/>
        </p:scale>
        <p:origin x="-12" y="21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A73E545-D292-49C2-B736-2003B5A2B6E3}" type="datetimeFigureOut">
              <a:rPr lang="fa-IR" smtClean="0"/>
              <a:t>09/30/1441</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1E8903D-C40A-48B0-B1FB-19E098D898FB}" type="slidenum">
              <a:rPr lang="fa-IR" smtClean="0"/>
              <a:t>‹#›</a:t>
            </a:fld>
            <a:endParaRPr lang="fa-IR"/>
          </a:p>
        </p:txBody>
      </p:sp>
    </p:spTree>
    <p:extLst>
      <p:ext uri="{BB962C8B-B14F-4D97-AF65-F5344CB8AC3E}">
        <p14:creationId xmlns:p14="http://schemas.microsoft.com/office/powerpoint/2010/main" val="80997796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fa-IR" dirty="0" smtClean="0"/>
          </a:p>
          <a:p>
            <a:endParaRPr lang="fa-IR" dirty="0"/>
          </a:p>
        </p:txBody>
      </p:sp>
      <p:sp>
        <p:nvSpPr>
          <p:cNvPr id="4" name="Slide Number Placeholder 3"/>
          <p:cNvSpPr>
            <a:spLocks noGrp="1"/>
          </p:cNvSpPr>
          <p:nvPr>
            <p:ph type="sldNum" sz="quarter" idx="10"/>
          </p:nvPr>
        </p:nvSpPr>
        <p:spPr/>
        <p:txBody>
          <a:bodyPr/>
          <a:lstStyle/>
          <a:p>
            <a:fld id="{B1E8903D-C40A-48B0-B1FB-19E098D898FB}" type="slidenum">
              <a:rPr lang="fa-IR" smtClean="0"/>
              <a:t>2</a:t>
            </a:fld>
            <a:endParaRPr lang="fa-IR"/>
          </a:p>
        </p:txBody>
      </p:sp>
    </p:spTree>
    <p:extLst>
      <p:ext uri="{BB962C8B-B14F-4D97-AF65-F5344CB8AC3E}">
        <p14:creationId xmlns:p14="http://schemas.microsoft.com/office/powerpoint/2010/main" val="20097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409256-BB9D-4EE1-978B-903609A03B5E}"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2693336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09256-BB9D-4EE1-978B-903609A03B5E}"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4073438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09256-BB9D-4EE1-978B-903609A03B5E}"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2423265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276"/>
            <a:ext cx="103632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963140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814847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751"/>
            <a:ext cx="103632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738579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946955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9393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93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8" name="Footer Placeholder 7"/>
          <p:cNvSpPr>
            <a:spLocks noGrp="1"/>
          </p:cNvSpPr>
          <p:nvPr>
            <p:ph type="ftr" sz="quarter" idx="11"/>
          </p:nvPr>
        </p:nvSpPr>
        <p:spPr/>
        <p:txBody>
          <a:bodyPr/>
          <a:lstStyle/>
          <a:p>
            <a:endParaRPr lang="fa-IR">
              <a:solidFill>
                <a:prstClr val="black">
                  <a:tint val="75000"/>
                </a:prstClr>
              </a:solidFill>
            </a:endParaRPr>
          </a:p>
        </p:txBody>
      </p:sp>
      <p:sp>
        <p:nvSpPr>
          <p:cNvPr id="9" name="Slide Number Placeholder 8"/>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572197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4" name="Footer Placeholder 3"/>
          <p:cNvSpPr>
            <a:spLocks noGrp="1"/>
          </p:cNvSpPr>
          <p:nvPr>
            <p:ph type="ftr" sz="quarter" idx="11"/>
          </p:nvPr>
        </p:nvSpPr>
        <p:spPr/>
        <p:txBody>
          <a:bodyPr/>
          <a:lstStyle/>
          <a:p>
            <a:endParaRPr lang="fa-IR">
              <a:solidFill>
                <a:prstClr val="black">
                  <a:tint val="75000"/>
                </a:prstClr>
              </a:solidFill>
            </a:endParaRPr>
          </a:p>
        </p:txBody>
      </p:sp>
      <p:sp>
        <p:nvSpPr>
          <p:cNvPr id="5" name="Slide Number Placeholder 4"/>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726152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3" name="Footer Placeholder 2"/>
          <p:cNvSpPr>
            <a:spLocks noGrp="1"/>
          </p:cNvSpPr>
          <p:nvPr>
            <p:ph type="ftr" sz="quarter" idx="11"/>
          </p:nvPr>
        </p:nvSpPr>
        <p:spPr/>
        <p:txBody>
          <a:bodyPr/>
          <a:lstStyle/>
          <a:p>
            <a:endParaRPr lang="fa-IR">
              <a:solidFill>
                <a:prstClr val="black">
                  <a:tint val="75000"/>
                </a:prstClr>
              </a:solidFill>
            </a:endParaRPr>
          </a:p>
        </p:txBody>
      </p:sp>
      <p:sp>
        <p:nvSpPr>
          <p:cNvPr id="4" name="Slide Number Placeholder 3"/>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504371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4766733" y="27390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09051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09256-BB9D-4EE1-978B-903609A03B5E}"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20622684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6859096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9358560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489"/>
            <a:ext cx="27432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09600" y="27548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203791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696"/>
            <a:ext cx="103632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0815452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1858775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171"/>
            <a:ext cx="103632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627956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1710620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9354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54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8" name="Footer Placeholder 7"/>
          <p:cNvSpPr>
            <a:spLocks noGrp="1"/>
          </p:cNvSpPr>
          <p:nvPr>
            <p:ph type="ftr" sz="quarter" idx="11"/>
          </p:nvPr>
        </p:nvSpPr>
        <p:spPr/>
        <p:txBody>
          <a:bodyPr/>
          <a:lstStyle/>
          <a:p>
            <a:endParaRPr lang="fa-IR">
              <a:solidFill>
                <a:prstClr val="black">
                  <a:tint val="75000"/>
                </a:prstClr>
              </a:solidFill>
            </a:endParaRPr>
          </a:p>
        </p:txBody>
      </p:sp>
      <p:sp>
        <p:nvSpPr>
          <p:cNvPr id="9" name="Slide Number Placeholder 8"/>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8058356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4" name="Footer Placeholder 3"/>
          <p:cNvSpPr>
            <a:spLocks noGrp="1"/>
          </p:cNvSpPr>
          <p:nvPr>
            <p:ph type="ftr" sz="quarter" idx="11"/>
          </p:nvPr>
        </p:nvSpPr>
        <p:spPr/>
        <p:txBody>
          <a:bodyPr/>
          <a:lstStyle/>
          <a:p>
            <a:endParaRPr lang="fa-IR">
              <a:solidFill>
                <a:prstClr val="black">
                  <a:tint val="75000"/>
                </a:prstClr>
              </a:solidFill>
            </a:endParaRPr>
          </a:p>
        </p:txBody>
      </p:sp>
      <p:sp>
        <p:nvSpPr>
          <p:cNvPr id="5" name="Slide Number Placeholder 4"/>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6795673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3" name="Footer Placeholder 2"/>
          <p:cNvSpPr>
            <a:spLocks noGrp="1"/>
          </p:cNvSpPr>
          <p:nvPr>
            <p:ph type="ftr" sz="quarter" idx="11"/>
          </p:nvPr>
        </p:nvSpPr>
        <p:spPr/>
        <p:txBody>
          <a:bodyPr/>
          <a:lstStyle/>
          <a:p>
            <a:endParaRPr lang="fa-IR">
              <a:solidFill>
                <a:prstClr val="black">
                  <a:tint val="75000"/>
                </a:prstClr>
              </a:solidFill>
            </a:endParaRPr>
          </a:p>
        </p:txBody>
      </p:sp>
      <p:sp>
        <p:nvSpPr>
          <p:cNvPr id="4" name="Slide Number Placeholder 3"/>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201162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10694"/>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9041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409256-BB9D-4EE1-978B-903609A03B5E}"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7609163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4766733" y="27332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5291054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5092266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5486272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909"/>
            <a:ext cx="27432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09600" y="27490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8937499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646"/>
            <a:ext cx="103632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4017265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604827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121"/>
            <a:ext cx="103632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6628928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4797281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9351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51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8" name="Footer Placeholder 7"/>
          <p:cNvSpPr>
            <a:spLocks noGrp="1"/>
          </p:cNvSpPr>
          <p:nvPr>
            <p:ph type="ftr" sz="quarter" idx="11"/>
          </p:nvPr>
        </p:nvSpPr>
        <p:spPr/>
        <p:txBody>
          <a:bodyPr/>
          <a:lstStyle/>
          <a:p>
            <a:endParaRPr lang="fa-IR">
              <a:solidFill>
                <a:prstClr val="black">
                  <a:tint val="75000"/>
                </a:prstClr>
              </a:solidFill>
            </a:endParaRPr>
          </a:p>
        </p:txBody>
      </p:sp>
      <p:sp>
        <p:nvSpPr>
          <p:cNvPr id="9" name="Slide Number Placeholder 8"/>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8633780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4" name="Footer Placeholder 3"/>
          <p:cNvSpPr>
            <a:spLocks noGrp="1"/>
          </p:cNvSpPr>
          <p:nvPr>
            <p:ph type="ftr" sz="quarter" idx="11"/>
          </p:nvPr>
        </p:nvSpPr>
        <p:spPr/>
        <p:txBody>
          <a:bodyPr/>
          <a:lstStyle/>
          <a:p>
            <a:endParaRPr lang="fa-IR">
              <a:solidFill>
                <a:prstClr val="black">
                  <a:tint val="75000"/>
                </a:prstClr>
              </a:solidFill>
            </a:endParaRPr>
          </a:p>
        </p:txBody>
      </p:sp>
      <p:sp>
        <p:nvSpPr>
          <p:cNvPr id="5" name="Slide Number Placeholder 4"/>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990835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409256-BB9D-4EE1-978B-903609A03B5E}"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25097582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3" name="Footer Placeholder 2"/>
          <p:cNvSpPr>
            <a:spLocks noGrp="1"/>
          </p:cNvSpPr>
          <p:nvPr>
            <p:ph type="ftr" sz="quarter" idx="11"/>
          </p:nvPr>
        </p:nvSpPr>
        <p:spPr/>
        <p:txBody>
          <a:bodyPr/>
          <a:lstStyle/>
          <a:p>
            <a:endParaRPr lang="fa-IR">
              <a:solidFill>
                <a:prstClr val="black">
                  <a:tint val="75000"/>
                </a:prstClr>
              </a:solidFill>
            </a:endParaRPr>
          </a:p>
        </p:txBody>
      </p:sp>
      <p:sp>
        <p:nvSpPr>
          <p:cNvPr id="4" name="Slide Number Placeholder 3"/>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883653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4766733" y="27327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4507459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5557536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0621299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859"/>
            <a:ext cx="27432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09600" y="27485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26357634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94"/>
            <a:ext cx="103632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13687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2068212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69"/>
            <a:ext cx="103632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26415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7591985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9348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8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8" name="Footer Placeholder 7"/>
          <p:cNvSpPr>
            <a:spLocks noGrp="1"/>
          </p:cNvSpPr>
          <p:nvPr>
            <p:ph type="ftr" sz="quarter" idx="11"/>
          </p:nvPr>
        </p:nvSpPr>
        <p:spPr/>
        <p:txBody>
          <a:bodyPr/>
          <a:lstStyle/>
          <a:p>
            <a:endParaRPr lang="fa-IR">
              <a:solidFill>
                <a:prstClr val="black">
                  <a:tint val="75000"/>
                </a:prstClr>
              </a:solidFill>
            </a:endParaRPr>
          </a:p>
        </p:txBody>
      </p:sp>
      <p:sp>
        <p:nvSpPr>
          <p:cNvPr id="9" name="Slide Number Placeholder 8"/>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586688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409256-BB9D-4EE1-978B-903609A03B5E}" type="datetimeFigureOut">
              <a:rPr lang="en-US" smtClean="0"/>
              <a:t>5/22/2020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7117379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4" name="Footer Placeholder 3"/>
          <p:cNvSpPr>
            <a:spLocks noGrp="1"/>
          </p:cNvSpPr>
          <p:nvPr>
            <p:ph type="ftr" sz="quarter" idx="11"/>
          </p:nvPr>
        </p:nvSpPr>
        <p:spPr/>
        <p:txBody>
          <a:bodyPr/>
          <a:lstStyle/>
          <a:p>
            <a:endParaRPr lang="fa-IR">
              <a:solidFill>
                <a:prstClr val="black">
                  <a:tint val="75000"/>
                </a:prstClr>
              </a:solidFill>
            </a:endParaRPr>
          </a:p>
        </p:txBody>
      </p:sp>
      <p:sp>
        <p:nvSpPr>
          <p:cNvPr id="5" name="Slide Number Placeholder 4"/>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0178550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3" name="Footer Placeholder 2"/>
          <p:cNvSpPr>
            <a:spLocks noGrp="1"/>
          </p:cNvSpPr>
          <p:nvPr>
            <p:ph type="ftr" sz="quarter" idx="11"/>
          </p:nvPr>
        </p:nvSpPr>
        <p:spPr/>
        <p:txBody>
          <a:bodyPr/>
          <a:lstStyle/>
          <a:p>
            <a:endParaRPr lang="fa-IR">
              <a:solidFill>
                <a:prstClr val="black">
                  <a:tint val="75000"/>
                </a:prstClr>
              </a:solidFill>
            </a:endParaRPr>
          </a:p>
        </p:txBody>
      </p:sp>
      <p:sp>
        <p:nvSpPr>
          <p:cNvPr id="4" name="Slide Number Placeholder 3"/>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0381822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4766733" y="27321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013513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54983520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2111347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807"/>
            <a:ext cx="27432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09600" y="27480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28312698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40"/>
            <a:ext cx="103632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2137265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80228524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15"/>
            <a:ext cx="103632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07200730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395281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409256-BB9D-4EE1-978B-903609A03B5E}" type="datetimeFigureOut">
              <a:rPr lang="en-US" smtClean="0"/>
              <a:t>5/22/2020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311285132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9344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4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8" name="Footer Placeholder 7"/>
          <p:cNvSpPr>
            <a:spLocks noGrp="1"/>
          </p:cNvSpPr>
          <p:nvPr>
            <p:ph type="ftr" sz="quarter" idx="11"/>
          </p:nvPr>
        </p:nvSpPr>
        <p:spPr/>
        <p:txBody>
          <a:bodyPr/>
          <a:lstStyle/>
          <a:p>
            <a:endParaRPr lang="fa-IR">
              <a:solidFill>
                <a:prstClr val="black">
                  <a:tint val="75000"/>
                </a:prstClr>
              </a:solidFill>
            </a:endParaRPr>
          </a:p>
        </p:txBody>
      </p:sp>
      <p:sp>
        <p:nvSpPr>
          <p:cNvPr id="9" name="Slide Number Placeholder 8"/>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3712156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4" name="Footer Placeholder 3"/>
          <p:cNvSpPr>
            <a:spLocks noGrp="1"/>
          </p:cNvSpPr>
          <p:nvPr>
            <p:ph type="ftr" sz="quarter" idx="11"/>
          </p:nvPr>
        </p:nvSpPr>
        <p:spPr/>
        <p:txBody>
          <a:bodyPr/>
          <a:lstStyle/>
          <a:p>
            <a:endParaRPr lang="fa-IR">
              <a:solidFill>
                <a:prstClr val="black">
                  <a:tint val="75000"/>
                </a:prstClr>
              </a:solidFill>
            </a:endParaRPr>
          </a:p>
        </p:txBody>
      </p:sp>
      <p:sp>
        <p:nvSpPr>
          <p:cNvPr id="5" name="Slide Number Placeholder 4"/>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31337048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3" name="Footer Placeholder 2"/>
          <p:cNvSpPr>
            <a:spLocks noGrp="1"/>
          </p:cNvSpPr>
          <p:nvPr>
            <p:ph type="ftr" sz="quarter" idx="11"/>
          </p:nvPr>
        </p:nvSpPr>
        <p:spPr/>
        <p:txBody>
          <a:bodyPr/>
          <a:lstStyle/>
          <a:p>
            <a:endParaRPr lang="fa-IR">
              <a:solidFill>
                <a:prstClr val="black">
                  <a:tint val="75000"/>
                </a:prstClr>
              </a:solidFill>
            </a:endParaRPr>
          </a:p>
        </p:txBody>
      </p:sp>
      <p:sp>
        <p:nvSpPr>
          <p:cNvPr id="4" name="Slide Number Placeholder 3"/>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7303264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4766733" y="27316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66854270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0970907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39930026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53"/>
            <a:ext cx="27432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09600" y="274753"/>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22062890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62076745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70169892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239164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09256-BB9D-4EE1-978B-903609A03B5E}" type="datetimeFigureOut">
              <a:rPr lang="en-US" smtClean="0"/>
              <a:t>5/22/2020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409009715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79034642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8" name="Footer Placeholder 7"/>
          <p:cNvSpPr>
            <a:spLocks noGrp="1"/>
          </p:cNvSpPr>
          <p:nvPr>
            <p:ph type="ftr" sz="quarter" idx="11"/>
          </p:nvPr>
        </p:nvSpPr>
        <p:spPr/>
        <p:txBody>
          <a:bodyPr/>
          <a:lstStyle/>
          <a:p>
            <a:endParaRPr lang="fa-IR">
              <a:solidFill>
                <a:prstClr val="black">
                  <a:tint val="75000"/>
                </a:prstClr>
              </a:solidFill>
            </a:endParaRPr>
          </a:p>
        </p:txBody>
      </p:sp>
      <p:sp>
        <p:nvSpPr>
          <p:cNvPr id="9" name="Slide Number Placeholder 8"/>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331027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4" name="Footer Placeholder 3"/>
          <p:cNvSpPr>
            <a:spLocks noGrp="1"/>
          </p:cNvSpPr>
          <p:nvPr>
            <p:ph type="ftr" sz="quarter" idx="11"/>
          </p:nvPr>
        </p:nvSpPr>
        <p:spPr/>
        <p:txBody>
          <a:bodyPr/>
          <a:lstStyle/>
          <a:p>
            <a:endParaRPr lang="fa-IR">
              <a:solidFill>
                <a:prstClr val="black">
                  <a:tint val="75000"/>
                </a:prstClr>
              </a:solidFill>
            </a:endParaRPr>
          </a:p>
        </p:txBody>
      </p:sp>
      <p:sp>
        <p:nvSpPr>
          <p:cNvPr id="5" name="Slide Number Placeholder 4"/>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98574443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3" name="Footer Placeholder 2"/>
          <p:cNvSpPr>
            <a:spLocks noGrp="1"/>
          </p:cNvSpPr>
          <p:nvPr>
            <p:ph type="ftr" sz="quarter" idx="11"/>
          </p:nvPr>
        </p:nvSpPr>
        <p:spPr/>
        <p:txBody>
          <a:bodyPr/>
          <a:lstStyle/>
          <a:p>
            <a:endParaRPr lang="fa-IR">
              <a:solidFill>
                <a:prstClr val="black">
                  <a:tint val="75000"/>
                </a:prstClr>
              </a:solidFill>
            </a:endParaRPr>
          </a:p>
        </p:txBody>
      </p:sp>
      <p:sp>
        <p:nvSpPr>
          <p:cNvPr id="4" name="Slide Number Placeholder 3"/>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275295472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427626290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6" name="Footer Placeholder 5"/>
          <p:cNvSpPr>
            <a:spLocks noGrp="1"/>
          </p:cNvSpPr>
          <p:nvPr>
            <p:ph type="ftr" sz="quarter" idx="11"/>
          </p:nvPr>
        </p:nvSpPr>
        <p:spPr/>
        <p:txBody>
          <a:bodyPr/>
          <a:lstStyle/>
          <a:p>
            <a:endParaRPr lang="fa-IR">
              <a:solidFill>
                <a:prstClr val="black">
                  <a:tint val="75000"/>
                </a:prstClr>
              </a:solidFill>
            </a:endParaRPr>
          </a:p>
        </p:txBody>
      </p:sp>
      <p:sp>
        <p:nvSpPr>
          <p:cNvPr id="7" name="Slide Number Placeholder 6"/>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31633911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171834268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52268D9-8C8A-452A-A483-27E61DEB44F8}" type="datetimeFigureOut">
              <a:rPr lang="fa-IR" smtClean="0">
                <a:solidFill>
                  <a:prstClr val="black">
                    <a:tint val="75000"/>
                  </a:prstClr>
                </a:solidFill>
              </a:rPr>
              <a:pPr/>
              <a:t>09/30/1441</a:t>
            </a:fld>
            <a:endParaRPr lang="fa-IR">
              <a:solidFill>
                <a:prstClr val="black">
                  <a:tint val="75000"/>
                </a:prstClr>
              </a:solidFill>
            </a:endParaRPr>
          </a:p>
        </p:txBody>
      </p:sp>
      <p:sp>
        <p:nvSpPr>
          <p:cNvPr id="5" name="Footer Placeholder 4"/>
          <p:cNvSpPr>
            <a:spLocks noGrp="1"/>
          </p:cNvSpPr>
          <p:nvPr>
            <p:ph type="ftr" sz="quarter" idx="11"/>
          </p:nvPr>
        </p:nvSpPr>
        <p:spPr/>
        <p:txBody>
          <a:bodyPr/>
          <a:lstStyle/>
          <a:p>
            <a:endParaRPr lang="fa-IR">
              <a:solidFill>
                <a:prstClr val="black">
                  <a:tint val="75000"/>
                </a:prstClr>
              </a:solidFill>
            </a:endParaRPr>
          </a:p>
        </p:txBody>
      </p:sp>
      <p:sp>
        <p:nvSpPr>
          <p:cNvPr id="6" name="Slide Number Placeholder 5"/>
          <p:cNvSpPr>
            <a:spLocks noGrp="1"/>
          </p:cNvSpPr>
          <p:nvPr>
            <p:ph type="sldNum" sz="quarter" idx="12"/>
          </p:nvPr>
        </p:nvSpPr>
        <p:spPr/>
        <p:txBody>
          <a:bodyPr/>
          <a:lstStyle/>
          <a:p>
            <a:fld id="{19F68F54-AEA8-41D9-B027-02FF99BD3455}" type="slidenum">
              <a:rPr lang="fa-IR" smtClean="0">
                <a:solidFill>
                  <a:prstClr val="black">
                    <a:tint val="75000"/>
                  </a:prstClr>
                </a:solidFill>
              </a:rPr>
              <a:pPr/>
              <a:t>‹#›</a:t>
            </a:fld>
            <a:endParaRPr lang="fa-IR">
              <a:solidFill>
                <a:prstClr val="black">
                  <a:tint val="75000"/>
                </a:prstClr>
              </a:solidFill>
            </a:endParaRPr>
          </a:p>
        </p:txBody>
      </p:sp>
    </p:spTree>
    <p:extLst>
      <p:ext uri="{BB962C8B-B14F-4D97-AF65-F5344CB8AC3E}">
        <p14:creationId xmlns:p14="http://schemas.microsoft.com/office/powerpoint/2010/main" val="340523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838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409256-BB9D-4EE1-978B-903609A03B5E}"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410484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838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409256-BB9D-4EE1-978B-903609A03B5E}"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E791C-0A8C-41CF-A358-0882E33B6A3D}" type="slidenum">
              <a:rPr lang="en-US" smtClean="0"/>
              <a:t>‹#›</a:t>
            </a:fld>
            <a:endParaRPr lang="en-US"/>
          </a:p>
        </p:txBody>
      </p:sp>
    </p:spTree>
    <p:extLst>
      <p:ext uri="{BB962C8B-B14F-4D97-AF65-F5344CB8AC3E}">
        <p14:creationId xmlns:p14="http://schemas.microsoft.com/office/powerpoint/2010/main" val="1893091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730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09256-BB9D-4EE1-978B-903609A03B5E}" type="datetimeFigureOut">
              <a:rPr lang="en-US" smtClean="0"/>
              <a:t>5/22/2020</a:t>
            </a:fld>
            <a:endParaRPr lang="en-US"/>
          </a:p>
        </p:txBody>
      </p:sp>
      <p:sp>
        <p:nvSpPr>
          <p:cNvPr id="5" name="Footer Placeholder 4"/>
          <p:cNvSpPr>
            <a:spLocks noGrp="1"/>
          </p:cNvSpPr>
          <p:nvPr>
            <p:ph type="ftr" sz="quarter" idx="3"/>
          </p:nvPr>
        </p:nvSpPr>
        <p:spPr>
          <a:xfrm>
            <a:off x="4038600" y="635730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730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2E791C-0A8C-41CF-A358-0882E33B6A3D}" type="slidenum">
              <a:rPr lang="en-US" smtClean="0"/>
              <a:t>‹#›</a:t>
            </a:fld>
            <a:endParaRPr lang="en-US"/>
          </a:p>
        </p:txBody>
      </p:sp>
    </p:spTree>
    <p:extLst>
      <p:ext uri="{BB962C8B-B14F-4D97-AF65-F5344CB8AC3E}">
        <p14:creationId xmlns:p14="http://schemas.microsoft.com/office/powerpoint/2010/main" val="2359856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737600" y="635720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452268D9-8C8A-452A-A483-27E61DEB44F8}" type="datetimeFigureOut">
              <a:rPr lang="fa-IR" smtClean="0">
                <a:solidFill>
                  <a:prstClr val="black">
                    <a:tint val="75000"/>
                  </a:prstClr>
                </a:solidFill>
              </a:rPr>
              <a:pPr rtl="1"/>
              <a:t>09/30/1441</a:t>
            </a:fld>
            <a:endParaRPr lang="fa-IR">
              <a:solidFill>
                <a:prstClr val="black">
                  <a:tint val="75000"/>
                </a:prstClr>
              </a:solidFill>
            </a:endParaRPr>
          </a:p>
        </p:txBody>
      </p:sp>
      <p:sp>
        <p:nvSpPr>
          <p:cNvPr id="5" name="Footer Placeholder 4"/>
          <p:cNvSpPr>
            <a:spLocks noGrp="1"/>
          </p:cNvSpPr>
          <p:nvPr>
            <p:ph type="ftr" sz="quarter" idx="3"/>
          </p:nvPr>
        </p:nvSpPr>
        <p:spPr>
          <a:xfrm>
            <a:off x="4165600" y="635720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fa-IR">
              <a:solidFill>
                <a:prstClr val="black">
                  <a:tint val="75000"/>
                </a:prstClr>
              </a:solidFill>
            </a:endParaRPr>
          </a:p>
        </p:txBody>
      </p:sp>
      <p:sp>
        <p:nvSpPr>
          <p:cNvPr id="6" name="Slide Number Placeholder 5"/>
          <p:cNvSpPr>
            <a:spLocks noGrp="1"/>
          </p:cNvSpPr>
          <p:nvPr>
            <p:ph type="sldNum" sz="quarter" idx="4"/>
          </p:nvPr>
        </p:nvSpPr>
        <p:spPr>
          <a:xfrm>
            <a:off x="609600" y="635720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19F68F54-AEA8-41D9-B027-02FF99BD3455}" type="slidenum">
              <a:rPr lang="fa-IR" smtClean="0">
                <a:solidFill>
                  <a:prstClr val="black">
                    <a:tint val="75000"/>
                  </a:prstClr>
                </a:solidFill>
              </a:rPr>
              <a:pPr rtl="1"/>
              <a:t>‹#›</a:t>
            </a:fld>
            <a:endParaRPr lang="fa-IR">
              <a:solidFill>
                <a:prstClr val="black">
                  <a:tint val="75000"/>
                </a:prstClr>
              </a:solidFill>
            </a:endParaRPr>
          </a:p>
        </p:txBody>
      </p:sp>
    </p:spTree>
    <p:extLst>
      <p:ext uri="{BB962C8B-B14F-4D97-AF65-F5344CB8AC3E}">
        <p14:creationId xmlns:p14="http://schemas.microsoft.com/office/powerpoint/2010/main" val="3387031777"/>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737600" y="635662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452268D9-8C8A-452A-A483-27E61DEB44F8}" type="datetimeFigureOut">
              <a:rPr lang="fa-IR" smtClean="0">
                <a:solidFill>
                  <a:prstClr val="black">
                    <a:tint val="75000"/>
                  </a:prstClr>
                </a:solidFill>
              </a:rPr>
              <a:pPr rtl="1"/>
              <a:t>09/30/1441</a:t>
            </a:fld>
            <a:endParaRPr lang="fa-IR">
              <a:solidFill>
                <a:prstClr val="black">
                  <a:tint val="75000"/>
                </a:prstClr>
              </a:solidFill>
            </a:endParaRPr>
          </a:p>
        </p:txBody>
      </p:sp>
      <p:sp>
        <p:nvSpPr>
          <p:cNvPr id="5" name="Footer Placeholder 4"/>
          <p:cNvSpPr>
            <a:spLocks noGrp="1"/>
          </p:cNvSpPr>
          <p:nvPr>
            <p:ph type="ftr" sz="quarter" idx="3"/>
          </p:nvPr>
        </p:nvSpPr>
        <p:spPr>
          <a:xfrm>
            <a:off x="4165600" y="635662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fa-IR">
              <a:solidFill>
                <a:prstClr val="black">
                  <a:tint val="75000"/>
                </a:prstClr>
              </a:solidFill>
            </a:endParaRPr>
          </a:p>
        </p:txBody>
      </p:sp>
      <p:sp>
        <p:nvSpPr>
          <p:cNvPr id="6" name="Slide Number Placeholder 5"/>
          <p:cNvSpPr>
            <a:spLocks noGrp="1"/>
          </p:cNvSpPr>
          <p:nvPr>
            <p:ph type="sldNum" sz="quarter" idx="4"/>
          </p:nvPr>
        </p:nvSpPr>
        <p:spPr>
          <a:xfrm>
            <a:off x="609600" y="635662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19F68F54-AEA8-41D9-B027-02FF99BD3455}" type="slidenum">
              <a:rPr lang="fa-IR" smtClean="0">
                <a:solidFill>
                  <a:prstClr val="black">
                    <a:tint val="75000"/>
                  </a:prstClr>
                </a:solidFill>
              </a:rPr>
              <a:pPr rtl="1"/>
              <a:t>‹#›</a:t>
            </a:fld>
            <a:endParaRPr lang="fa-IR">
              <a:solidFill>
                <a:prstClr val="black">
                  <a:tint val="75000"/>
                </a:prstClr>
              </a:solidFill>
            </a:endParaRPr>
          </a:p>
        </p:txBody>
      </p:sp>
    </p:spTree>
    <p:extLst>
      <p:ext uri="{BB962C8B-B14F-4D97-AF65-F5344CB8AC3E}">
        <p14:creationId xmlns:p14="http://schemas.microsoft.com/office/powerpoint/2010/main" val="314827071"/>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737600" y="635657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452268D9-8C8A-452A-A483-27E61DEB44F8}" type="datetimeFigureOut">
              <a:rPr lang="fa-IR" smtClean="0">
                <a:solidFill>
                  <a:prstClr val="black">
                    <a:tint val="75000"/>
                  </a:prstClr>
                </a:solidFill>
              </a:rPr>
              <a:pPr rtl="1"/>
              <a:t>09/30/1441</a:t>
            </a:fld>
            <a:endParaRPr lang="fa-IR">
              <a:solidFill>
                <a:prstClr val="black">
                  <a:tint val="75000"/>
                </a:prstClr>
              </a:solidFill>
            </a:endParaRPr>
          </a:p>
        </p:txBody>
      </p:sp>
      <p:sp>
        <p:nvSpPr>
          <p:cNvPr id="5" name="Footer Placeholder 4"/>
          <p:cNvSpPr>
            <a:spLocks noGrp="1"/>
          </p:cNvSpPr>
          <p:nvPr>
            <p:ph type="ftr" sz="quarter" idx="3"/>
          </p:nvPr>
        </p:nvSpPr>
        <p:spPr>
          <a:xfrm>
            <a:off x="4165600" y="635657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fa-IR">
              <a:solidFill>
                <a:prstClr val="black">
                  <a:tint val="75000"/>
                </a:prstClr>
              </a:solidFill>
            </a:endParaRPr>
          </a:p>
        </p:txBody>
      </p:sp>
      <p:sp>
        <p:nvSpPr>
          <p:cNvPr id="6" name="Slide Number Placeholder 5"/>
          <p:cNvSpPr>
            <a:spLocks noGrp="1"/>
          </p:cNvSpPr>
          <p:nvPr>
            <p:ph type="sldNum" sz="quarter" idx="4"/>
          </p:nvPr>
        </p:nvSpPr>
        <p:spPr>
          <a:xfrm>
            <a:off x="609600" y="635657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19F68F54-AEA8-41D9-B027-02FF99BD3455}" type="slidenum">
              <a:rPr lang="fa-IR" smtClean="0">
                <a:solidFill>
                  <a:prstClr val="black">
                    <a:tint val="75000"/>
                  </a:prstClr>
                </a:solidFill>
              </a:rPr>
              <a:pPr rtl="1"/>
              <a:t>‹#›</a:t>
            </a:fld>
            <a:endParaRPr lang="fa-IR">
              <a:solidFill>
                <a:prstClr val="black">
                  <a:tint val="75000"/>
                </a:prstClr>
              </a:solidFill>
            </a:endParaRPr>
          </a:p>
        </p:txBody>
      </p:sp>
    </p:spTree>
    <p:extLst>
      <p:ext uri="{BB962C8B-B14F-4D97-AF65-F5344CB8AC3E}">
        <p14:creationId xmlns:p14="http://schemas.microsoft.com/office/powerpoint/2010/main" val="1004155121"/>
      </p:ext>
    </p:extLst>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737600" y="6356519"/>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452268D9-8C8A-452A-A483-27E61DEB44F8}" type="datetimeFigureOut">
              <a:rPr lang="fa-IR" smtClean="0">
                <a:solidFill>
                  <a:prstClr val="black">
                    <a:tint val="75000"/>
                  </a:prstClr>
                </a:solidFill>
              </a:rPr>
              <a:pPr rtl="1"/>
              <a:t>09/30/1441</a:t>
            </a:fld>
            <a:endParaRPr lang="fa-IR">
              <a:solidFill>
                <a:prstClr val="black">
                  <a:tint val="75000"/>
                </a:prstClr>
              </a:solidFill>
            </a:endParaRPr>
          </a:p>
        </p:txBody>
      </p:sp>
      <p:sp>
        <p:nvSpPr>
          <p:cNvPr id="5" name="Footer Placeholder 4"/>
          <p:cNvSpPr>
            <a:spLocks noGrp="1"/>
          </p:cNvSpPr>
          <p:nvPr>
            <p:ph type="ftr" sz="quarter" idx="3"/>
          </p:nvPr>
        </p:nvSpPr>
        <p:spPr>
          <a:xfrm>
            <a:off x="4165600" y="6356519"/>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fa-IR">
              <a:solidFill>
                <a:prstClr val="black">
                  <a:tint val="75000"/>
                </a:prstClr>
              </a:solidFill>
            </a:endParaRPr>
          </a:p>
        </p:txBody>
      </p:sp>
      <p:sp>
        <p:nvSpPr>
          <p:cNvPr id="6" name="Slide Number Placeholder 5"/>
          <p:cNvSpPr>
            <a:spLocks noGrp="1"/>
          </p:cNvSpPr>
          <p:nvPr>
            <p:ph type="sldNum" sz="quarter" idx="4"/>
          </p:nvPr>
        </p:nvSpPr>
        <p:spPr>
          <a:xfrm>
            <a:off x="609600" y="6356519"/>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19F68F54-AEA8-41D9-B027-02FF99BD3455}" type="slidenum">
              <a:rPr lang="fa-IR" smtClean="0">
                <a:solidFill>
                  <a:prstClr val="black">
                    <a:tint val="75000"/>
                  </a:prstClr>
                </a:solidFill>
              </a:rPr>
              <a:pPr rtl="1"/>
              <a:t>‹#›</a:t>
            </a:fld>
            <a:endParaRPr lang="fa-IR">
              <a:solidFill>
                <a:prstClr val="black">
                  <a:tint val="75000"/>
                </a:prstClr>
              </a:solidFill>
            </a:endParaRPr>
          </a:p>
        </p:txBody>
      </p:sp>
    </p:spTree>
    <p:extLst>
      <p:ext uri="{BB962C8B-B14F-4D97-AF65-F5344CB8AC3E}">
        <p14:creationId xmlns:p14="http://schemas.microsoft.com/office/powerpoint/2010/main" val="3249890926"/>
      </p:ext>
    </p:extLst>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737600" y="6356465"/>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452268D9-8C8A-452A-A483-27E61DEB44F8}" type="datetimeFigureOut">
              <a:rPr lang="fa-IR" smtClean="0">
                <a:solidFill>
                  <a:prstClr val="black">
                    <a:tint val="75000"/>
                  </a:prstClr>
                </a:solidFill>
              </a:rPr>
              <a:pPr rtl="1"/>
              <a:t>09/30/1441</a:t>
            </a:fld>
            <a:endParaRPr lang="fa-IR">
              <a:solidFill>
                <a:prstClr val="black">
                  <a:tint val="75000"/>
                </a:prstClr>
              </a:solidFill>
            </a:endParaRPr>
          </a:p>
        </p:txBody>
      </p:sp>
      <p:sp>
        <p:nvSpPr>
          <p:cNvPr id="5" name="Footer Placeholder 4"/>
          <p:cNvSpPr>
            <a:spLocks noGrp="1"/>
          </p:cNvSpPr>
          <p:nvPr>
            <p:ph type="ftr" sz="quarter" idx="3"/>
          </p:nvPr>
        </p:nvSpPr>
        <p:spPr>
          <a:xfrm>
            <a:off x="4165600" y="6356465"/>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fa-IR">
              <a:solidFill>
                <a:prstClr val="black">
                  <a:tint val="75000"/>
                </a:prstClr>
              </a:solidFill>
            </a:endParaRPr>
          </a:p>
        </p:txBody>
      </p:sp>
      <p:sp>
        <p:nvSpPr>
          <p:cNvPr id="6" name="Slide Number Placeholder 5"/>
          <p:cNvSpPr>
            <a:spLocks noGrp="1"/>
          </p:cNvSpPr>
          <p:nvPr>
            <p:ph type="sldNum" sz="quarter" idx="4"/>
          </p:nvPr>
        </p:nvSpPr>
        <p:spPr>
          <a:xfrm>
            <a:off x="609600" y="6356465"/>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19F68F54-AEA8-41D9-B027-02FF99BD3455}" type="slidenum">
              <a:rPr lang="fa-IR" smtClean="0">
                <a:solidFill>
                  <a:prstClr val="black">
                    <a:tint val="75000"/>
                  </a:prstClr>
                </a:solidFill>
              </a:rPr>
              <a:pPr rtl="1"/>
              <a:t>‹#›</a:t>
            </a:fld>
            <a:endParaRPr lang="fa-IR">
              <a:solidFill>
                <a:prstClr val="black">
                  <a:tint val="75000"/>
                </a:prstClr>
              </a:solidFill>
            </a:endParaRPr>
          </a:p>
        </p:txBody>
      </p:sp>
    </p:spTree>
    <p:extLst>
      <p:ext uri="{BB962C8B-B14F-4D97-AF65-F5344CB8AC3E}">
        <p14:creationId xmlns:p14="http://schemas.microsoft.com/office/powerpoint/2010/main" val="3476847577"/>
      </p:ext>
    </p:extLst>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452268D9-8C8A-452A-A483-27E61DEB44F8}" type="datetimeFigureOut">
              <a:rPr lang="fa-IR" smtClean="0">
                <a:solidFill>
                  <a:prstClr val="black">
                    <a:tint val="75000"/>
                  </a:prstClr>
                </a:solidFill>
              </a:rPr>
              <a:pPr rtl="1"/>
              <a:t>09/30/1441</a:t>
            </a:fld>
            <a:endParaRPr lang="fa-IR">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fa-IR">
              <a:solidFill>
                <a:prstClr val="black">
                  <a:tint val="75000"/>
                </a:prstClr>
              </a:solidFill>
            </a:endParaRPr>
          </a:p>
        </p:txBody>
      </p:sp>
      <p:sp>
        <p:nvSpPr>
          <p:cNvPr id="6" name="Slide Number Placeholder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19F68F54-AEA8-41D9-B027-02FF99BD3455}" type="slidenum">
              <a:rPr lang="fa-IR" smtClean="0">
                <a:solidFill>
                  <a:prstClr val="black">
                    <a:tint val="75000"/>
                  </a:prstClr>
                </a:solidFill>
              </a:rPr>
              <a:pPr rtl="1"/>
              <a:t>‹#›</a:t>
            </a:fld>
            <a:endParaRPr lang="fa-IR">
              <a:solidFill>
                <a:prstClr val="black">
                  <a:tint val="75000"/>
                </a:prstClr>
              </a:solidFill>
            </a:endParaRPr>
          </a:p>
        </p:txBody>
      </p:sp>
    </p:spTree>
    <p:extLst>
      <p:ext uri="{BB962C8B-B14F-4D97-AF65-F5344CB8AC3E}">
        <p14:creationId xmlns:p14="http://schemas.microsoft.com/office/powerpoint/2010/main" val="862373419"/>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55900" y="4102534"/>
            <a:ext cx="7442199" cy="2031325"/>
          </a:xfrm>
          <a:prstGeom prst="rect">
            <a:avLst/>
          </a:prstGeom>
          <a:ln>
            <a:noFill/>
          </a:ln>
        </p:spPr>
        <p:txBody>
          <a:bodyPr wrap="square">
            <a:spAutoFit/>
          </a:bodyPr>
          <a:lstStyle/>
          <a:p>
            <a:pPr indent="-1905" algn="ctr" rtl="1">
              <a:lnSpc>
                <a:spcPct val="150000"/>
              </a:lnSpc>
            </a:pPr>
            <a:r>
              <a:rPr lang="fa-IR" sz="2400" b="1" dirty="0" smtClean="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rPr>
              <a:t>برای دانشجویان دبیری الهیات و معارف اسلامی دانشگاه فرهنگیان  پردیس شهید رجایی ارومیه </a:t>
            </a:r>
          </a:p>
          <a:p>
            <a:pPr indent="-1905" algn="ctr" rtl="1">
              <a:lnSpc>
                <a:spcPct val="150000"/>
              </a:lnSpc>
            </a:pPr>
            <a:r>
              <a:rPr lang="fa-IR" sz="2400" b="1" dirty="0" smtClean="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rPr>
              <a:t> اردیبهشت 99</a:t>
            </a:r>
          </a:p>
          <a:p>
            <a:pPr indent="-1905" algn="ctr" rtl="1">
              <a:lnSpc>
                <a:spcPct val="150000"/>
              </a:lnSpc>
            </a:pPr>
            <a:r>
              <a:rPr lang="fa-IR" sz="3600" b="1" dirty="0" smtClean="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rPr>
              <a:t>مدرس : اباذر سلمانپور</a:t>
            </a:r>
            <a:endParaRPr lang="en-US" sz="3600" b="1" dirty="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endParaRPr>
          </a:p>
        </p:txBody>
      </p:sp>
      <p:sp>
        <p:nvSpPr>
          <p:cNvPr id="4" name="Rectangle 3"/>
          <p:cNvSpPr/>
          <p:nvPr/>
        </p:nvSpPr>
        <p:spPr>
          <a:xfrm>
            <a:off x="2044048" y="1086323"/>
            <a:ext cx="8591535" cy="3016210"/>
          </a:xfrm>
          <a:prstGeom prst="rect">
            <a:avLst/>
          </a:prstGeom>
        </p:spPr>
        <p:txBody>
          <a:bodyPr wrap="square">
            <a:spAutoFit/>
          </a:bodyPr>
          <a:lstStyle/>
          <a:p>
            <a:pPr indent="-1905" algn="ctr" rtl="1">
              <a:lnSpc>
                <a:spcPct val="200000"/>
              </a:lnSpc>
            </a:pPr>
            <a:r>
              <a:rPr lang="fa-IR" sz="6000" dirty="0" smtClean="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rPr>
              <a:t>کلیات و مفاهیم عرفان و تصوف اسلام</a:t>
            </a:r>
          </a:p>
          <a:p>
            <a:pPr indent="-1905" algn="ctr" rtl="1">
              <a:lnSpc>
                <a:spcPct val="200000"/>
              </a:lnSpc>
            </a:pPr>
            <a:r>
              <a:rPr lang="fa-IR" sz="4000" dirty="0" smtClean="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rPr>
              <a:t>فصل </a:t>
            </a:r>
            <a:r>
              <a:rPr lang="fa-IR" sz="4000" dirty="0" smtClean="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rPr>
              <a:t>سوم(ادامه اصطلاحات عرفانی)</a:t>
            </a:r>
            <a:endParaRPr lang="en-US" sz="4000" dirty="0">
              <a:ln w="0"/>
              <a:solidFill>
                <a:srgbClr val="00206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cs typeface="B Titr" panose="00000700000000000000" pitchFamily="2" charset="-78"/>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1518834025"/>
              </p:ext>
            </p:extLst>
          </p:nvPr>
        </p:nvGraphicFramePr>
        <p:xfrm>
          <a:off x="4464539" y="2430687"/>
          <a:ext cx="914400" cy="271463"/>
        </p:xfrm>
        <a:graphic>
          <a:graphicData uri="http://schemas.openxmlformats.org/presentationml/2006/ole">
            <mc:AlternateContent xmlns:mc="http://schemas.openxmlformats.org/markup-compatibility/2006">
              <mc:Choice xmlns:v="urn:schemas-microsoft-com:vml" Requires="v">
                <p:oleObj spid="_x0000_s19557" name="Equation" r:id="rId3" imgW="914400" imgH="272160" progId="Equation.DSMT4">
                  <p:embed/>
                </p:oleObj>
              </mc:Choice>
              <mc:Fallback>
                <p:oleObj name="Equation" r:id="rId3" imgW="914400" imgH="272160" progId="Equation.DSMT4">
                  <p:embed/>
                  <p:pic>
                    <p:nvPicPr>
                      <p:cNvPr id="0" name=""/>
                      <p:cNvPicPr/>
                      <p:nvPr/>
                    </p:nvPicPr>
                    <p:blipFill>
                      <a:blip r:embed="rId4"/>
                      <a:stretch>
                        <a:fillRect/>
                      </a:stretch>
                    </p:blipFill>
                    <p:spPr>
                      <a:xfrm>
                        <a:off x="4464539" y="2430687"/>
                        <a:ext cx="914400" cy="271463"/>
                      </a:xfrm>
                      <a:prstGeom prst="rect">
                        <a:avLst/>
                      </a:prstGeom>
                    </p:spPr>
                  </p:pic>
                </p:oleObj>
              </mc:Fallback>
            </mc:AlternateContent>
          </a:graphicData>
        </a:graphic>
      </p:graphicFrame>
    </p:spTree>
    <p:extLst>
      <p:ext uri="{BB962C8B-B14F-4D97-AF65-F5344CB8AC3E}">
        <p14:creationId xmlns:p14="http://schemas.microsoft.com/office/powerpoint/2010/main" val="26928452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700" y="139700"/>
            <a:ext cx="11772900" cy="6718300"/>
          </a:xfrm>
        </p:spPr>
        <p:txBody>
          <a:bodyPr>
            <a:normAutofit lnSpcReduction="10000"/>
          </a:bodyPr>
          <a:lstStyle/>
          <a:p>
            <a:pPr algn="just">
              <a:buNone/>
            </a:pPr>
            <a:r>
              <a:rPr lang="fa-IR" dirty="0" smtClean="0">
                <a:solidFill>
                  <a:srgbClr val="0070C0"/>
                </a:solidFill>
                <a:cs typeface="B Nazanin" pitchFamily="2" charset="-78"/>
              </a:rPr>
              <a:t>(نفی )حلول و اتّحاد</a:t>
            </a:r>
            <a:r>
              <a:rPr lang="fa-IR" dirty="0">
                <a:solidFill>
                  <a:srgbClr val="0070C0"/>
                </a:solidFill>
                <a:cs typeface="B Nazanin" pitchFamily="2" charset="-78"/>
              </a:rPr>
              <a:t>: </a:t>
            </a:r>
            <a:r>
              <a:rPr lang="fa-IR" sz="2400" dirty="0" smtClean="0">
                <a:cs typeface="B Nazanin" pitchFamily="2" charset="-78"/>
              </a:rPr>
              <a:t>در </a:t>
            </a:r>
            <a:r>
              <a:rPr lang="fa-IR" sz="2400" dirty="0">
                <a:cs typeface="B Nazanin" pitchFamily="2" charset="-78"/>
              </a:rPr>
              <a:t>همة نظام هستی، بیش از یک وجود نیست و آن هم وجود حق سبحانه و تعالی است، و دیگر موجوداتْ همه شئون و حالات اویند. هرچند عینیت شدیدی بین حق و شئون او هست، غیریت و تمایزی بسیار جدی و شدید نیز بین ایشان برقرار </a:t>
            </a:r>
            <a:r>
              <a:rPr lang="fa-IR" sz="2400" dirty="0" smtClean="0">
                <a:cs typeface="B Nazanin" pitchFamily="2" charset="-78"/>
              </a:rPr>
              <a:t>است.بر </a:t>
            </a:r>
            <a:r>
              <a:rPr lang="fa-IR" sz="2400" dirty="0">
                <a:cs typeface="B Nazanin" pitchFamily="2" charset="-78"/>
              </a:rPr>
              <a:t>این اساس، دیگر جای توهم حلول یا اتحاد باقی نخواهد ماند؛ زیرا حلول در جایی معنا دارد که دو وجود مطرح باشد و یکی در دیگری حلول کند، یا اتحاد در صورتی معنا می‌یابد که دو وجود با یکدیگر یگانه شوند؛ در حالی که عارفان مسلمان معتقدند در کل هستی فقط یک وجود هست و مابقی </a:t>
            </a:r>
            <a:r>
              <a:rPr lang="fa-IR" sz="2400" dirty="0" smtClean="0">
                <a:cs typeface="B Nazanin" pitchFamily="2" charset="-78"/>
              </a:rPr>
              <a:t>شئونات اوهستند </a:t>
            </a:r>
            <a:r>
              <a:rPr lang="fa-IR" sz="2400" dirty="0">
                <a:cs typeface="B Nazanin" pitchFamily="2" charset="-78"/>
              </a:rPr>
              <a:t>و هیچ حظّی از اصل وجود </a:t>
            </a:r>
            <a:r>
              <a:rPr lang="fa-IR" sz="2400" dirty="0" smtClean="0">
                <a:cs typeface="B Nazanin" pitchFamily="2" charset="-78"/>
              </a:rPr>
              <a:t>ندارند. </a:t>
            </a:r>
            <a:r>
              <a:rPr lang="fa-IR" sz="2400" dirty="0">
                <a:cs typeface="B Nazanin" pitchFamily="2" charset="-78"/>
              </a:rPr>
              <a:t>شیخ شبستری می گوید</a:t>
            </a:r>
            <a:r>
              <a:rPr lang="fa-IR" sz="2400" dirty="0" smtClean="0">
                <a:cs typeface="B Nazanin" pitchFamily="2" charset="-78"/>
              </a:rPr>
              <a:t>: حلول </a:t>
            </a:r>
            <a:r>
              <a:rPr lang="fa-IR" sz="2400" dirty="0">
                <a:cs typeface="B Nazanin" pitchFamily="2" charset="-78"/>
              </a:rPr>
              <a:t>و اتحاد اینجا محال است         </a:t>
            </a:r>
            <a:r>
              <a:rPr lang="fa-IR" sz="2400" dirty="0" smtClean="0">
                <a:cs typeface="B Nazanin" pitchFamily="2" charset="-78"/>
              </a:rPr>
              <a:t> </a:t>
            </a:r>
            <a:r>
              <a:rPr lang="fa-IR" sz="2400" dirty="0">
                <a:cs typeface="B Nazanin" pitchFamily="2" charset="-78"/>
              </a:rPr>
              <a:t>که در وحدت دویی عین ضلال </a:t>
            </a:r>
            <a:r>
              <a:rPr lang="fa-IR" sz="2400" dirty="0" smtClean="0">
                <a:cs typeface="B Nazanin" pitchFamily="2" charset="-78"/>
              </a:rPr>
              <a:t>است</a:t>
            </a:r>
          </a:p>
          <a:p>
            <a:pPr algn="just">
              <a:buNone/>
            </a:pPr>
            <a:r>
              <a:rPr lang="fa-IR" sz="2800" b="1" dirty="0" smtClean="0">
                <a:solidFill>
                  <a:schemeClr val="tx2"/>
                </a:solidFill>
                <a:cs typeface="B Nazanin" pitchFamily="2" charset="-78"/>
              </a:rPr>
              <a:t>خال: </a:t>
            </a:r>
            <a:r>
              <a:rPr lang="fa-IR" sz="2400" b="1" dirty="0" smtClean="0">
                <a:cs typeface="B Nazanin" pitchFamily="2" charset="-78"/>
              </a:rPr>
              <a:t>اشاره به وحدت ذات مطلقه است که مبدا کثرات است و بواسطه سیاهی مشابه هویت غیبیه است که از ادراک و شعور اغیار پوشیده و مخفی است  که در اشعار عرفا بسیار آمده و حضرت امام ره گفته :من به خال لبت ای دوست گرفتار شدم</a:t>
            </a:r>
          </a:p>
          <a:p>
            <a:pPr algn="just">
              <a:buNone/>
            </a:pPr>
            <a:r>
              <a:rPr lang="fa-IR" sz="2800" b="1" dirty="0">
                <a:solidFill>
                  <a:schemeClr val="tx2"/>
                </a:solidFill>
                <a:cs typeface="B Nazanin" pitchFamily="2" charset="-78"/>
              </a:rPr>
              <a:t>خرقه </a:t>
            </a:r>
            <a:r>
              <a:rPr lang="fa-IR" sz="2400" b="1" dirty="0">
                <a:cs typeface="B Nazanin" pitchFamily="2" charset="-78"/>
              </a:rPr>
              <a:t>:«خرقه» در لغت به معنای «تکه پارچه»، یا جامه‌ای است که از تکه‌های پارچه دوخته شده باشد. در تصوف و عرفان، واژه «خرقه» هم به معنای لباسی مخصوص است که پوشیدن و درآوردن آن دارای آداب و رسوم ویژه‌ای می‌باشد؛ و هم به معنای رعایت آداب و تخلّق به دستورات سلوکی به‌کار رفته </a:t>
            </a:r>
            <a:r>
              <a:rPr lang="fa-IR" sz="2400" b="1" dirty="0" smtClean="0">
                <a:cs typeface="B Nazanin" pitchFamily="2" charset="-78"/>
              </a:rPr>
              <a:t>است(در ظاهر ملبّس به لباس درویشی در باطن تهذیب درون از صفات ناپسند)</a:t>
            </a:r>
          </a:p>
          <a:p>
            <a:pPr algn="just">
              <a:buNone/>
            </a:pPr>
            <a:r>
              <a:rPr lang="fa-IR" b="1" dirty="0">
                <a:solidFill>
                  <a:schemeClr val="accent1"/>
                </a:solidFill>
                <a:cs typeface="B Nazanin" pitchFamily="2" charset="-78"/>
              </a:rPr>
              <a:t>خطّ(خال و نقطه):</a:t>
            </a:r>
            <a:r>
              <a:rPr lang="fa-IR" sz="1900" b="1" dirty="0">
                <a:solidFill>
                  <a:schemeClr val="accent1"/>
                </a:solidFill>
                <a:cs typeface="B Nazanin" pitchFamily="2" charset="-78"/>
              </a:rPr>
              <a:t>«</a:t>
            </a:r>
            <a:r>
              <a:rPr lang="fa-IR" sz="1900" b="1" dirty="0">
                <a:cs typeface="B Nazanin" pitchFamily="2" charset="-78"/>
              </a:rPr>
              <a:t>نقطه» رمزی از وحدت حقیقیه خداوند است که عکس این وحدت حقیقی در دل انسان نهاده شده است و از همین روی «انسان کامل» به عنوان مرکز و قطب عالم امکان معرفی شده است. چرا که خلیفه وحدت حقیقیه خداوند است</a:t>
            </a:r>
          </a:p>
          <a:p>
            <a:pPr algn="just">
              <a:buNone/>
            </a:pPr>
            <a:r>
              <a:rPr lang="fa-IR" sz="2200" b="1" dirty="0" smtClean="0">
                <a:cs typeface="B Nazanin" pitchFamily="2" charset="-78"/>
              </a:rPr>
              <a:t>منظور </a:t>
            </a:r>
            <a:r>
              <a:rPr lang="fa-IR" sz="2200" b="1" dirty="0">
                <a:cs typeface="B Nazanin" pitchFamily="2" charset="-78"/>
              </a:rPr>
              <a:t>از </a:t>
            </a:r>
            <a:r>
              <a:rPr lang="fa-IR" sz="2200" b="1" dirty="0" smtClean="0">
                <a:cs typeface="B Nazanin" pitchFamily="2" charset="-78"/>
              </a:rPr>
              <a:t>خطّ یا خال </a:t>
            </a:r>
            <a:r>
              <a:rPr lang="fa-IR" sz="2200" b="1" dirty="0">
                <a:cs typeface="B Nazanin" pitchFamily="2" charset="-78"/>
              </a:rPr>
              <a:t>(یا همان نقطه)، وحدت حقیقی خداوند است </a:t>
            </a:r>
            <a:r>
              <a:rPr lang="fa-IR" sz="2200" b="1" dirty="0" smtClean="0">
                <a:cs typeface="B Nazanin" pitchFamily="2" charset="-78"/>
              </a:rPr>
              <a:t>به </a:t>
            </a:r>
            <a:r>
              <a:rPr lang="fa-IR" sz="2200" b="1" dirty="0">
                <a:cs typeface="B Nazanin" pitchFamily="2" charset="-78"/>
              </a:rPr>
              <a:t>تعبیرى دیگر نقطه خال، که وحدت است بر چهره معشوق، که ذات حقّ است وابسته و غیر قابل تجزیه است از این روی وحدت حقیقى همچون مرکز و اصل دایره هستى می باشد. از نقطه خال که وحدت است دایره وجود در عالم مُلک و ملکوت پیدا شده است یعنى هستى هر دو عالم قائم به وجود وحدت حقیقى است. همچنین از نقطه وحدت که مرکز دایره هستى در دو عالم است ، نفس ناطقه انسانى و قلب آدمى ظاهر شده است.</a:t>
            </a:r>
          </a:p>
          <a:p>
            <a:pPr algn="just">
              <a:buNone/>
            </a:pPr>
            <a:endParaRPr lang="fa-IR" sz="2400" b="1" dirty="0">
              <a:cs typeface="B Nazanin" pitchFamily="2" charset="-78"/>
            </a:endParaRPr>
          </a:p>
        </p:txBody>
      </p:sp>
    </p:spTree>
    <p:extLst>
      <p:ext uri="{BB962C8B-B14F-4D97-AF65-F5344CB8AC3E}">
        <p14:creationId xmlns:p14="http://schemas.microsoft.com/office/powerpoint/2010/main" val="4220369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0" y="0"/>
            <a:ext cx="11137900" cy="6218258"/>
          </a:xfrm>
        </p:spPr>
        <p:txBody>
          <a:bodyPr>
            <a:normAutofit fontScale="92500"/>
          </a:bodyPr>
          <a:lstStyle/>
          <a:p>
            <a:pPr>
              <a:buNone/>
            </a:pPr>
            <a:r>
              <a:rPr lang="fa-IR" b="1" dirty="0">
                <a:solidFill>
                  <a:schemeClr val="accent1"/>
                </a:solidFill>
                <a:cs typeface="B Nazanin" pitchFamily="2" charset="-78"/>
              </a:rPr>
              <a:t>خمار: </a:t>
            </a:r>
            <a:r>
              <a:rPr lang="fa-IR" sz="2800" b="1" dirty="0" smtClean="0">
                <a:cs typeface="B Nazanin" pitchFamily="2" charset="-78"/>
              </a:rPr>
              <a:t>( به ضم خ)رجعت از </a:t>
            </a:r>
            <a:r>
              <a:rPr lang="fa-IR" sz="2800" b="1" dirty="0">
                <a:cs typeface="B Nazanin" pitchFamily="2" charset="-78"/>
              </a:rPr>
              <a:t>مقام وصول به </a:t>
            </a:r>
            <a:r>
              <a:rPr lang="fa-IR" sz="2800" b="1" dirty="0" smtClean="0">
                <a:cs typeface="B Nazanin" pitchFamily="2" charset="-78"/>
              </a:rPr>
              <a:t>طريق انقطاع،</a:t>
            </a:r>
            <a:r>
              <a:rPr lang="fa-IR" sz="2800" b="1" dirty="0">
                <a:cs typeface="B Nazanin" pitchFamily="2" charset="-78"/>
              </a:rPr>
              <a:t> ظهور پرده های کثرت بر </a:t>
            </a:r>
            <a:r>
              <a:rPr lang="fa-IR" sz="2800" b="1" dirty="0" smtClean="0">
                <a:cs typeface="B Nazanin" pitchFamily="2" charset="-78"/>
              </a:rPr>
              <a:t>روی وحدت </a:t>
            </a:r>
          </a:p>
          <a:p>
            <a:pPr>
              <a:buNone/>
            </a:pPr>
            <a:endParaRPr lang="fa-IR" sz="2800" b="1" dirty="0" smtClean="0">
              <a:cs typeface="B Nazanin" pitchFamily="2" charset="-78"/>
            </a:endParaRPr>
          </a:p>
          <a:p>
            <a:pPr>
              <a:buNone/>
            </a:pPr>
            <a:r>
              <a:rPr lang="fa-IR" sz="2800" b="1" dirty="0" smtClean="0">
                <a:cs typeface="B Nazanin" pitchFamily="2" charset="-78"/>
              </a:rPr>
              <a:t>و</a:t>
            </a:r>
            <a:r>
              <a:rPr lang="fa-IR" sz="2800" b="1" dirty="0" smtClean="0">
                <a:solidFill>
                  <a:schemeClr val="accent1"/>
                </a:solidFill>
                <a:cs typeface="B Nazanin" pitchFamily="2" charset="-78"/>
              </a:rPr>
              <a:t>خمّار :</a:t>
            </a:r>
            <a:r>
              <a:rPr lang="fa-IR" sz="2800" b="1" dirty="0" smtClean="0">
                <a:cs typeface="B Nazanin" pitchFamily="2" charset="-78"/>
              </a:rPr>
              <a:t>یعنی باده فروش پیران کامل و مرشدان واصل</a:t>
            </a:r>
          </a:p>
          <a:p>
            <a:pPr>
              <a:buNone/>
            </a:pPr>
            <a:endParaRPr lang="fa-IR" sz="2800" b="1" dirty="0">
              <a:cs typeface="B Nazanin" pitchFamily="2" charset="-78"/>
            </a:endParaRPr>
          </a:p>
          <a:p>
            <a:pPr>
              <a:buNone/>
            </a:pPr>
            <a:r>
              <a:rPr lang="fa-IR" b="1" dirty="0" smtClean="0">
                <a:solidFill>
                  <a:schemeClr val="accent1"/>
                </a:solidFill>
                <a:cs typeface="B Nazanin" pitchFamily="2" charset="-78"/>
              </a:rPr>
              <a:t>دثار </a:t>
            </a:r>
            <a:r>
              <a:rPr lang="fa-IR" sz="2800" b="1" dirty="0" smtClean="0">
                <a:cs typeface="B Nazanin" pitchFamily="2" charset="-78"/>
              </a:rPr>
              <a:t>: جامه و بالاپوش مثل جبه </a:t>
            </a:r>
          </a:p>
          <a:p>
            <a:pPr algn="just">
              <a:buNone/>
            </a:pPr>
            <a:r>
              <a:rPr lang="fa-IR" b="1" dirty="0">
                <a:solidFill>
                  <a:schemeClr val="accent1"/>
                </a:solidFill>
                <a:cs typeface="B Nazanin" pitchFamily="2" charset="-78"/>
              </a:rPr>
              <a:t>درویش</a:t>
            </a:r>
            <a:r>
              <a:rPr lang="fa-IR" sz="2800" b="1" dirty="0">
                <a:cs typeface="B Nazanin" pitchFamily="2" charset="-78"/>
              </a:rPr>
              <a:t>:</a:t>
            </a:r>
            <a:r>
              <a:rPr lang="fa-IR" sz="2000" b="1" dirty="0">
                <a:cs typeface="B Nazanin" pitchFamily="2" charset="-78"/>
              </a:rPr>
              <a:t>درويش مصطلح آن است كه دل مباركش مهبط انوار تجليّات الهى باشد، و در تاب نور تجلى الهى از خود فانى گشته، به بقاى حق باقى شده باشد. شيخ ابو طالب مكى رحمت الله عليه مى‌فرمايد: «افلاك را گردش به انفاس آدميان است». و شيخ محى الدين اعرابى قدس سره مى‌فرمايد كه: سپاس خدايى راست كه انسان كامل را آموزگار فرشتگان قرار داد، و به انفاس او فلك را به گردش آورد به جهت تشريف و تنويه آن كامل</a:t>
            </a:r>
            <a:r>
              <a:rPr lang="fa-IR" sz="2000" b="1" dirty="0" smtClean="0">
                <a:cs typeface="B Nazanin" pitchFamily="2" charset="-78"/>
              </a:rPr>
              <a:t>.</a:t>
            </a:r>
          </a:p>
          <a:p>
            <a:pPr algn="just">
              <a:buNone/>
            </a:pPr>
            <a:r>
              <a:rPr lang="fa-IR" sz="2800" b="1" dirty="0" smtClean="0">
                <a:solidFill>
                  <a:schemeClr val="accent1"/>
                </a:solidFill>
                <a:cs typeface="B Nazanin" pitchFamily="2" charset="-78"/>
              </a:rPr>
              <a:t>دل</a:t>
            </a:r>
            <a:r>
              <a:rPr lang="fa-IR" sz="2000" b="1" dirty="0" smtClean="0">
                <a:cs typeface="B Nazanin" pitchFamily="2" charset="-78"/>
              </a:rPr>
              <a:t>: واسطه میان روح و نفس عبارت از نفس ناطقه که محل تفصیل معانی و حقایق</a:t>
            </a:r>
          </a:p>
          <a:p>
            <a:pPr algn="just">
              <a:buNone/>
            </a:pPr>
            <a:r>
              <a:rPr lang="fa-IR" sz="2800" b="1" dirty="0" smtClean="0">
                <a:solidFill>
                  <a:schemeClr val="accent1"/>
                </a:solidFill>
                <a:cs typeface="B Nazanin" pitchFamily="2" charset="-78"/>
              </a:rPr>
              <a:t>دنیا </a:t>
            </a:r>
            <a:r>
              <a:rPr lang="fa-IR" sz="2000" b="1" dirty="0" smtClean="0">
                <a:cs typeface="B Nazanin" pitchFamily="2" charset="-78"/>
              </a:rPr>
              <a:t>:عبارت از نشات الاولی آنچه عارف را از توجه به حق باز می دارد. نفس از آن التذاذ می یابد.</a:t>
            </a:r>
          </a:p>
          <a:p>
            <a:pPr algn="just">
              <a:buNone/>
            </a:pPr>
            <a:r>
              <a:rPr lang="fa-IR" sz="2800" b="1" dirty="0" smtClean="0">
                <a:solidFill>
                  <a:schemeClr val="accent1"/>
                </a:solidFill>
                <a:cs typeface="B Nazanin" pitchFamily="2" charset="-78"/>
              </a:rPr>
              <a:t>ذات: </a:t>
            </a:r>
            <a:r>
              <a:rPr lang="fa-IR" sz="2000" b="1" dirty="0" smtClean="0">
                <a:cs typeface="B Nazanin" pitchFamily="2" charset="-78"/>
              </a:rPr>
              <a:t>همان احد که توضیح آن گذشت عبارت از وجود مطلق با نفی تمام افعال و صفات و اعتبارات</a:t>
            </a:r>
          </a:p>
          <a:p>
            <a:pPr algn="just">
              <a:buNone/>
            </a:pPr>
            <a:r>
              <a:rPr lang="fa-IR" sz="2400" b="1" dirty="0" smtClean="0">
                <a:solidFill>
                  <a:schemeClr val="accent1"/>
                </a:solidFill>
                <a:cs typeface="B Nazanin" pitchFamily="2" charset="-78"/>
              </a:rPr>
              <a:t>رخ:  </a:t>
            </a:r>
            <a:r>
              <a:rPr lang="fa-IR" sz="2400" b="1" dirty="0" smtClean="0">
                <a:cs typeface="B Nazanin" pitchFamily="2" charset="-78"/>
              </a:rPr>
              <a:t>عبارت </a:t>
            </a:r>
            <a:r>
              <a:rPr lang="fa-IR" sz="2400" b="1" dirty="0">
                <a:cs typeface="B Nazanin" pitchFamily="2" charset="-78"/>
              </a:rPr>
              <a:t>است از تجلى جمال الهى به صفت لطف مانند لطيف و رؤف و تواب و محيى‌ء و هادى و وهاب. (رساله مشواق)</a:t>
            </a:r>
          </a:p>
          <a:p>
            <a:pPr algn="just">
              <a:buNone/>
            </a:pPr>
            <a:r>
              <a:rPr lang="fa-IR" sz="2400" b="1" dirty="0" smtClean="0">
                <a:cs typeface="B Nazanin" pitchFamily="2" charset="-78"/>
              </a:rPr>
              <a:t>رخ </a:t>
            </a:r>
            <a:r>
              <a:rPr lang="fa-IR" sz="2400" b="1" dirty="0">
                <a:cs typeface="B Nazanin" pitchFamily="2" charset="-78"/>
              </a:rPr>
              <a:t>به معنای ۱ـ تجلّی ذات الهی به صفات جمالی ۲ـ نقطه وحدت ظهور و بطون. (سیر و سلوک (طرحی نو در عرفان عملی شیعی</a:t>
            </a:r>
            <a:r>
              <a:rPr lang="fa-IR" sz="2400" b="1" dirty="0" smtClean="0">
                <a:cs typeface="B Nazanin" pitchFamily="2" charset="-78"/>
              </a:rPr>
              <a:t>))در </a:t>
            </a:r>
            <a:r>
              <a:rPr lang="fa-IR" sz="2400" b="1" dirty="0">
                <a:cs typeface="B Nazanin" pitchFamily="2" charset="-78"/>
              </a:rPr>
              <a:t>اصطلاح اهل دل و عارفان ذوى المقدار، رخ و رخساره عبارت است از تجلّى نور وحدت و جمال حقّ</a:t>
            </a:r>
            <a:endParaRPr lang="fa-IR" sz="2400" b="1" dirty="0">
              <a:cs typeface="B Nazanin" pitchFamily="2" charset="-78"/>
            </a:endParaRPr>
          </a:p>
        </p:txBody>
      </p:sp>
    </p:spTree>
    <p:extLst>
      <p:ext uri="{BB962C8B-B14F-4D97-AF65-F5344CB8AC3E}">
        <p14:creationId xmlns:p14="http://schemas.microsoft.com/office/powerpoint/2010/main" val="402950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blinds(horizontal)">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blinds(horizontal)">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44500"/>
            <a:ext cx="11201400" cy="5681669"/>
          </a:xfrm>
        </p:spPr>
        <p:txBody>
          <a:bodyPr>
            <a:normAutofit fontScale="92500" lnSpcReduction="10000"/>
          </a:bodyPr>
          <a:lstStyle/>
          <a:p>
            <a:pPr marL="0" indent="0" algn="just">
              <a:buNone/>
            </a:pPr>
            <a:r>
              <a:rPr lang="fa-IR" sz="2800" dirty="0" smtClean="0">
                <a:solidFill>
                  <a:schemeClr val="accent1"/>
                </a:solidFill>
              </a:rPr>
              <a:t>رزق </a:t>
            </a:r>
            <a:r>
              <a:rPr lang="fa-IR" sz="2800" dirty="0">
                <a:solidFill>
                  <a:schemeClr val="accent1"/>
                </a:solidFill>
              </a:rPr>
              <a:t>و </a:t>
            </a:r>
            <a:r>
              <a:rPr lang="fa-IR" sz="2800" dirty="0" smtClean="0">
                <a:solidFill>
                  <a:schemeClr val="accent1"/>
                </a:solidFill>
              </a:rPr>
              <a:t>رعونت</a:t>
            </a:r>
            <a:r>
              <a:rPr lang="fa-IR" sz="3600" dirty="0" smtClean="0">
                <a:solidFill>
                  <a:schemeClr val="accent1"/>
                </a:solidFill>
              </a:rPr>
              <a:t>: </a:t>
            </a:r>
            <a:r>
              <a:rPr lang="fa-IR" sz="2400" dirty="0" smtClean="0"/>
              <a:t>در معنای ظاهرعبارت طعام و شراب و باقی بودن بر بهره های نفس اما در حقیقت روزی و موهبت حق تعالی بر عارف بر وصول به حق تعالی و قرب که از سوی خداست.</a:t>
            </a:r>
          </a:p>
          <a:p>
            <a:pPr marL="0" indent="0" algn="just">
              <a:buNone/>
            </a:pPr>
            <a:endParaRPr lang="fa-IR" sz="2400" dirty="0"/>
          </a:p>
          <a:p>
            <a:pPr marL="0" indent="0" algn="just">
              <a:buNone/>
            </a:pPr>
            <a:r>
              <a:rPr lang="fa-IR" sz="2400" dirty="0" smtClean="0">
                <a:solidFill>
                  <a:schemeClr val="accent1"/>
                </a:solidFill>
              </a:rPr>
              <a:t>رفرف الاعلی</a:t>
            </a:r>
            <a:r>
              <a:rPr lang="fa-IR" sz="2400" dirty="0" smtClean="0"/>
              <a:t>: مقام الهی موجودات و امور ذاتی که الوهیت مقتضای آن است( اشاره به معراج پیامبر )</a:t>
            </a:r>
          </a:p>
          <a:p>
            <a:pPr marL="0" indent="0" algn="just">
              <a:buNone/>
            </a:pPr>
            <a:r>
              <a:rPr lang="fa-IR" sz="2800" dirty="0" smtClean="0">
                <a:solidFill>
                  <a:schemeClr val="tx2"/>
                </a:solidFill>
              </a:rPr>
              <a:t>رقّ </a:t>
            </a:r>
            <a:r>
              <a:rPr lang="fa-IR" sz="2800" dirty="0">
                <a:solidFill>
                  <a:schemeClr val="tx2"/>
                </a:solidFill>
              </a:rPr>
              <a:t>المنشور: </a:t>
            </a:r>
            <a:r>
              <a:rPr lang="fa-IR" sz="2400" dirty="0" smtClean="0"/>
              <a:t>منظور کتابي </a:t>
            </a:r>
            <a:r>
              <a:rPr lang="fa-IR" sz="2400" dirty="0"/>
              <a:t>که مسطور و در رقي منشور است به گفته بعضي لوح محفوظ است که خدا تمامي حوادث عالم را آنچه بوده و هست و خواهد بود در آن نوشته، و ملائکه آسمان، آن را مي </a:t>
            </a:r>
            <a:r>
              <a:rPr lang="fa-IR" sz="2400" dirty="0" smtClean="0"/>
              <a:t>خوانند.</a:t>
            </a:r>
          </a:p>
          <a:p>
            <a:pPr marL="0" indent="0" algn="just">
              <a:buNone/>
            </a:pPr>
            <a:r>
              <a:rPr lang="fa-IR" sz="2800" dirty="0" smtClean="0">
                <a:solidFill>
                  <a:schemeClr val="accent1"/>
                </a:solidFill>
              </a:rPr>
              <a:t>روح و روح الاعظم: </a:t>
            </a:r>
            <a:r>
              <a:rPr lang="fa-IR" sz="2400" dirty="0" smtClean="0"/>
              <a:t>روح اختصاص به علم الهی و به آن جسم لطیف هم گفته شده و روح اعظم مظهر ذات الهی از حیث تعین اول</a:t>
            </a:r>
          </a:p>
          <a:p>
            <a:pPr marL="0" indent="0" algn="just">
              <a:buNone/>
            </a:pPr>
            <a:r>
              <a:rPr lang="fa-IR" dirty="0" smtClean="0"/>
              <a:t> </a:t>
            </a:r>
            <a:r>
              <a:rPr lang="fa-IR" dirty="0">
                <a:solidFill>
                  <a:schemeClr val="accent1"/>
                </a:solidFill>
              </a:rPr>
              <a:t>روح </a:t>
            </a:r>
            <a:r>
              <a:rPr lang="fa-IR" dirty="0" smtClean="0">
                <a:solidFill>
                  <a:schemeClr val="accent1"/>
                </a:solidFill>
              </a:rPr>
              <a:t>القدس:</a:t>
            </a:r>
            <a:r>
              <a:rPr lang="fa-IR" sz="2400" dirty="0" smtClean="0">
                <a:cs typeface="B Nazanin" pitchFamily="2" charset="-78"/>
              </a:rPr>
              <a:t>د</a:t>
            </a:r>
            <a:r>
              <a:rPr lang="fa-IR" sz="2400" dirty="0" smtClean="0">
                <a:solidFill>
                  <a:schemeClr val="accent1"/>
                </a:solidFill>
                <a:cs typeface="B Nazanin" pitchFamily="2" charset="-78"/>
              </a:rPr>
              <a:t>ر </a:t>
            </a:r>
            <a:r>
              <a:rPr lang="fa-IR" sz="2400" dirty="0" smtClean="0">
                <a:cs typeface="B Nazanin" pitchFamily="2" charset="-78"/>
              </a:rPr>
              <a:t>پاره‌ای از آثار عرفا، از روح‌القدس به عنوان روح الارواح نام برده شده که مخلوق خدا نیست بلکه وجهی خاص از وجوه حق است که وجود به آن قائم است. آنها بر اساس آیه ۲۹ سوره حجر که خداوند هنگام خلق انسان از روح خود در او دمید، روح‌القدس را همان روح‌الله می‌دانند که روح مخلوقات بدان قائم است</a:t>
            </a:r>
          </a:p>
          <a:p>
            <a:pPr marL="0" indent="0" algn="just">
              <a:buNone/>
            </a:pPr>
            <a:r>
              <a:rPr lang="fa-IR" sz="2400" dirty="0">
                <a:cs typeface="B Nazanin" pitchFamily="2" charset="-78"/>
              </a:rPr>
              <a:t> </a:t>
            </a:r>
            <a:r>
              <a:rPr lang="fa-IR" sz="2800" dirty="0">
                <a:solidFill>
                  <a:schemeClr val="accent1"/>
                </a:solidFill>
                <a:cs typeface="B Nazanin" pitchFamily="2" charset="-78"/>
              </a:rPr>
              <a:t>زلف</a:t>
            </a:r>
            <a:r>
              <a:rPr lang="fa-IR" sz="2400" dirty="0">
                <a:cs typeface="B Nazanin" pitchFamily="2" charset="-78"/>
              </a:rPr>
              <a:t>: زلف تعبیر کنند چه همچنانکه زلف پرده و نقاب روی محبوب است، هر یک </a:t>
            </a:r>
            <a:r>
              <a:rPr lang="fa-IR" sz="2400" dirty="0" smtClean="0">
                <a:cs typeface="B Nazanin" pitchFamily="2" charset="-78"/>
              </a:rPr>
              <a:t>ازتعینات </a:t>
            </a:r>
            <a:r>
              <a:rPr lang="fa-IR" sz="2400" dirty="0">
                <a:cs typeface="B Nazanin" pitchFamily="2" charset="-78"/>
              </a:rPr>
              <a:t>و کثرات حجاب ذات و نقاب وجه واحد حقیقی </a:t>
            </a:r>
            <a:r>
              <a:rPr lang="fa-IR" sz="2400" dirty="0" smtClean="0">
                <a:cs typeface="B Nazanin" pitchFamily="2" charset="-78"/>
              </a:rPr>
              <a:t>است </a:t>
            </a:r>
          </a:p>
          <a:p>
            <a:pPr marL="0" indent="0" algn="just">
              <a:buNone/>
            </a:pPr>
            <a:r>
              <a:rPr lang="fa-IR" sz="3000" dirty="0" smtClean="0">
                <a:solidFill>
                  <a:schemeClr val="accent1"/>
                </a:solidFill>
                <a:cs typeface="B Nazanin" pitchFamily="2" charset="-78"/>
              </a:rPr>
              <a:t>زهد و زاهد</a:t>
            </a:r>
            <a:r>
              <a:rPr lang="fa-IR" sz="2400" dirty="0" smtClean="0">
                <a:cs typeface="B Nazanin" pitchFamily="2" charset="-78"/>
              </a:rPr>
              <a:t>:  ترک  دنیا برای آسایش آخرت و تارک را زاهد گویند</a:t>
            </a:r>
            <a:endParaRPr lang="fa-IR" sz="2400" dirty="0">
              <a:cs typeface="B Nazanin" pitchFamily="2" charset="-78"/>
            </a:endParaRPr>
          </a:p>
          <a:p>
            <a:pPr algn="just"/>
            <a:endParaRPr lang="fa-IR" dirty="0" smtClean="0"/>
          </a:p>
        </p:txBody>
      </p:sp>
    </p:spTree>
    <p:extLst>
      <p:ext uri="{BB962C8B-B14F-4D97-AF65-F5344CB8AC3E}">
        <p14:creationId xmlns:p14="http://schemas.microsoft.com/office/powerpoint/2010/main" val="3328965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500" y="152400"/>
            <a:ext cx="11137900" cy="5974616"/>
          </a:xfrm>
        </p:spPr>
        <p:style>
          <a:lnRef idx="1">
            <a:schemeClr val="accent5"/>
          </a:lnRef>
          <a:fillRef idx="2">
            <a:schemeClr val="accent5"/>
          </a:fillRef>
          <a:effectRef idx="1">
            <a:schemeClr val="accent5"/>
          </a:effectRef>
          <a:fontRef idx="minor">
            <a:schemeClr val="dk1"/>
          </a:fontRef>
        </p:style>
        <p:txBody>
          <a:bodyPr/>
          <a:lstStyle/>
          <a:p>
            <a:pPr algn="just">
              <a:buNone/>
            </a:pPr>
            <a:r>
              <a:rPr lang="fa-IR" b="1" dirty="0">
                <a:solidFill>
                  <a:srgbClr val="0070C0"/>
                </a:solidFill>
                <a:cs typeface="B Nazanin" pitchFamily="2" charset="-78"/>
              </a:rPr>
              <a:t>ساقی:</a:t>
            </a:r>
            <a:r>
              <a:rPr lang="fa-IR" sz="2800" b="1" dirty="0">
                <a:solidFill>
                  <a:schemeClr val="tx1"/>
                </a:solidFill>
                <a:cs typeface="B Nazanin" pitchFamily="2" charset="-78"/>
              </a:rPr>
              <a:t> </a:t>
            </a:r>
            <a:r>
              <a:rPr lang="fa-IR" sz="2400" b="1" dirty="0">
                <a:solidFill>
                  <a:schemeClr val="tx1"/>
                </a:solidFill>
                <a:cs typeface="B Nazanin" pitchFamily="2" charset="-78"/>
              </a:rPr>
              <a:t>ساقی عبارت است از حقیقت باعتبار حسب ظهور در هر مظهر که تجلى کرده </a:t>
            </a:r>
            <a:r>
              <a:rPr lang="fa-IR" sz="2400" b="1" dirty="0" smtClean="0">
                <a:solidFill>
                  <a:schemeClr val="tx1"/>
                </a:solidFill>
                <a:cs typeface="B Nazanin" pitchFamily="2" charset="-78"/>
              </a:rPr>
              <a:t>باشد به تعابیر دیگر ۱- </a:t>
            </a:r>
            <a:r>
              <a:rPr lang="fa-IR" sz="2400" b="1" dirty="0">
                <a:solidFill>
                  <a:schemeClr val="tx1"/>
                </a:solidFill>
                <a:cs typeface="B Nazanin" pitchFamily="2" charset="-78"/>
              </a:rPr>
              <a:t>خداوند فیاض مطلق ۲- ذات الهی به اعتبار حبّ ظهور و اظهار ۳- پیر و مرشد کامل ۴- چشم و گوش آدمی که اکثر اسباب مستی از این دو راه به او </a:t>
            </a:r>
            <a:r>
              <a:rPr lang="fa-IR" sz="2400" b="1" dirty="0" smtClean="0">
                <a:solidFill>
                  <a:schemeClr val="tx1"/>
                </a:solidFill>
                <a:cs typeface="B Nazanin" pitchFamily="2" charset="-78"/>
              </a:rPr>
              <a:t>می‌رسد</a:t>
            </a:r>
          </a:p>
          <a:p>
            <a:pPr algn="just">
              <a:buNone/>
            </a:pPr>
            <a:r>
              <a:rPr lang="fa-IR" sz="2800" b="1" dirty="0">
                <a:solidFill>
                  <a:schemeClr val="tx1"/>
                </a:solidFill>
                <a:cs typeface="B Nazanin" pitchFamily="2" charset="-78"/>
              </a:rPr>
              <a:t> </a:t>
            </a:r>
            <a:r>
              <a:rPr lang="fa-IR" sz="2800" b="1" dirty="0" smtClean="0">
                <a:solidFill>
                  <a:schemeClr val="accent1"/>
                </a:solidFill>
                <a:cs typeface="B Nazanin" pitchFamily="2" charset="-78"/>
              </a:rPr>
              <a:t>سالک</a:t>
            </a:r>
            <a:r>
              <a:rPr lang="fa-IR" sz="2800" b="1" dirty="0" smtClean="0">
                <a:solidFill>
                  <a:schemeClr val="tx1"/>
                </a:solidFill>
                <a:cs typeface="B Nazanin" pitchFamily="2" charset="-78"/>
              </a:rPr>
              <a:t>: </a:t>
            </a:r>
            <a:r>
              <a:rPr lang="fa-IR" sz="2400" b="1" dirty="0" smtClean="0">
                <a:solidFill>
                  <a:schemeClr val="tx1"/>
                </a:solidFill>
                <a:cs typeface="B Nazanin" pitchFamily="2" charset="-78"/>
              </a:rPr>
              <a:t>سالک( </a:t>
            </a:r>
            <a:r>
              <a:rPr lang="fa-IR" sz="2400" b="1" dirty="0">
                <a:solidFill>
                  <a:schemeClr val="tx1"/>
                </a:solidFill>
                <a:cs typeface="B Nazanin" pitchFamily="2" charset="-78"/>
              </a:rPr>
              <a:t>الی </a:t>
            </a:r>
            <a:r>
              <a:rPr lang="fa-IR" sz="2400" b="1" dirty="0" smtClean="0">
                <a:solidFill>
                  <a:schemeClr val="tx1"/>
                </a:solidFill>
                <a:cs typeface="B Nazanin" pitchFamily="2" charset="-78"/>
              </a:rPr>
              <a:t>الله) </a:t>
            </a:r>
            <a:r>
              <a:rPr lang="fa-IR" sz="2400" b="1" dirty="0">
                <a:solidFill>
                  <a:schemeClr val="tx1"/>
                </a:solidFill>
                <a:cs typeface="B Nazanin" pitchFamily="2" charset="-78"/>
              </a:rPr>
              <a:t>کسی است که به خدا و شریعت معتقد و پای‌بند است و می‌خواهد با عمل به شریعت، پای در راه طریقت بگذارد تا به حقیقت که همان خداوند است </a:t>
            </a:r>
            <a:r>
              <a:rPr lang="fa-IR" sz="2400" b="1" dirty="0" smtClean="0">
                <a:solidFill>
                  <a:schemeClr val="tx1"/>
                </a:solidFill>
                <a:cs typeface="B Nazanin" pitchFamily="2" charset="-78"/>
              </a:rPr>
              <a:t>برسد.</a:t>
            </a:r>
          </a:p>
          <a:p>
            <a:pPr algn="just">
              <a:buNone/>
            </a:pPr>
            <a:r>
              <a:rPr lang="fa-IR" sz="2800" b="1" dirty="0">
                <a:solidFill>
                  <a:schemeClr val="accent1"/>
                </a:solidFill>
                <a:cs typeface="B Nazanin" pitchFamily="2" charset="-78"/>
              </a:rPr>
              <a:t>سبحة </a:t>
            </a:r>
            <a:r>
              <a:rPr lang="fa-IR" sz="2800" b="1" dirty="0" smtClean="0">
                <a:solidFill>
                  <a:schemeClr val="tx1"/>
                </a:solidFill>
                <a:cs typeface="B Nazanin" pitchFamily="2" charset="-78"/>
              </a:rPr>
              <a:t>:</a:t>
            </a:r>
            <a:r>
              <a:rPr lang="fa-IR" sz="2400" b="1" dirty="0" smtClean="0">
                <a:solidFill>
                  <a:schemeClr val="tx1"/>
                </a:solidFill>
                <a:cs typeface="B Nazanin" pitchFamily="2" charset="-78"/>
              </a:rPr>
              <a:t>در لغت دعا می باشد و در اصطلاح گرد و غبار و تاریکی است خدا انسان را در میان آن تاریکی آفرید و نور خودش را تاباند هرکس یافت هدایت شد و هرکس خطا کرد گمراه شد</a:t>
            </a:r>
            <a:endParaRPr lang="fa-IR" sz="2400" b="1" dirty="0" smtClean="0">
              <a:solidFill>
                <a:schemeClr val="tx1"/>
              </a:solidFill>
              <a:cs typeface="B Nazanin" pitchFamily="2" charset="-78"/>
            </a:endParaRPr>
          </a:p>
          <a:p>
            <a:pPr algn="just">
              <a:buNone/>
            </a:pPr>
            <a:r>
              <a:rPr lang="fa-IR" sz="2800" b="1" dirty="0">
                <a:solidFill>
                  <a:schemeClr val="accent1"/>
                </a:solidFill>
                <a:cs typeface="B Nazanin" pitchFamily="2" charset="-78"/>
              </a:rPr>
              <a:t>سدره </a:t>
            </a:r>
            <a:r>
              <a:rPr lang="fa-IR" sz="2800" b="1" dirty="0" smtClean="0">
                <a:solidFill>
                  <a:schemeClr val="accent1"/>
                </a:solidFill>
                <a:cs typeface="B Nazanin" pitchFamily="2" charset="-78"/>
              </a:rPr>
              <a:t>المنتهی:</a:t>
            </a:r>
            <a:r>
              <a:rPr lang="fa-IR" sz="2400" b="1" dirty="0" smtClean="0">
                <a:solidFill>
                  <a:schemeClr val="tx1"/>
                </a:solidFill>
                <a:cs typeface="B Nazanin" pitchFamily="2" charset="-78"/>
              </a:rPr>
              <a:t>در</a:t>
            </a:r>
            <a:r>
              <a:rPr lang="fa-IR" sz="2400" b="1" dirty="0" smtClean="0">
                <a:solidFill>
                  <a:schemeClr val="accent1"/>
                </a:solidFill>
                <a:cs typeface="B Nazanin" pitchFamily="2" charset="-78"/>
              </a:rPr>
              <a:t> </a:t>
            </a:r>
            <a:r>
              <a:rPr lang="fa-IR" sz="2400" b="1" dirty="0">
                <a:solidFill>
                  <a:schemeClr val="tx1"/>
                </a:solidFill>
                <a:cs typeface="B Nazanin" pitchFamily="2" charset="-78"/>
              </a:rPr>
              <a:t>عرفان، مفهوم سدرة المنتهی به عنوان نماد والاترین درجه قرب به پروردگار به کار رفته است. از جمله عین‌ القضات همدانی (قرن ششم)گفته </a:t>
            </a:r>
            <a:r>
              <a:rPr lang="fa-IR" sz="2400" b="1" dirty="0" smtClean="0">
                <a:solidFill>
                  <a:schemeClr val="tx1"/>
                </a:solidFill>
                <a:cs typeface="B Nazanin" pitchFamily="2" charset="-78"/>
              </a:rPr>
              <a:t>است:اگر </a:t>
            </a:r>
            <a:r>
              <a:rPr lang="fa-IR" sz="2400" b="1" dirty="0">
                <a:solidFill>
                  <a:schemeClr val="tx1"/>
                </a:solidFill>
                <a:cs typeface="B Nazanin" pitchFamily="2" charset="-78"/>
              </a:rPr>
              <a:t>رهرو طریق حق خود را از دام شیطان نفس برهاند و از هر اندیشه‌ای که به پاکی خلوص‌ وی‌ آسیب می‌رساند، بپرهیزد، در چنین‌ شرایطی‌ است که از همه بلاها و رنجها نجات یافته، به «سدرة المنتهی» </a:t>
            </a:r>
            <a:r>
              <a:rPr lang="fa-IR" sz="2400" b="1" dirty="0" smtClean="0">
                <a:solidFill>
                  <a:schemeClr val="tx1"/>
                </a:solidFill>
                <a:cs typeface="B Nazanin" pitchFamily="2" charset="-78"/>
              </a:rPr>
              <a:t>می‌رسد.</a:t>
            </a:r>
          </a:p>
          <a:p>
            <a:pPr algn="just">
              <a:buNone/>
            </a:pPr>
            <a:r>
              <a:rPr lang="fa-IR" sz="2400" b="1" dirty="0">
                <a:solidFill>
                  <a:schemeClr val="tx1"/>
                </a:solidFill>
                <a:cs typeface="B Nazanin" pitchFamily="2" charset="-78"/>
              </a:rPr>
              <a:t> </a:t>
            </a:r>
            <a:endParaRPr lang="fa-IR" sz="2400" b="1" dirty="0">
              <a:cs typeface="B Nazanin" pitchFamily="2" charset="-78"/>
            </a:endParaRPr>
          </a:p>
          <a:p>
            <a:pPr>
              <a:buNone/>
            </a:pPr>
            <a:endParaRPr lang="fa-IR" sz="2400" b="1" dirty="0">
              <a:cs typeface="B Nazanin" pitchFamily="2" charset="-78"/>
            </a:endParaRPr>
          </a:p>
        </p:txBody>
      </p:sp>
    </p:spTree>
    <p:extLst>
      <p:ext uri="{BB962C8B-B14F-4D97-AF65-F5344CB8AC3E}">
        <p14:creationId xmlns:p14="http://schemas.microsoft.com/office/powerpoint/2010/main" val="399516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44500"/>
            <a:ext cx="11201400" cy="5681669"/>
          </a:xfrm>
        </p:spPr>
        <p:txBody>
          <a:bodyPr>
            <a:normAutofit lnSpcReduction="10000"/>
          </a:bodyPr>
          <a:lstStyle/>
          <a:p>
            <a:pPr algn="just"/>
            <a:r>
              <a:rPr lang="fa-IR" sz="2400" dirty="0" smtClean="0">
                <a:solidFill>
                  <a:schemeClr val="accent1"/>
                </a:solidFill>
              </a:rPr>
              <a:t>سفر</a:t>
            </a:r>
            <a:r>
              <a:rPr lang="fa-IR" sz="2000" dirty="0" smtClean="0"/>
              <a:t> :سیر و سلوک دل و توجه به سوی حق بواسطه اذکار</a:t>
            </a:r>
          </a:p>
          <a:p>
            <a:pPr algn="just"/>
            <a:r>
              <a:rPr lang="fa-IR" sz="2400" dirty="0" smtClean="0">
                <a:solidFill>
                  <a:schemeClr val="accent1"/>
                </a:solidFill>
              </a:rPr>
              <a:t>اسفار اربعه:</a:t>
            </a:r>
          </a:p>
          <a:p>
            <a:pPr algn="just"/>
            <a:r>
              <a:rPr lang="fa-IR" sz="2400" dirty="0">
                <a:solidFill>
                  <a:schemeClr val="accent1"/>
                </a:solidFill>
              </a:rPr>
              <a:t>سفر اول: سفر از خلق به سوي </a:t>
            </a:r>
            <a:r>
              <a:rPr lang="fa-IR" sz="2400" dirty="0" smtClean="0">
                <a:solidFill>
                  <a:schemeClr val="accent1"/>
                </a:solidFill>
              </a:rPr>
              <a:t>حق </a:t>
            </a:r>
            <a:r>
              <a:rPr lang="fa-IR" sz="2000" dirty="0" smtClean="0"/>
              <a:t>«مهم‌ترين </a:t>
            </a:r>
            <a:r>
              <a:rPr lang="fa-IR" sz="2000" dirty="0"/>
              <a:t>سفر از اسفار اربعة سالك همين سفر است. سالكي كه اين سفر را به انجام رساند، گويا بار خويش را سالم به منزل رسانده است. اغلب سوزها و عشق‌ها و گريه‌هاي سالكان راه خدا مربوط به اين سفر است. در اين سفر، سالك از غير حق به سوي حق روي مي‌آورد و از كثرت به سوي وحدت هجرت مي‌كند. در اين سفر تمام تلاش سالك براي ويران ساختن جَبل انيت و كوه‌پنداري هستي خويش است</a:t>
            </a:r>
            <a:r>
              <a:rPr lang="fa-IR" sz="2000" dirty="0" smtClean="0"/>
              <a:t>.»</a:t>
            </a:r>
          </a:p>
          <a:p>
            <a:pPr algn="just"/>
            <a:r>
              <a:rPr lang="fa-IR" sz="2400" dirty="0">
                <a:solidFill>
                  <a:schemeClr val="accent1"/>
                </a:solidFill>
              </a:rPr>
              <a:t>سفر دوم سفر از حق به سوي حق با </a:t>
            </a:r>
            <a:r>
              <a:rPr lang="fa-IR" sz="2400" dirty="0" smtClean="0">
                <a:solidFill>
                  <a:schemeClr val="accent1"/>
                </a:solidFill>
              </a:rPr>
              <a:t>حق </a:t>
            </a:r>
            <a:r>
              <a:rPr lang="fa-IR" sz="2000" dirty="0" smtClean="0"/>
              <a:t>«سالك </a:t>
            </a:r>
            <a:r>
              <a:rPr lang="fa-IR" sz="2000" dirty="0"/>
              <a:t>در اين مرحله سه مرتبة سرّ، خفي و اخفي را به پايان مي‌برد. سرّ فنا در ذات حق، خفي فناي در صفات و افعال حق واخفي، فنا از دو فناي سابق است. از فناي صفت و فعل سالك در صفات و افعال حق به فنا در الوهيت هم تعبير شده </a:t>
            </a:r>
            <a:r>
              <a:rPr lang="fa-IR" sz="2000" dirty="0" smtClean="0"/>
              <a:t>است»</a:t>
            </a:r>
          </a:p>
          <a:p>
            <a:pPr algn="just"/>
            <a:r>
              <a:rPr lang="fa-IR" sz="2400" dirty="0">
                <a:solidFill>
                  <a:schemeClr val="accent1"/>
                </a:solidFill>
              </a:rPr>
              <a:t>سفر سوم: سفر از حق به سوي خلق با </a:t>
            </a:r>
            <a:r>
              <a:rPr lang="fa-IR" sz="2400" dirty="0" smtClean="0">
                <a:solidFill>
                  <a:schemeClr val="accent1"/>
                </a:solidFill>
              </a:rPr>
              <a:t>حق </a:t>
            </a:r>
            <a:r>
              <a:rPr lang="fa-IR" sz="2000" dirty="0" smtClean="0"/>
              <a:t>«سالك </a:t>
            </a:r>
            <a:r>
              <a:rPr lang="fa-IR" sz="2000" dirty="0"/>
              <a:t>در اين سفر محوش از بين رفته و «صحو تام» مي‌يابد و با رسيدن به مرتبة بقا از مدهوشي به باهوشي برمي‌گردد و در عوالم جبروت، ملكوت و ناسوت سفر مي‌كند و همة اين عوالم را با لوازمشان مشاهده مي‌كند، از خدا و اسما و صفات او درست خبر </a:t>
            </a:r>
            <a:r>
              <a:rPr lang="fa-IR" sz="2000" dirty="0" smtClean="0"/>
              <a:t>مي‌دهد»</a:t>
            </a:r>
          </a:p>
          <a:p>
            <a:pPr algn="just"/>
            <a:r>
              <a:rPr lang="fa-IR" sz="2400" dirty="0">
                <a:solidFill>
                  <a:schemeClr val="accent1"/>
                </a:solidFill>
              </a:rPr>
              <a:t>سفر چهارم: سفر از خلق به سوي خلق با </a:t>
            </a:r>
            <a:r>
              <a:rPr lang="fa-IR" sz="2400" dirty="0" smtClean="0">
                <a:solidFill>
                  <a:schemeClr val="accent1"/>
                </a:solidFill>
              </a:rPr>
              <a:t>حق </a:t>
            </a:r>
            <a:r>
              <a:rPr lang="fa-IR" sz="2000" dirty="0" smtClean="0"/>
              <a:t>«در </a:t>
            </a:r>
            <a:r>
              <a:rPr lang="fa-IR" sz="2000" dirty="0"/>
              <a:t>پايان سفر سوم كه در قوس نزول انجام مي‌پذيرد، سالك به مشاهدة تفصيلي خلائق و آثار و لوازمشان مي‌پردازد. مضار و منافعشان را مي‌فهمد. كيفيت رجوع آنها را به الله مي‌بيند. سعادت و شقاوتِ هر كس و راه‌هاي رسيدن به آن دو را مي‌يابد و بر اين اساس مي‌تواند از سالكان طريق قرب دستگيري كند و آنان را به سوي لقاي حق تعالي رهنمون </a:t>
            </a:r>
            <a:r>
              <a:rPr lang="fa-IR" sz="2000" dirty="0" smtClean="0"/>
              <a:t>گردد»</a:t>
            </a:r>
          </a:p>
        </p:txBody>
      </p:sp>
    </p:spTree>
    <p:extLst>
      <p:ext uri="{BB962C8B-B14F-4D97-AF65-F5344CB8AC3E}">
        <p14:creationId xmlns:p14="http://schemas.microsoft.com/office/powerpoint/2010/main" val="2728355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44500"/>
            <a:ext cx="11201400" cy="5681669"/>
          </a:xfrm>
        </p:spPr>
        <p:txBody>
          <a:bodyPr>
            <a:normAutofit lnSpcReduction="10000"/>
          </a:bodyPr>
          <a:lstStyle/>
          <a:p>
            <a:pPr algn="just"/>
            <a:r>
              <a:rPr lang="fa-IR" dirty="0" smtClean="0">
                <a:solidFill>
                  <a:schemeClr val="accent1"/>
                </a:solidFill>
              </a:rPr>
              <a:t>سکر</a:t>
            </a:r>
            <a:r>
              <a:rPr lang="fa-IR" dirty="0"/>
              <a:t>: با مشاهده جمال </a:t>
            </a:r>
            <a:r>
              <a:rPr lang="fa-IR" dirty="0" smtClean="0"/>
              <a:t>محبوب </a:t>
            </a:r>
            <a:r>
              <a:rPr lang="fa-IR" dirty="0" smtClean="0"/>
              <a:t>سالک بواسطه تجلی نوربر قلب </a:t>
            </a:r>
            <a:r>
              <a:rPr lang="fa-IR" dirty="0"/>
              <a:t>او </a:t>
            </a:r>
            <a:r>
              <a:rPr lang="fa-IR" dirty="0" smtClean="0"/>
              <a:t>مدهوشی می شود و نقطه مقابل آن صحو است.</a:t>
            </a:r>
          </a:p>
          <a:p>
            <a:pPr algn="just"/>
            <a:r>
              <a:rPr lang="fa-IR" dirty="0">
                <a:solidFill>
                  <a:schemeClr val="accent1"/>
                </a:solidFill>
              </a:rPr>
              <a:t>سماع:</a:t>
            </a:r>
            <a:r>
              <a:rPr lang="fa-IR" dirty="0"/>
              <a:t>در فرهنگ </a:t>
            </a:r>
            <a:r>
              <a:rPr lang="fa-IR" dirty="0" smtClean="0"/>
              <a:t>اصطلاحات </a:t>
            </a:r>
            <a:r>
              <a:rPr lang="fa-IR" dirty="0"/>
              <a:t>عرفانی </a:t>
            </a:r>
            <a:r>
              <a:rPr lang="fa-IR" dirty="0" smtClean="0"/>
              <a:t>آمده </a:t>
            </a:r>
            <a:r>
              <a:rPr lang="fa-IR" dirty="0"/>
              <a:t>اسـت : </a:t>
            </a:r>
            <a:r>
              <a:rPr lang="fa-IR" dirty="0" smtClean="0"/>
              <a:t>«سـماع یعنی شـنیدن </a:t>
            </a:r>
            <a:r>
              <a:rPr lang="fa-IR" dirty="0"/>
              <a:t>، سـرور و پـای </a:t>
            </a:r>
            <a:r>
              <a:rPr lang="fa-IR" dirty="0" smtClean="0"/>
              <a:t>کوبی </a:t>
            </a:r>
            <a:r>
              <a:rPr lang="fa-IR" dirty="0"/>
              <a:t>و دسـت افشـانی </a:t>
            </a:r>
            <a:r>
              <a:rPr lang="fa-IR" dirty="0" smtClean="0"/>
              <a:t>صـوفیان» </a:t>
            </a:r>
            <a:endParaRPr lang="fa-IR" dirty="0"/>
          </a:p>
          <a:p>
            <a:pPr algn="just"/>
            <a:r>
              <a:rPr lang="fa-IR" dirty="0" smtClean="0">
                <a:solidFill>
                  <a:schemeClr val="accent1"/>
                </a:solidFill>
              </a:rPr>
              <a:t>سواد </a:t>
            </a:r>
            <a:r>
              <a:rPr lang="fa-IR" dirty="0" smtClean="0">
                <a:solidFill>
                  <a:schemeClr val="accent1"/>
                </a:solidFill>
              </a:rPr>
              <a:t>اعظم:</a:t>
            </a:r>
          </a:p>
          <a:p>
            <a:pPr algn="just"/>
            <a:r>
              <a:rPr lang="fa-IR" dirty="0"/>
              <a:t>اما در اصطلاح اهل عرفان، «سواد اعظم» عبارت از فقر است، زیرا با آنکه فقر مادی و عرفی، می‌تواند روسیاهی در دنیا و آخرت را به دنبال داشته باشد: «الفقر سواد الوجه فى الدارین»، اما فقر واقعی در واقع به معنای فنای کامل سالک در خدا است، به ‌نحوى که وجودى باقى نماند و گویا آنکه وجود او کاملاً محو و تاریک شده، اما در واقع در نور خدا غوطه‌ور شده است و فقر حقیقى و بازگشت به عدم اصلى همین است. بر این اساس و با این نگاه، روسیاهی معنای مثبتی خواهد </a:t>
            </a:r>
            <a:r>
              <a:rPr lang="fa-IR" dirty="0" smtClean="0"/>
              <a:t>داشت.</a:t>
            </a:r>
            <a:endParaRPr lang="fa-IR" dirty="0" smtClean="0"/>
          </a:p>
        </p:txBody>
      </p:sp>
    </p:spTree>
    <p:extLst>
      <p:ext uri="{BB962C8B-B14F-4D97-AF65-F5344CB8AC3E}">
        <p14:creationId xmlns:p14="http://schemas.microsoft.com/office/powerpoint/2010/main" val="2728355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267318" y="1803042"/>
            <a:ext cx="6967471" cy="3000778"/>
          </a:xfrm>
          <a:prstGeom prst="roundRect">
            <a:avLst/>
          </a:prstGeom>
          <a:ln w="57150">
            <a:solidFill>
              <a:srgbClr val="C00000"/>
            </a:solidFill>
          </a:ln>
          <a:effectLst>
            <a:reflection blurRad="6350" stA="52000" endA="300" endPos="35000" dir="5400000" sy="-100000" algn="bl" rotWithShape="0"/>
          </a:effectLst>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3" name="TextBox 2"/>
          <p:cNvSpPr txBox="1"/>
          <p:nvPr/>
        </p:nvSpPr>
        <p:spPr>
          <a:xfrm>
            <a:off x="4327938" y="2511380"/>
            <a:ext cx="3284113" cy="1569660"/>
          </a:xfrm>
          <a:prstGeom prst="rect">
            <a:avLst/>
          </a:prstGeom>
          <a:noFill/>
        </p:spPr>
        <p:txBody>
          <a:bodyPr wrap="square" rtlCol="0">
            <a:spAutoFit/>
          </a:bodyPr>
          <a:lstStyle/>
          <a:p>
            <a:r>
              <a:rPr lang="fa-IR" sz="9600" dirty="0" smtClean="0">
                <a:cs typeface="B Titr" panose="00000700000000000000" pitchFamily="2" charset="-78"/>
              </a:rPr>
              <a:t>پایان</a:t>
            </a:r>
            <a:endParaRPr lang="en-US" sz="9600" dirty="0">
              <a:cs typeface="B Titr" panose="00000700000000000000" pitchFamily="2" charset="-78"/>
            </a:endParaRPr>
          </a:p>
        </p:txBody>
      </p:sp>
    </p:spTree>
    <p:extLst>
      <p:ext uri="{BB962C8B-B14F-4D97-AF65-F5344CB8AC3E}">
        <p14:creationId xmlns:p14="http://schemas.microsoft.com/office/powerpoint/2010/main" val="2283078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NanoTec\Desktop\عرفان-اصلی-600x6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571500"/>
            <a:ext cx="5715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291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2256" y="609758"/>
            <a:ext cx="10591799" cy="7663636"/>
          </a:xfrm>
          <a:prstGeom prst="rect">
            <a:avLst/>
          </a:prstGeom>
        </p:spPr>
        <p:txBody>
          <a:bodyPr wrap="square">
            <a:spAutoFit/>
          </a:bodyPr>
          <a:lstStyle/>
          <a:p>
            <a:pPr algn="ctr" rtl="1"/>
            <a:r>
              <a:rPr lang="fa-IR" sz="2400" b="1" dirty="0" smtClean="0">
                <a:cs typeface="B Nazanin" pitchFamily="2" charset="-78"/>
              </a:rPr>
              <a:t> بسم الله الرحمن الرحیم </a:t>
            </a:r>
          </a:p>
          <a:p>
            <a:pPr algn="just" rtl="1"/>
            <a:endParaRPr lang="fa-IR" sz="2400" b="1" dirty="0">
              <a:cs typeface="B Nazanin" pitchFamily="2" charset="-78"/>
            </a:endParaRPr>
          </a:p>
          <a:p>
            <a:pPr algn="just" rtl="1"/>
            <a:r>
              <a:rPr lang="fa-IR" sz="2400" b="1" dirty="0" smtClean="0">
                <a:cs typeface="B Nazanin" pitchFamily="2" charset="-78"/>
              </a:rPr>
              <a:t>دانشجویان عزیز با استعانت از خداوند متعال و با آرزوی قبولی طاعات و عبادات در ماه پر برکت رمضان ،امیدوارم</a:t>
            </a:r>
          </a:p>
          <a:p>
            <a:pPr algn="just" rtl="1"/>
            <a:endParaRPr lang="fa-IR" sz="2400" b="1" dirty="0">
              <a:cs typeface="B Nazanin" pitchFamily="2" charset="-78"/>
            </a:endParaRPr>
          </a:p>
          <a:p>
            <a:pPr algn="just" rtl="1"/>
            <a:r>
              <a:rPr lang="fa-IR" sz="2400" b="1" dirty="0" smtClean="0">
                <a:cs typeface="B Nazanin" pitchFamily="2" charset="-78"/>
              </a:rPr>
              <a:t> بتوانیم از این امتحان الهی  بواسطه بیماری کرونا  پیش آمده سربلند باشیم (</a:t>
            </a:r>
            <a:r>
              <a:rPr lang="fa-IR" sz="2400" b="1" dirty="0" smtClean="0">
                <a:solidFill>
                  <a:srgbClr val="0070C0"/>
                </a:solidFill>
                <a:cs typeface="B Nazanin" pitchFamily="2" charset="-78"/>
              </a:rPr>
              <a:t>خداوند در قرآن کریم می فرمایند ما شما را با چیزهای مختلف از جمله بیماری،مرگ و از بین رفتن جان و مالتان می آزماییم و بر صبرکنندگان بشارت می دهیم</a:t>
            </a:r>
            <a:r>
              <a:rPr lang="fa-IR" sz="2400" b="1" dirty="0" smtClean="0">
                <a:cs typeface="B Nazanin" pitchFamily="2" charset="-78"/>
              </a:rPr>
              <a:t>(آیه 155 بقره)</a:t>
            </a:r>
          </a:p>
          <a:p>
            <a:pPr algn="just" rtl="1"/>
            <a:endParaRPr lang="fa-IR" sz="2400" b="1" dirty="0">
              <a:cs typeface="B Nazanin" pitchFamily="2" charset="-78"/>
            </a:endParaRPr>
          </a:p>
          <a:p>
            <a:pPr algn="just" rtl="1"/>
            <a:r>
              <a:rPr lang="fa-IR" sz="2400" b="1" dirty="0" smtClean="0">
                <a:cs typeface="B Nazanin" pitchFamily="2" charset="-78"/>
              </a:rPr>
              <a:t>همانطور که در جریان هستید این درس بصورت مشترک با جناب آقای دکتر مقدسی خدمتتان ارائه می شود انشالله بهره وافر را ببرید. نگارنده محترم  در کتاب خودشان متناسب با موضوع و  وسع کلاس  برخی اصطلاحات عرفانی را  آورده اند ولی  برای مطالعه بیشتر  در این زمینه می توانید به </a:t>
            </a:r>
            <a:r>
              <a:rPr lang="fa-IR" sz="2800" b="1" dirty="0" smtClean="0">
                <a:solidFill>
                  <a:srgbClr val="C00000"/>
                </a:solidFill>
                <a:cs typeface="B Nazanin" pitchFamily="2" charset="-78"/>
              </a:rPr>
              <a:t>فرهنگ اصطلاحات عرفانی از سید جعفر سجّادی </a:t>
            </a:r>
            <a:r>
              <a:rPr lang="fa-IR" sz="2400" b="1" dirty="0" smtClean="0">
                <a:cs typeface="B Nazanin" pitchFamily="2" charset="-78"/>
              </a:rPr>
              <a:t>رجوع کنند.</a:t>
            </a:r>
          </a:p>
          <a:p>
            <a:pPr algn="just" rtl="1"/>
            <a:endParaRPr lang="fa-IR" sz="2400" b="1" dirty="0">
              <a:cs typeface="B Nazanin" pitchFamily="2" charset="-78"/>
            </a:endParaRPr>
          </a:p>
          <a:p>
            <a:pPr rtl="1"/>
            <a:r>
              <a:rPr lang="fa-IR" sz="2800" b="1" dirty="0" smtClean="0">
                <a:cs typeface="B Nazanin" pitchFamily="2" charset="-78"/>
              </a:rPr>
              <a:t>اردیبهشت 1399  با آرزوی توفیق </a:t>
            </a:r>
            <a:r>
              <a:rPr lang="fa-IR" sz="2800" b="1" dirty="0">
                <a:cs typeface="B Nazanin" pitchFamily="2" charset="-78"/>
              </a:rPr>
              <a:t>روز افزون </a:t>
            </a:r>
            <a:r>
              <a:rPr lang="fa-IR" sz="2400" b="1" dirty="0">
                <a:cs typeface="B Nazanin" pitchFamily="2" charset="-78"/>
              </a:rPr>
              <a:t>:</a:t>
            </a:r>
            <a:endParaRPr lang="fa-IR" sz="2400" b="1" dirty="0" smtClean="0">
              <a:cs typeface="B Nazanin" pitchFamily="2" charset="-78"/>
            </a:endParaRPr>
          </a:p>
          <a:p>
            <a:pPr algn="just" rtl="1"/>
            <a:r>
              <a:rPr lang="fa-IR" sz="2400" b="1" dirty="0">
                <a:cs typeface="B Nazanin" pitchFamily="2" charset="-78"/>
              </a:rPr>
              <a:t> </a:t>
            </a:r>
            <a:r>
              <a:rPr lang="fa-IR" sz="2400" b="1" dirty="0" smtClean="0">
                <a:cs typeface="B Nazanin" pitchFamily="2" charset="-78"/>
              </a:rPr>
              <a:t>                                                                                                          </a:t>
            </a:r>
            <a:r>
              <a:rPr lang="fa-IR" sz="2800" b="1" dirty="0" smtClean="0">
                <a:cs typeface="B Nazanin" pitchFamily="2" charset="-78"/>
              </a:rPr>
              <a:t>سلمانپور</a:t>
            </a:r>
            <a:endParaRPr lang="fa-IR" sz="2800" b="1" dirty="0"/>
          </a:p>
          <a:p>
            <a:pPr algn="just" rtl="1"/>
            <a:endParaRPr lang="fa-IR" sz="2400" b="1" dirty="0">
              <a:cs typeface="B Nazanin" pitchFamily="2" charset="-78"/>
            </a:endParaRPr>
          </a:p>
          <a:p>
            <a:pPr algn="just" rtl="1"/>
            <a:endParaRPr lang="fa-IR" sz="2400" b="1" dirty="0"/>
          </a:p>
          <a:p>
            <a:pPr algn="r" rtl="1"/>
            <a:endParaRPr lang="fa-IR" sz="2400" b="1" dirty="0"/>
          </a:p>
          <a:p>
            <a:pPr algn="just" rtl="1"/>
            <a:endParaRPr lang="fa-IR" sz="2400" b="1" dirty="0">
              <a:cs typeface="B Nazanin" pitchFamily="2" charset="-78"/>
            </a:endParaRPr>
          </a:p>
          <a:p>
            <a:pPr algn="just" rtl="1"/>
            <a:r>
              <a:rPr lang="fa-IR" sz="2400" b="1" dirty="0" smtClean="0">
                <a:cs typeface="B Nazanin" pitchFamily="2" charset="-78"/>
              </a:rPr>
              <a:t>  </a:t>
            </a:r>
            <a:endParaRPr lang="fa-IR" sz="2400" b="1" dirty="0"/>
          </a:p>
        </p:txBody>
      </p:sp>
    </p:spTree>
    <p:extLst>
      <p:ext uri="{BB962C8B-B14F-4D97-AF65-F5344CB8AC3E}">
        <p14:creationId xmlns:p14="http://schemas.microsoft.com/office/powerpoint/2010/main" val="623835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a:blipFill>
            <a:blip r:embed="rId2" cstate="print"/>
            <a:tile tx="0" ty="0" sx="100000" sy="100000" flip="none" algn="tl"/>
          </a:blipFill>
        </p:spPr>
        <p:txBody>
          <a:bodyPr>
            <a:normAutofit/>
          </a:bodyPr>
          <a:lstStyle/>
          <a:p>
            <a:pPr algn="r"/>
            <a:r>
              <a:rPr lang="fa-IR" sz="4800" dirty="0" smtClean="0">
                <a:cs typeface="B Nazanin" pitchFamily="2" charset="-78"/>
              </a:rPr>
              <a:t>برخی اصطلاحات مشهور صوفیه</a:t>
            </a:r>
            <a:endParaRPr lang="fa-IR" sz="4800" dirty="0">
              <a:cs typeface="B Nazanin" pitchFamily="2" charset="-78"/>
            </a:endParaRPr>
          </a:p>
        </p:txBody>
      </p:sp>
      <p:sp>
        <p:nvSpPr>
          <p:cNvPr id="3" name="Content Placeholder 2"/>
          <p:cNvSpPr>
            <a:spLocks noGrp="1"/>
          </p:cNvSpPr>
          <p:nvPr>
            <p:ph idx="1"/>
          </p:nvPr>
        </p:nvSpPr>
        <p:spPr>
          <a:xfrm>
            <a:off x="609600" y="1285860"/>
            <a:ext cx="10972800" cy="5357850"/>
          </a:xfrm>
        </p:spPr>
        <p:txBody>
          <a:bodyPr>
            <a:normAutofit/>
          </a:bodyPr>
          <a:lstStyle/>
          <a:p>
            <a:pPr algn="just">
              <a:buNone/>
            </a:pPr>
            <a:r>
              <a:rPr lang="fa-IR" sz="2800" dirty="0">
                <a:solidFill>
                  <a:schemeClr val="accent1"/>
                </a:solidFill>
                <a:cs typeface="B Nazanin" pitchFamily="2" charset="-78"/>
              </a:rPr>
              <a:t>برزخ </a:t>
            </a:r>
            <a:r>
              <a:rPr lang="fa-IR" sz="2800" dirty="0" smtClean="0">
                <a:solidFill>
                  <a:schemeClr val="accent1"/>
                </a:solidFill>
                <a:cs typeface="B Nazanin" pitchFamily="2" charset="-78"/>
              </a:rPr>
              <a:t>:</a:t>
            </a:r>
            <a:r>
              <a:rPr lang="fa-IR" sz="2400" dirty="0" smtClean="0">
                <a:cs typeface="B Nazanin" pitchFamily="2" charset="-78"/>
              </a:rPr>
              <a:t>برزخ یعنی </a:t>
            </a:r>
            <a:r>
              <a:rPr lang="fa-IR" sz="2400" dirty="0">
                <a:cs typeface="B Nazanin" pitchFamily="2" charset="-78"/>
              </a:rPr>
              <a:t>امری که حائل میان دو چیز و در عین حال، شامل آن دو نیز باشد. برای مثال، تعین ثانی که شامل اسما و اعیان ثابته – یعنی دوجهت وجوبی و امکانی – است، برزخ میان وجوب و امکان است و هر دو را در خود جمع می کند.</a:t>
            </a:r>
          </a:p>
          <a:p>
            <a:pPr algn="just">
              <a:buNone/>
            </a:pPr>
            <a:r>
              <a:rPr lang="fa-IR" sz="2800" dirty="0" smtClean="0">
                <a:solidFill>
                  <a:schemeClr val="accent1"/>
                </a:solidFill>
                <a:cs typeface="B Nazanin" pitchFamily="2" charset="-78"/>
              </a:rPr>
              <a:t>برزخ البرازخ </a:t>
            </a:r>
            <a:r>
              <a:rPr lang="fa-IR" sz="2400" dirty="0" smtClean="0">
                <a:cs typeface="B Nazanin" pitchFamily="2" charset="-78"/>
              </a:rPr>
              <a:t>:برخی </a:t>
            </a:r>
            <a:r>
              <a:rPr lang="fa-IR" sz="2400" dirty="0">
                <a:cs typeface="B Nazanin" pitchFamily="2" charset="-78"/>
              </a:rPr>
              <a:t>این مقام را برزخ اکبر نامیده اند که جامع جمیع برزخ ها و اصل ساری در همه آنها </a:t>
            </a:r>
            <a:r>
              <a:rPr lang="fa-IR" sz="2400" dirty="0" smtClean="0">
                <a:cs typeface="B Nazanin" pitchFamily="2" charset="-78"/>
              </a:rPr>
              <a:t>است.جامی </a:t>
            </a:r>
            <a:r>
              <a:rPr lang="fa-IR" sz="2400" dirty="0">
                <a:cs typeface="B Nazanin" pitchFamily="2" charset="-78"/>
              </a:rPr>
              <a:t>در اشعه اللمعات </a:t>
            </a:r>
            <a:r>
              <a:rPr lang="fa-IR" sz="2400" dirty="0" smtClean="0">
                <a:cs typeface="B Nazanin" pitchFamily="2" charset="-78"/>
              </a:rPr>
              <a:t>می‌گوید:اگر </a:t>
            </a:r>
            <a:r>
              <a:rPr lang="fa-IR" sz="2400" dirty="0">
                <a:cs typeface="B Nazanin" pitchFamily="2" charset="-78"/>
              </a:rPr>
              <a:t>با آن (= تعین اول) ملاحظه انتفاء اعتبارات (= حقایق مندمج در آن) کنند، احدیت گویند و اگر ملاحظه اثبات اعتبارات کنند، واحدیت گویند و به اعتبار صلاحیت وی مر اعتبارین را که همان حقیقت محمدی است، وحدت و برزخیت اولی گویند، زیرا که وی برزخی است جامع بین الأحدیّه و الواحدیّه.</a:t>
            </a:r>
          </a:p>
          <a:p>
            <a:pPr algn="just">
              <a:buNone/>
            </a:pPr>
            <a:r>
              <a:rPr lang="fa-IR" sz="2400" dirty="0" smtClean="0">
                <a:cs typeface="B Nazanin" pitchFamily="2" charset="-78"/>
              </a:rPr>
              <a:t>(</a:t>
            </a:r>
            <a:r>
              <a:rPr lang="fa-IR" sz="2400" dirty="0">
                <a:cs typeface="B Nazanin" pitchFamily="2" charset="-78"/>
              </a:rPr>
              <a:t>جامی،  اشعه اللمعات، ص ۳5</a:t>
            </a:r>
            <a:r>
              <a:rPr lang="fa-IR" sz="2400" dirty="0" smtClean="0">
                <a:cs typeface="B Nazanin" pitchFamily="2" charset="-78"/>
              </a:rPr>
              <a:t>)</a:t>
            </a:r>
          </a:p>
          <a:p>
            <a:pPr algn="just">
              <a:buNone/>
            </a:pPr>
            <a:r>
              <a:rPr lang="fa-IR" sz="2800" dirty="0" smtClean="0">
                <a:solidFill>
                  <a:schemeClr val="accent1"/>
                </a:solidFill>
                <a:cs typeface="B Nazanin" pitchFamily="2" charset="-78"/>
              </a:rPr>
              <a:t>بلاء</a:t>
            </a:r>
            <a:r>
              <a:rPr lang="fa-IR" sz="2400" dirty="0" smtClean="0">
                <a:cs typeface="B Nazanin" pitchFamily="2" charset="-78"/>
              </a:rPr>
              <a:t>: امتحان الهی توسط خدا با انواع بلایا نتیجه آقرب الهی است.</a:t>
            </a:r>
          </a:p>
          <a:p>
            <a:pPr algn="just">
              <a:buNone/>
            </a:pPr>
            <a:r>
              <a:rPr lang="fa-IR" sz="2800" dirty="0" smtClean="0">
                <a:solidFill>
                  <a:schemeClr val="accent1"/>
                </a:solidFill>
                <a:cs typeface="B Nazanin" pitchFamily="2" charset="-78"/>
              </a:rPr>
              <a:t>بیت الحرام</a:t>
            </a:r>
            <a:r>
              <a:rPr lang="fa-IR" sz="2400" dirty="0" smtClean="0">
                <a:cs typeface="B Nazanin" pitchFamily="2" charset="-78"/>
              </a:rPr>
              <a:t>: قلب انسان کامل که جایگاه حق است ورود غیر حق حرام</a:t>
            </a:r>
          </a:p>
          <a:p>
            <a:pPr algn="just">
              <a:buNone/>
            </a:pPr>
            <a:r>
              <a:rPr lang="fa-IR" sz="2800" dirty="0">
                <a:solidFill>
                  <a:schemeClr val="accent1"/>
                </a:solidFill>
                <a:cs typeface="B Nazanin" pitchFamily="2" charset="-78"/>
              </a:rPr>
              <a:t>بیت الحکمه</a:t>
            </a:r>
            <a:r>
              <a:rPr lang="fa-IR" sz="2400" dirty="0">
                <a:cs typeface="B Nazanin" pitchFamily="2" charset="-78"/>
              </a:rPr>
              <a:t>: عبارت از قلبی است که اخلاص بر او غالب شود. (اصطلاحات شاه نعمت اﷲ از فرهنگ مصطلحات عرفا </a:t>
            </a:r>
            <a:r>
              <a:rPr lang="fa-IR" sz="2400" dirty="0" smtClean="0">
                <a:cs typeface="B Nazanin" pitchFamily="2" charset="-78"/>
              </a:rPr>
              <a:t>تالیف </a:t>
            </a:r>
            <a:r>
              <a:rPr lang="fa-IR" sz="2400" dirty="0">
                <a:cs typeface="B Nazanin" pitchFamily="2" charset="-78"/>
              </a:rPr>
              <a:t>سجادی </a:t>
            </a:r>
            <a:r>
              <a:rPr lang="fa-IR" sz="2400" dirty="0" smtClean="0">
                <a:cs typeface="B Nazanin" pitchFamily="2" charset="-78"/>
              </a:rPr>
              <a:t>). به آن خزائن الحکمه هم می گویند</a:t>
            </a:r>
            <a:endParaRPr lang="fa-IR" sz="2400" dirty="0">
              <a:cs typeface="B Nazanin" pitchFamily="2" charset="-78"/>
            </a:endParaRPr>
          </a:p>
          <a:p>
            <a:pPr algn="just">
              <a:buNone/>
            </a:pPr>
            <a:endParaRPr lang="fa-IR" sz="2400" dirty="0" smtClean="0">
              <a:cs typeface="B Nazanin" pitchFamily="2" charset="-78"/>
            </a:endParaRPr>
          </a:p>
          <a:p>
            <a:pPr algn="just">
              <a:buNone/>
            </a:pPr>
            <a:endParaRPr lang="fa-IR" sz="2400" dirty="0" smtClean="0">
              <a:cs typeface="B Nazanin" pitchFamily="2" charset="-78"/>
            </a:endParaRPr>
          </a:p>
          <a:p>
            <a:pPr algn="justLow">
              <a:buNone/>
            </a:pPr>
            <a:endParaRPr lang="fa-IR" sz="2400" dirty="0" smtClean="0">
              <a:cs typeface="B Nazanin" pitchFamily="2" charset="-78"/>
            </a:endParaRPr>
          </a:p>
          <a:p>
            <a:pPr algn="justLow">
              <a:buNone/>
            </a:pPr>
            <a:endParaRPr lang="fa-IR" sz="2400" dirty="0">
              <a:cs typeface="B Nazanin" pitchFamily="2" charset="-78"/>
            </a:endParaRPr>
          </a:p>
        </p:txBody>
      </p:sp>
    </p:spTree>
    <p:extLst>
      <p:ext uri="{BB962C8B-B14F-4D97-AF65-F5344CB8AC3E}">
        <p14:creationId xmlns:p14="http://schemas.microsoft.com/office/powerpoint/2010/main" val="911550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linds(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1"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Effect transition="in" filter="blinds(horizontal)">
                                      <p:cBhvr>
                                        <p:cTn id="42" dur="500"/>
                                        <p:tgtEl>
                                          <p:spTgt spid="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1" nodeType="clickEffect">
                                  <p:stCondLst>
                                    <p:cond delay="0"/>
                                  </p:stCondLst>
                                  <p:childTnLst>
                                    <p:set>
                                      <p:cBhvr>
                                        <p:cTn id="46" dur="1" fill="hold">
                                          <p:stCondLst>
                                            <p:cond delay="0"/>
                                          </p:stCondLst>
                                        </p:cTn>
                                        <p:tgtEl>
                                          <p:spTgt spid="3">
                                            <p:txEl>
                                              <p:pRg st="1" end="1"/>
                                            </p:txEl>
                                          </p:spTgt>
                                        </p:tgtEl>
                                        <p:attrNameLst>
                                          <p:attrName>style.visibility</p:attrName>
                                        </p:attrNameLst>
                                      </p:cBhvr>
                                      <p:to>
                                        <p:strVal val="visible"/>
                                      </p:to>
                                    </p:set>
                                    <p:animEffect transition="in" filter="blinds(horizontal)">
                                      <p:cBhvr>
                                        <p:cTn id="47" dur="500"/>
                                        <p:tgtEl>
                                          <p:spTgt spid="3">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1" nodeType="clickEffect">
                                  <p:stCondLst>
                                    <p:cond delay="0"/>
                                  </p:stCondLst>
                                  <p:childTnLst>
                                    <p:set>
                                      <p:cBhvr>
                                        <p:cTn id="51" dur="1" fill="hold">
                                          <p:stCondLst>
                                            <p:cond delay="0"/>
                                          </p:stCondLst>
                                        </p:cTn>
                                        <p:tgtEl>
                                          <p:spTgt spid="3">
                                            <p:txEl>
                                              <p:pRg st="2" end="2"/>
                                            </p:txEl>
                                          </p:spTgt>
                                        </p:tgtEl>
                                        <p:attrNameLst>
                                          <p:attrName>style.visibility</p:attrName>
                                        </p:attrNameLst>
                                      </p:cBhvr>
                                      <p:to>
                                        <p:strVal val="visible"/>
                                      </p:to>
                                    </p:set>
                                    <p:animEffect transition="in" filter="blinds(horizontal)">
                                      <p:cBhvr>
                                        <p:cTn id="52" dur="500"/>
                                        <p:tgtEl>
                                          <p:spTgt spid="3">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1" nodeType="clickEffect">
                                  <p:stCondLst>
                                    <p:cond delay="0"/>
                                  </p:stCondLst>
                                  <p:childTnLst>
                                    <p:set>
                                      <p:cBhvr>
                                        <p:cTn id="56" dur="1" fill="hold">
                                          <p:stCondLst>
                                            <p:cond delay="0"/>
                                          </p:stCondLst>
                                        </p:cTn>
                                        <p:tgtEl>
                                          <p:spTgt spid="3">
                                            <p:txEl>
                                              <p:pRg st="3" end="3"/>
                                            </p:txEl>
                                          </p:spTgt>
                                        </p:tgtEl>
                                        <p:attrNameLst>
                                          <p:attrName>style.visibility</p:attrName>
                                        </p:attrNameLst>
                                      </p:cBhvr>
                                      <p:to>
                                        <p:strVal val="visible"/>
                                      </p:to>
                                    </p:set>
                                    <p:animEffect transition="in" filter="blinds(horizontal)">
                                      <p:cBhvr>
                                        <p:cTn id="57" dur="500"/>
                                        <p:tgtEl>
                                          <p:spTgt spid="3">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1" nodeType="clickEffect">
                                  <p:stCondLst>
                                    <p:cond delay="0"/>
                                  </p:stCondLst>
                                  <p:childTnLst>
                                    <p:set>
                                      <p:cBhvr>
                                        <p:cTn id="61" dur="1" fill="hold">
                                          <p:stCondLst>
                                            <p:cond delay="0"/>
                                          </p:stCondLst>
                                        </p:cTn>
                                        <p:tgtEl>
                                          <p:spTgt spid="3">
                                            <p:txEl>
                                              <p:pRg st="4" end="4"/>
                                            </p:txEl>
                                          </p:spTgt>
                                        </p:tgtEl>
                                        <p:attrNameLst>
                                          <p:attrName>style.visibility</p:attrName>
                                        </p:attrNameLst>
                                      </p:cBhvr>
                                      <p:to>
                                        <p:strVal val="visible"/>
                                      </p:to>
                                    </p:set>
                                    <p:animEffect transition="in" filter="blinds(horizontal)">
                                      <p:cBhvr>
                                        <p:cTn id="62" dur="500"/>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1"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Effect transition="in" filter="blinds(horizontal)">
                                      <p:cBhvr>
                                        <p:cTn id="6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a:blipFill>
            <a:blip r:embed="rId2" cstate="print"/>
            <a:tile tx="0" ty="0" sx="100000" sy="100000" flip="none" algn="tl"/>
          </a:blipFill>
        </p:spPr>
        <p:txBody>
          <a:bodyPr>
            <a:normAutofit/>
          </a:bodyPr>
          <a:lstStyle/>
          <a:p>
            <a:pPr algn="r"/>
            <a:r>
              <a:rPr lang="fa-IR" sz="4800" dirty="0" smtClean="0">
                <a:cs typeface="B Nazanin" pitchFamily="2" charset="-78"/>
              </a:rPr>
              <a:t>برخی اصطلاحات مشهور صوفیه</a:t>
            </a:r>
            <a:endParaRPr lang="fa-IR" sz="4800" dirty="0">
              <a:cs typeface="B Nazanin" pitchFamily="2" charset="-78"/>
            </a:endParaRPr>
          </a:p>
        </p:txBody>
      </p:sp>
      <p:sp>
        <p:nvSpPr>
          <p:cNvPr id="3" name="Content Placeholder 2"/>
          <p:cNvSpPr>
            <a:spLocks noGrp="1"/>
          </p:cNvSpPr>
          <p:nvPr>
            <p:ph idx="1"/>
          </p:nvPr>
        </p:nvSpPr>
        <p:spPr>
          <a:xfrm>
            <a:off x="609600" y="1285860"/>
            <a:ext cx="10972800" cy="5357850"/>
          </a:xfrm>
        </p:spPr>
        <p:txBody>
          <a:bodyPr>
            <a:normAutofit fontScale="85000" lnSpcReduction="10000"/>
          </a:bodyPr>
          <a:lstStyle/>
          <a:p>
            <a:pPr algn="just">
              <a:buNone/>
            </a:pPr>
            <a:r>
              <a:rPr lang="fa-IR" sz="3000" dirty="0">
                <a:solidFill>
                  <a:schemeClr val="accent1"/>
                </a:solidFill>
                <a:cs typeface="B Nazanin" pitchFamily="2" charset="-78"/>
              </a:rPr>
              <a:t>بیت العزه</a:t>
            </a:r>
            <a:r>
              <a:rPr lang="fa-IR" sz="2600" dirty="0" smtClean="0">
                <a:cs typeface="B Nazanin" pitchFamily="2" charset="-78"/>
              </a:rPr>
              <a:t>: </a:t>
            </a:r>
            <a:r>
              <a:rPr lang="fa-IR" sz="2400" dirty="0" smtClean="0">
                <a:cs typeface="B Nazanin" pitchFamily="2" charset="-78"/>
              </a:rPr>
              <a:t>مقام </a:t>
            </a:r>
            <a:r>
              <a:rPr lang="fa-IR" sz="2400" dirty="0">
                <a:cs typeface="B Nazanin" pitchFamily="2" charset="-78"/>
              </a:rPr>
              <a:t>جمع و فنای در حق همچنین، نام مکانی در آسمان دنیا؛ محل نزول دفعی قرآن از لوح محفوظ در شب قدر است</a:t>
            </a:r>
            <a:r>
              <a:rPr lang="fa-IR" sz="2400" dirty="0" smtClean="0">
                <a:cs typeface="B Nazanin" pitchFamily="2" charset="-78"/>
              </a:rPr>
              <a:t>.</a:t>
            </a:r>
          </a:p>
          <a:p>
            <a:pPr algn="just">
              <a:buNone/>
            </a:pPr>
            <a:r>
              <a:rPr lang="fa-IR" sz="3000" dirty="0" smtClean="0">
                <a:solidFill>
                  <a:schemeClr val="accent1"/>
                </a:solidFill>
                <a:cs typeface="B Nazanin" pitchFamily="2" charset="-78"/>
              </a:rPr>
              <a:t>بیت المحرّم: </a:t>
            </a:r>
            <a:r>
              <a:rPr lang="fa-IR" sz="2400" dirty="0" smtClean="0">
                <a:cs typeface="B Nazanin" pitchFamily="2" charset="-78"/>
              </a:rPr>
              <a:t>قلب عارف واصل که ورود اغیار برآن حرام است</a:t>
            </a:r>
          </a:p>
          <a:p>
            <a:pPr algn="just">
              <a:buNone/>
            </a:pPr>
            <a:r>
              <a:rPr lang="fa-IR" sz="3000" dirty="0">
                <a:solidFill>
                  <a:schemeClr val="accent1"/>
                </a:solidFill>
                <a:cs typeface="B Nazanin" pitchFamily="2" charset="-78"/>
              </a:rPr>
              <a:t>بیت </a:t>
            </a:r>
            <a:r>
              <a:rPr lang="fa-IR" sz="3000" dirty="0" smtClean="0">
                <a:solidFill>
                  <a:schemeClr val="accent1"/>
                </a:solidFill>
                <a:cs typeface="B Nazanin" pitchFamily="2" charset="-78"/>
              </a:rPr>
              <a:t>المعمور: </a:t>
            </a:r>
            <a:r>
              <a:rPr lang="fa-IR" sz="2400" dirty="0" smtClean="0">
                <a:cs typeface="B Nazanin" pitchFamily="2" charset="-78"/>
              </a:rPr>
              <a:t>قشیری </a:t>
            </a:r>
            <a:r>
              <a:rPr lang="fa-IR" sz="2400" dirty="0">
                <a:cs typeface="B Nazanin" pitchFamily="2" charset="-78"/>
              </a:rPr>
              <a:t>آن را قلوب عابدان عارف می داند (ج 3، ص 472) و ابن عربی از آن با تعابیری چون قلب عالم یا نفس ناطقة کلیه یاد می کند ( تفسیر ، ج 2، ص 547 ـ 548). وی همچنین دربارة تکیه زدن ابراهیم علیه السلام بر دیوار بیت المعمور تأویلی عرفانی به دست می </a:t>
            </a:r>
            <a:r>
              <a:rPr lang="fa-IR" sz="2400" dirty="0" smtClean="0">
                <a:cs typeface="B Nazanin" pitchFamily="2" charset="-78"/>
              </a:rPr>
              <a:t>دهد.</a:t>
            </a:r>
          </a:p>
          <a:p>
            <a:pPr algn="just">
              <a:buNone/>
            </a:pPr>
            <a:r>
              <a:rPr lang="fa-IR" sz="3000" dirty="0" smtClean="0">
                <a:solidFill>
                  <a:schemeClr val="accent1"/>
                </a:solidFill>
                <a:cs typeface="B Nazanin" pitchFamily="2" charset="-78"/>
              </a:rPr>
              <a:t>بیت المقدس</a:t>
            </a:r>
            <a:r>
              <a:rPr lang="fa-IR" sz="2400" dirty="0" smtClean="0">
                <a:cs typeface="B Nazanin" pitchFamily="2" charset="-78"/>
              </a:rPr>
              <a:t>: قلبی که از هر چیزی تنزیه شده</a:t>
            </a:r>
          </a:p>
          <a:p>
            <a:pPr algn="just">
              <a:buNone/>
            </a:pPr>
            <a:r>
              <a:rPr lang="fa-IR" sz="3000" dirty="0">
                <a:solidFill>
                  <a:schemeClr val="accent1"/>
                </a:solidFill>
                <a:cs typeface="B Nazanin" pitchFamily="2" charset="-78"/>
              </a:rPr>
              <a:t>بیضا</a:t>
            </a:r>
            <a:r>
              <a:rPr lang="fa-IR" sz="3000" dirty="0" smtClean="0">
                <a:solidFill>
                  <a:schemeClr val="accent1"/>
                </a:solidFill>
                <a:cs typeface="B Nazanin" pitchFamily="2" charset="-78"/>
              </a:rPr>
              <a:t>: </a:t>
            </a:r>
            <a:r>
              <a:rPr lang="fa-IR" sz="2400" dirty="0" smtClean="0">
                <a:cs typeface="B Nazanin" pitchFamily="2" charset="-78"/>
              </a:rPr>
              <a:t>عقل اول وعالم عقل هم </a:t>
            </a:r>
            <a:r>
              <a:rPr lang="fa-IR" sz="2400" dirty="0">
                <a:cs typeface="B Nazanin" pitchFamily="2" charset="-78"/>
              </a:rPr>
              <a:t>اولین مرتبه از تعینات خلقی است که خود به دو مرحله کوچک‌ترِ جبروت وملکوت تقسیم </a:t>
            </a:r>
            <a:r>
              <a:rPr lang="fa-IR" sz="2400" dirty="0" smtClean="0">
                <a:cs typeface="B Nazanin" pitchFamily="2" charset="-78"/>
              </a:rPr>
              <a:t>می‌شود.</a:t>
            </a:r>
          </a:p>
          <a:p>
            <a:pPr algn="just">
              <a:buNone/>
            </a:pPr>
            <a:r>
              <a:rPr lang="fa-IR" sz="3300" dirty="0" smtClean="0">
                <a:solidFill>
                  <a:schemeClr val="accent1"/>
                </a:solidFill>
                <a:cs typeface="B Nazanin" pitchFamily="2" charset="-78"/>
              </a:rPr>
              <a:t>پیر مغان: </a:t>
            </a:r>
            <a:r>
              <a:rPr lang="fa-IR" sz="2400" dirty="0" smtClean="0">
                <a:cs typeface="B Nazanin" pitchFamily="2" charset="-78"/>
              </a:rPr>
              <a:t>رهبر و راهنمای مریدان که هر سلکی برای خود پیر مغانی دارند که نور هدایت را از او می گیرند و در عرفان شیعی این اسم اختصاص به مولا علی ع دارد</a:t>
            </a:r>
          </a:p>
          <a:p>
            <a:pPr algn="just">
              <a:buNone/>
            </a:pPr>
            <a:r>
              <a:rPr lang="fa-IR" sz="3300" dirty="0">
                <a:solidFill>
                  <a:schemeClr val="accent1"/>
                </a:solidFill>
                <a:cs typeface="B Nazanin" pitchFamily="2" charset="-78"/>
              </a:rPr>
              <a:t>تجلی</a:t>
            </a:r>
            <a:r>
              <a:rPr lang="fa-IR" sz="2400" dirty="0">
                <a:cs typeface="B Nazanin" pitchFamily="2" charset="-78"/>
              </a:rPr>
              <a:t>:در اصطلاح درخشش نور الهی بر دل عارف و کلاً تجلی حق بر هستی است. این جلوه الهی با محو و نابودی صفات بشری همراه می باشد. تجلی سه قسم است: تجلی ذات که نشانه اش فنای ذات و تلاشی صفات سالک در سطوات انوار ذات الهی است. آن را صقعه می گویند. تجلی صفات که نشانه اش به صفات جلال خضوع و خشوع در برابر قدرت و جبروت حق است یا به صفات جمال که نشانه اش سرور و انس در برابر لطف، رحمت و رافت حق است. تجلی افعال که نشانه اش ندیدن افعال خلق و مشاهده فعل الهی در همه جا و هر فعل را از نسبت دادن به خود ساقط کند. افعال آثار صفاتند و صفات مندرج تحت ذات پس شهود تجلی افعال را محاضره و شهود تجلی صفات را مکاشفه و شهود تجلی ذات را مشاهده نامند.</a:t>
            </a:r>
            <a:endParaRPr lang="fa-IR" sz="2400" dirty="0" smtClean="0">
              <a:cs typeface="B Nazanin" pitchFamily="2" charset="-78"/>
            </a:endParaRPr>
          </a:p>
          <a:p>
            <a:pPr algn="justLow">
              <a:buNone/>
            </a:pPr>
            <a:endParaRPr lang="fa-IR" sz="2400" dirty="0" smtClean="0">
              <a:cs typeface="B Nazanin" pitchFamily="2" charset="-78"/>
            </a:endParaRPr>
          </a:p>
          <a:p>
            <a:pPr algn="justLow">
              <a:buNone/>
            </a:pPr>
            <a:endParaRPr lang="fa-IR" sz="2400" dirty="0">
              <a:cs typeface="B Nazanin" pitchFamily="2" charset="-78"/>
            </a:endParaRPr>
          </a:p>
        </p:txBody>
      </p:sp>
    </p:spTree>
    <p:extLst>
      <p:ext uri="{BB962C8B-B14F-4D97-AF65-F5344CB8AC3E}">
        <p14:creationId xmlns:p14="http://schemas.microsoft.com/office/powerpoint/2010/main" val="229704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5000" y="520700"/>
            <a:ext cx="10972800" cy="5745386"/>
          </a:xfrm>
        </p:spPr>
        <p:txBody>
          <a:bodyPr>
            <a:noAutofit/>
          </a:bodyPr>
          <a:lstStyle/>
          <a:p>
            <a:pPr>
              <a:buNone/>
            </a:pPr>
            <a:r>
              <a:rPr lang="fa-IR" b="1" dirty="0">
                <a:solidFill>
                  <a:schemeClr val="accent1"/>
                </a:solidFill>
                <a:cs typeface="B Nazanin" pitchFamily="2" charset="-78"/>
              </a:rPr>
              <a:t>انواع </a:t>
            </a:r>
            <a:r>
              <a:rPr lang="fa-IR" sz="2800" dirty="0" smtClean="0">
                <a:solidFill>
                  <a:schemeClr val="accent1"/>
                </a:solidFill>
                <a:cs typeface="B Nazanin" pitchFamily="2" charset="-78"/>
              </a:rPr>
              <a:t>تجلّی </a:t>
            </a:r>
            <a:r>
              <a:rPr lang="fa-IR" sz="2800" dirty="0" smtClean="0">
                <a:cs typeface="B Nazanin" pitchFamily="2" charset="-78"/>
              </a:rPr>
              <a:t>:</a:t>
            </a:r>
            <a:r>
              <a:rPr lang="fa-IR" sz="2800" dirty="0">
                <a:cs typeface="B Nazanin" pitchFamily="2" charset="-78"/>
              </a:rPr>
              <a:t>کند انوار حق بر تو تجلّي *** ببيني بي جهت حق را </a:t>
            </a:r>
            <a:r>
              <a:rPr lang="fa-IR" sz="2800" dirty="0" smtClean="0">
                <a:cs typeface="B Nazanin" pitchFamily="2" charset="-78"/>
              </a:rPr>
              <a:t>تعالي</a:t>
            </a:r>
          </a:p>
          <a:p>
            <a:pPr>
              <a:buNone/>
            </a:pPr>
            <a:r>
              <a:rPr lang="fa-IR" sz="2800" dirty="0" smtClean="0">
                <a:cs typeface="B Nazanin" pitchFamily="2" charset="-78"/>
              </a:rPr>
              <a:t>تجلّي</a:t>
            </a:r>
            <a:r>
              <a:rPr lang="fa-IR" sz="2800" dirty="0">
                <a:cs typeface="B Nazanin" pitchFamily="2" charset="-78"/>
              </a:rPr>
              <a:t>، گه جمال و گه جلال است *** رخ و زلف آن معاني را مثال است</a:t>
            </a:r>
            <a:endParaRPr lang="fa-IR" sz="2800" dirty="0" smtClean="0">
              <a:cs typeface="B Nazanin" pitchFamily="2" charset="-78"/>
            </a:endParaRPr>
          </a:p>
          <a:p>
            <a:pPr>
              <a:buNone/>
            </a:pPr>
            <a:r>
              <a:rPr lang="fa-IR" sz="2400" b="1" dirty="0" smtClean="0">
                <a:cs typeface="B Nazanin" pitchFamily="2" charset="-78"/>
              </a:rPr>
              <a:t>الف)</a:t>
            </a:r>
            <a:r>
              <a:rPr lang="fa-IR" sz="2800" b="1" dirty="0" smtClean="0">
                <a:solidFill>
                  <a:schemeClr val="accent1"/>
                </a:solidFill>
                <a:cs typeface="B Nazanin" pitchFamily="2" charset="-78"/>
              </a:rPr>
              <a:t>جلالی</a:t>
            </a:r>
            <a:r>
              <a:rPr lang="fa-IR" sz="2400" b="1" dirty="0" smtClean="0">
                <a:cs typeface="B Nazanin" pitchFamily="2" charset="-78"/>
              </a:rPr>
              <a:t> ،موجب قهر و غضب و دوری از حق</a:t>
            </a:r>
          </a:p>
          <a:p>
            <a:pPr>
              <a:buNone/>
            </a:pPr>
            <a:r>
              <a:rPr lang="fa-IR" sz="2400" b="1" dirty="0" smtClean="0">
                <a:cs typeface="B Nazanin" pitchFamily="2" charset="-78"/>
              </a:rPr>
              <a:t>ب)</a:t>
            </a:r>
            <a:r>
              <a:rPr lang="fa-IR" sz="2800" b="1" dirty="0" smtClean="0">
                <a:solidFill>
                  <a:schemeClr val="accent1"/>
                </a:solidFill>
                <a:cs typeface="B Nazanin" pitchFamily="2" charset="-78"/>
              </a:rPr>
              <a:t>جمالی</a:t>
            </a:r>
            <a:r>
              <a:rPr lang="fa-IR" sz="2400" b="1" dirty="0" smtClean="0">
                <a:cs typeface="B Nazanin" pitchFamily="2" charset="-78"/>
              </a:rPr>
              <a:t>، مستلزم رحمت و لطف و قرب</a:t>
            </a:r>
          </a:p>
          <a:p>
            <a:pPr>
              <a:buNone/>
            </a:pPr>
            <a:r>
              <a:rPr lang="fa-IR" sz="2400" b="1" dirty="0" smtClean="0">
                <a:cs typeface="B Nazanin" pitchFamily="2" charset="-78"/>
              </a:rPr>
              <a:t>ج)</a:t>
            </a:r>
            <a:r>
              <a:rPr lang="fa-IR" sz="2800" b="1" dirty="0" smtClean="0">
                <a:solidFill>
                  <a:schemeClr val="accent1"/>
                </a:solidFill>
                <a:cs typeface="B Nazanin" pitchFamily="2" charset="-78"/>
              </a:rPr>
              <a:t>رحمانی</a:t>
            </a:r>
            <a:r>
              <a:rPr lang="fa-IR" sz="2400" b="1" dirty="0" smtClean="0">
                <a:cs typeface="B Nazanin" pitchFamily="2" charset="-78"/>
              </a:rPr>
              <a:t> ،عبارت از آنکه افاضه وجود بر تمام موجودات که همه موجودات مساویند</a:t>
            </a:r>
          </a:p>
          <a:p>
            <a:pPr>
              <a:buNone/>
            </a:pPr>
            <a:r>
              <a:rPr lang="fa-IR" sz="2400" b="1" dirty="0" smtClean="0">
                <a:cs typeface="B Nazanin" pitchFamily="2" charset="-78"/>
              </a:rPr>
              <a:t>د)</a:t>
            </a:r>
            <a:r>
              <a:rPr lang="fa-IR" sz="2800" b="1" dirty="0" smtClean="0">
                <a:solidFill>
                  <a:schemeClr val="accent1"/>
                </a:solidFill>
                <a:cs typeface="B Nazanin" pitchFamily="2" charset="-78"/>
              </a:rPr>
              <a:t>رحیمی</a:t>
            </a:r>
            <a:r>
              <a:rPr lang="fa-IR" sz="2400" b="1" dirty="0" smtClean="0">
                <a:cs typeface="B Nazanin" pitchFamily="2" charset="-78"/>
              </a:rPr>
              <a:t> ،فیضان کمال معنوی بر مومنان و ارباب قلوب</a:t>
            </a:r>
          </a:p>
          <a:p>
            <a:pPr>
              <a:buNone/>
            </a:pPr>
            <a:r>
              <a:rPr lang="fa-IR" sz="2400" b="1" dirty="0" smtClean="0">
                <a:cs typeface="B Nazanin" pitchFamily="2" charset="-78"/>
              </a:rPr>
              <a:t>( البته باید گفت که عرفا تجلّی را به تجلّی ذاتی،صقاتی ،و افعالی نیز تقسیم کرده اند)</a:t>
            </a:r>
          </a:p>
          <a:p>
            <a:pPr>
              <a:buNone/>
            </a:pPr>
            <a:endParaRPr lang="fa-IR" sz="2400" b="1" dirty="0">
              <a:cs typeface="B Nazanin" pitchFamily="2" charset="-78"/>
            </a:endParaRPr>
          </a:p>
          <a:p>
            <a:pPr>
              <a:buNone/>
            </a:pPr>
            <a:r>
              <a:rPr lang="fa-IR" sz="2800" b="1" dirty="0" smtClean="0">
                <a:solidFill>
                  <a:schemeClr val="accent1"/>
                </a:solidFill>
                <a:cs typeface="B Nazanin" pitchFamily="2" charset="-78"/>
              </a:rPr>
              <a:t>تخلّی:</a:t>
            </a:r>
            <a:r>
              <a:rPr lang="fa-IR" sz="2400" b="1" dirty="0" smtClean="0">
                <a:cs typeface="B Nazanin" pitchFamily="2" charset="-78"/>
              </a:rPr>
              <a:t>عبارت از خلوت اختیار کردن و ریاضت و اعراض از دنیا و نتیجه ]ن باقی ماندن در یاد خدا ،خالی کردن دل از صفات ناپسند و تجلّی نور الهی در دل عارف</a:t>
            </a:r>
          </a:p>
          <a:p>
            <a:pPr>
              <a:buNone/>
            </a:pPr>
            <a:r>
              <a:rPr lang="fa-IR" sz="2800" b="1" dirty="0" smtClean="0">
                <a:solidFill>
                  <a:schemeClr val="accent1"/>
                </a:solidFill>
                <a:cs typeface="B Nazanin" pitchFamily="2" charset="-78"/>
              </a:rPr>
              <a:t>تدلّی و تدانی</a:t>
            </a:r>
            <a:r>
              <a:rPr lang="fa-IR" sz="2400" b="1" dirty="0" smtClean="0">
                <a:cs typeface="B Nazanin" pitchFamily="2" charset="-78"/>
              </a:rPr>
              <a:t>: عبارت از معراج مقربان حق به الی الله ومساعدت و موهبت الهی بر عارف نزول بر قلب آنها</a:t>
            </a:r>
            <a:endParaRPr lang="fa-IR" sz="2400" b="1" dirty="0">
              <a:cs typeface="B Nazanin" pitchFamily="2" charset="-78"/>
            </a:endParaRPr>
          </a:p>
          <a:p>
            <a:pPr>
              <a:buNone/>
            </a:pPr>
            <a:r>
              <a:rPr lang="fa-IR" sz="2400" b="1" dirty="0">
                <a:cs typeface="B Nazanin" pitchFamily="2" charset="-78"/>
              </a:rPr>
              <a:t> </a:t>
            </a:r>
          </a:p>
          <a:p>
            <a:pPr>
              <a:buNone/>
            </a:pPr>
            <a:endParaRPr lang="fa-IR" sz="2400" b="1" dirty="0">
              <a:cs typeface="B Nazanin" pitchFamily="2" charset="-78"/>
            </a:endParaRPr>
          </a:p>
        </p:txBody>
      </p:sp>
    </p:spTree>
    <p:extLst>
      <p:ext uri="{BB962C8B-B14F-4D97-AF65-F5344CB8AC3E}">
        <p14:creationId xmlns:p14="http://schemas.microsoft.com/office/powerpoint/2010/main" val="196090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linds(horizont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linds(horizontal)">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linds(horizontal)">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1301"/>
            <a:ext cx="11125200" cy="5884868"/>
          </a:xfrm>
        </p:spPr>
        <p:txBody>
          <a:bodyPr>
            <a:normAutofit lnSpcReduction="10000"/>
          </a:bodyPr>
          <a:lstStyle/>
          <a:p>
            <a:pPr marL="0" indent="0" algn="just">
              <a:buNone/>
            </a:pPr>
            <a:r>
              <a:rPr lang="fa-IR" sz="3000" b="1" dirty="0">
                <a:solidFill>
                  <a:srgbClr val="0070C0"/>
                </a:solidFill>
                <a:cs typeface="B Nazanin" pitchFamily="2" charset="-78"/>
              </a:rPr>
              <a:t>ترسا و ترسابچه:</a:t>
            </a:r>
            <a:r>
              <a:rPr lang="fa-IR" sz="2400" b="1" dirty="0">
                <a:cs typeface="B Nazanin" pitchFamily="2" charset="-78"/>
              </a:rPr>
              <a:t>عبارت از حضرت عيسى على نبينا و آله و عليه السلام و امت او كه صفت ترسایی بر ایشان قالب </a:t>
            </a:r>
            <a:r>
              <a:rPr lang="fa-IR" sz="2400" b="1" dirty="0" smtClean="0">
                <a:cs typeface="B Nazanin" pitchFamily="2" charset="-78"/>
              </a:rPr>
              <a:t>بود و</a:t>
            </a:r>
            <a:r>
              <a:rPr lang="fa-IR" sz="1800" dirty="0" smtClean="0">
                <a:cs typeface="B Nazanin" pitchFamily="2" charset="-78"/>
              </a:rPr>
              <a:t>ترسابچه </a:t>
            </a:r>
            <a:r>
              <a:rPr lang="fa-IR" sz="2400" dirty="0">
                <a:cs typeface="B Nazanin" pitchFamily="2" charset="-78"/>
              </a:rPr>
              <a:t>(اصطلاح عرفانی) عبارتست از: ۱- مرشد کامل که تربیت یافته نظیر خود است، ۲- جاذبه ربّانی، ۳- دارویی که از عالم ارواح به قلوب و نفوس می‌رسد و آنها را بر اثر غلبه، از تفرقه نفوس می‌رهاند/ همچنین گفته اندترسابچه مرشد کاملی دیگر که متصف به صفت ترسائى و تجرد و انقطاع بوده باشد می‌رسد و آن کامل را باز به کاملى دیگر تا سلسله منتهی شود به حضرت خواجه عالم صلّى اللّه علیه و آله و سلّم.(رساله مشواق</a:t>
            </a:r>
            <a:r>
              <a:rPr lang="fa-IR" sz="2400" dirty="0" smtClean="0">
                <a:cs typeface="B Nazanin" pitchFamily="2" charset="-78"/>
              </a:rPr>
              <a:t>)</a:t>
            </a:r>
            <a:endParaRPr lang="fa-IR" sz="2000" b="1" dirty="0">
              <a:cs typeface="B Nazanin" pitchFamily="2" charset="-78"/>
            </a:endParaRPr>
          </a:p>
          <a:p>
            <a:pPr marL="0" indent="0" algn="just">
              <a:buNone/>
            </a:pPr>
            <a:r>
              <a:rPr lang="fa-IR" sz="2600" b="1" dirty="0" smtClean="0">
                <a:solidFill>
                  <a:schemeClr val="accent1"/>
                </a:solidFill>
                <a:cs typeface="B Nazanin" pitchFamily="2" charset="-78"/>
              </a:rPr>
              <a:t>ترقّی: </a:t>
            </a:r>
            <a:r>
              <a:rPr lang="fa-IR" sz="2000" b="1" dirty="0" smtClean="0">
                <a:cs typeface="B Nazanin" pitchFamily="2" charset="-78"/>
              </a:rPr>
              <a:t>سیروسلوک سالک به سوی خدا  با گذر از احوال،مقامات،و معارف</a:t>
            </a:r>
          </a:p>
          <a:p>
            <a:pPr marL="0" indent="0" algn="just">
              <a:buNone/>
            </a:pPr>
            <a:r>
              <a:rPr lang="fa-IR" sz="2800" b="1" dirty="0" smtClean="0">
                <a:solidFill>
                  <a:schemeClr val="accent1"/>
                </a:solidFill>
                <a:cs typeface="B Nazanin" pitchFamily="2" charset="-78"/>
              </a:rPr>
              <a:t>تهلیل </a:t>
            </a:r>
            <a:r>
              <a:rPr lang="fa-IR" sz="2800" b="1" dirty="0">
                <a:solidFill>
                  <a:schemeClr val="accent1"/>
                </a:solidFill>
                <a:cs typeface="B Nazanin" pitchFamily="2" charset="-78"/>
              </a:rPr>
              <a:t>و </a:t>
            </a:r>
            <a:r>
              <a:rPr lang="fa-IR" sz="2800" b="1" dirty="0" smtClean="0">
                <a:solidFill>
                  <a:schemeClr val="accent1"/>
                </a:solidFill>
                <a:cs typeface="B Nazanin" pitchFamily="2" charset="-78"/>
              </a:rPr>
              <a:t>تسبیح</a:t>
            </a:r>
            <a:r>
              <a:rPr lang="fa-IR" sz="2400" b="1" dirty="0" smtClean="0">
                <a:solidFill>
                  <a:schemeClr val="accent1"/>
                </a:solidFill>
                <a:cs typeface="B Nazanin" pitchFamily="2" charset="-78"/>
              </a:rPr>
              <a:t>: </a:t>
            </a:r>
            <a:r>
              <a:rPr lang="fa-IR" sz="2400" b="1" dirty="0" smtClean="0">
                <a:cs typeface="B Nazanin" pitchFamily="2" charset="-78"/>
              </a:rPr>
              <a:t>تسبیح تنریه حق از همه صفات سلبی و از مشارکت غیر در ذات اله و تهلیل گفتن لا اله الا الله نفی غیر و اثبات خدا.ابن </a:t>
            </a:r>
            <a:r>
              <a:rPr lang="fa-IR" sz="2400" b="1" dirty="0">
                <a:cs typeface="B Nazanin" pitchFamily="2" charset="-78"/>
              </a:rPr>
              <a:t>عربی می‌گوید این رحمت خداوند به انسان است که خود در قرآن چنین تعبیری به کار برده وگرنه چگونه بندگان می‌توانستند با علم به حق ابتدا «لا اله» بگویند و سپس در مقام اثبات بر </a:t>
            </a:r>
            <a:r>
              <a:rPr lang="fa-IR" sz="2400" b="1" dirty="0" smtClean="0">
                <a:cs typeface="B Nazanin" pitchFamily="2" charset="-78"/>
              </a:rPr>
              <a:t>آیند.</a:t>
            </a:r>
          </a:p>
          <a:p>
            <a:pPr marL="0" indent="0" algn="just">
              <a:buNone/>
            </a:pPr>
            <a:r>
              <a:rPr lang="fa-IR" sz="2800" b="1" dirty="0" smtClean="0">
                <a:solidFill>
                  <a:schemeClr val="accent1"/>
                </a:solidFill>
                <a:cs typeface="B Nazanin" pitchFamily="2" charset="-78"/>
              </a:rPr>
              <a:t>تعیّن</a:t>
            </a:r>
            <a:r>
              <a:rPr lang="fa-IR" sz="2400" b="1" dirty="0" smtClean="0">
                <a:cs typeface="B Nazanin" pitchFamily="2" charset="-78"/>
              </a:rPr>
              <a:t>:</a:t>
            </a:r>
            <a:r>
              <a:rPr lang="fa-IR" sz="2400" b="1" dirty="0" smtClean="0">
                <a:cs typeface="B Nazanin" pitchFamily="2" charset="-78"/>
              </a:rPr>
              <a:t>در </a:t>
            </a:r>
            <a:r>
              <a:rPr lang="fa-IR" sz="2400" b="1" dirty="0">
                <a:cs typeface="B Nazanin" pitchFamily="2" charset="-78"/>
              </a:rPr>
              <a:t>متون عرفانی، </a:t>
            </a:r>
            <a:r>
              <a:rPr lang="fa-IR" sz="2400" b="1" dirty="0" smtClean="0">
                <a:cs typeface="B Nazanin" pitchFamily="2" charset="-78"/>
              </a:rPr>
              <a:t>تعیّن </a:t>
            </a:r>
            <a:r>
              <a:rPr lang="fa-IR" sz="2400" b="1" dirty="0">
                <a:cs typeface="B Nazanin" pitchFamily="2" charset="-78"/>
              </a:rPr>
              <a:t>بیش‌تر به معنای تمیّز ذات حق تعالی در هر مرتبه از مراتب ظهور </a:t>
            </a:r>
            <a:r>
              <a:rPr lang="fa-IR" sz="2400" b="1" dirty="0" smtClean="0">
                <a:cs typeface="B Nazanin" pitchFamily="2" charset="-78"/>
              </a:rPr>
              <a:t>است تعیّن به این معنا امری </a:t>
            </a:r>
            <a:r>
              <a:rPr lang="fa-IR" sz="2400" b="1" dirty="0">
                <a:cs typeface="B Nazanin" pitchFamily="2" charset="-78"/>
              </a:rPr>
              <a:t>حقیقی نیست، بلکه امری اعتباری است و صرفاً مبیّن مراتب ظهور حق تعالی </a:t>
            </a:r>
            <a:r>
              <a:rPr lang="fa-IR" sz="2400" b="1" dirty="0" smtClean="0">
                <a:cs typeface="B Nazanin" pitchFamily="2" charset="-78"/>
              </a:rPr>
              <a:t>است.</a:t>
            </a:r>
          </a:p>
          <a:p>
            <a:pPr marL="0" indent="0" algn="just">
              <a:buNone/>
            </a:pPr>
            <a:r>
              <a:rPr lang="fa-IR" sz="2800" b="1" dirty="0">
                <a:solidFill>
                  <a:schemeClr val="accent1"/>
                </a:solidFill>
                <a:cs typeface="B Nazanin" pitchFamily="2" charset="-78"/>
              </a:rPr>
              <a:t>تعیّن اول</a:t>
            </a:r>
            <a:r>
              <a:rPr lang="fa-IR" sz="2800" b="1" dirty="0" smtClean="0">
                <a:solidFill>
                  <a:schemeClr val="accent1"/>
                </a:solidFill>
                <a:cs typeface="B Nazanin" pitchFamily="2" charset="-78"/>
              </a:rPr>
              <a:t>: </a:t>
            </a:r>
            <a:r>
              <a:rPr lang="fa-IR" sz="2400" b="1" dirty="0" smtClean="0">
                <a:cs typeface="B Nazanin" pitchFamily="2" charset="-78"/>
              </a:rPr>
              <a:t>نخستین </a:t>
            </a:r>
            <a:r>
              <a:rPr lang="fa-IR" sz="2400" b="1" dirty="0">
                <a:cs typeface="B Nazanin" pitchFamily="2" charset="-78"/>
              </a:rPr>
              <a:t>مرتبه از ظهور و تجلی ذات غیرمتناهی خداوند، ظهور علمی او در حیطه علم الهی با نام «تعین اول» استتعین اول به لحاظ اعتبارات مختلف، نام‌های متعدد دیگری مثل تجلی اول، هویت مطلقه، وحدت ذاتیه، احدیت، احدیت جمع، مقام جمع، مقام جمع‌الجمع، حقیقة الحقائق، برزخ اکبر، طامة کبری، قابل اول، غیب اول، نسبت علمیه، حقیقت محمدیه و مقام أو ادنی دارد.</a:t>
            </a:r>
            <a:endParaRPr lang="fa-IR" sz="2400" b="1" dirty="0" smtClean="0">
              <a:cs typeface="B Nazanin" pitchFamily="2" charset="-78"/>
            </a:endParaRPr>
          </a:p>
        </p:txBody>
      </p:sp>
    </p:spTree>
    <p:extLst>
      <p:ext uri="{BB962C8B-B14F-4D97-AF65-F5344CB8AC3E}">
        <p14:creationId xmlns:p14="http://schemas.microsoft.com/office/powerpoint/2010/main" val="17736600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1301"/>
            <a:ext cx="11125200" cy="5884868"/>
          </a:xfrm>
        </p:spPr>
        <p:txBody>
          <a:bodyPr>
            <a:normAutofit/>
          </a:bodyPr>
          <a:lstStyle/>
          <a:p>
            <a:pPr marL="0" indent="0" algn="just">
              <a:buNone/>
            </a:pPr>
            <a:r>
              <a:rPr lang="fa-IR" sz="3000" b="1" dirty="0" smtClean="0">
                <a:solidFill>
                  <a:srgbClr val="0070C0"/>
                </a:solidFill>
                <a:cs typeface="B Nazanin" pitchFamily="2" charset="-78"/>
              </a:rPr>
              <a:t>تفرقه: </a:t>
            </a:r>
            <a:r>
              <a:rPr lang="fa-IR" sz="2800" dirty="0" smtClean="0">
                <a:cs typeface="B Nazanin" pitchFamily="2" charset="-78"/>
              </a:rPr>
              <a:t>نقطه مقابل جمع یعنی پراکندگی خاطر و عدم توجه به عالم غیب به دلیل مشغول بودن به مشاغل دنیوی و خلایقنقطه مقابل جمع هست( از تفرقه باز آی تا به جمع برسی)</a:t>
            </a:r>
            <a:endParaRPr lang="fa-IR" sz="1800" dirty="0" smtClean="0">
              <a:cs typeface="B Nazanin" pitchFamily="2" charset="-78"/>
            </a:endParaRPr>
          </a:p>
          <a:p>
            <a:pPr marL="0" indent="0" algn="just">
              <a:buNone/>
            </a:pPr>
            <a:endParaRPr lang="fa-IR" sz="2000" b="1" dirty="0">
              <a:cs typeface="B Nazanin" pitchFamily="2" charset="-78"/>
            </a:endParaRPr>
          </a:p>
          <a:p>
            <a:pPr marL="0" indent="0" algn="just">
              <a:buNone/>
            </a:pPr>
            <a:r>
              <a:rPr lang="fa-IR" sz="2800" b="1" dirty="0">
                <a:solidFill>
                  <a:schemeClr val="tx2"/>
                </a:solidFill>
                <a:cs typeface="B Nazanin" pitchFamily="2" charset="-78"/>
              </a:rPr>
              <a:t>تفرید: </a:t>
            </a:r>
            <a:r>
              <a:rPr lang="fa-IR" sz="2000" b="1" dirty="0">
                <a:cs typeface="B Nazanin" pitchFamily="2" charset="-78"/>
              </a:rPr>
              <a:t>در ادبیات عرفانی، در اشاره به رهایی از قیود و تعلقات دنیوی، تجرید و تفرید با هم به کار رفته است. در اصطلاحات و ادبیات عرفانی برای اشاره به تجرید و تفرید، گاه واژه «ترسایی» بکار رفته است از آنرو که «تجرید و تفرید از علایق و عوائق دنیوی بر حضرت عیسی علیه‌السلام غالب بود وصوفیه، تفرید را از فروع مقام توحید، و آیات «وَ یَعلَمُونَ أَنَّ اللَّهَ هُوَ الحَقُّ </a:t>
            </a:r>
            <a:r>
              <a:rPr lang="fa-IR" sz="2000" b="1" dirty="0" smtClean="0">
                <a:cs typeface="B Nazanin" pitchFamily="2" charset="-78"/>
              </a:rPr>
              <a:t>المُبین»و </a:t>
            </a:r>
            <a:r>
              <a:rPr lang="fa-IR" sz="2000" b="1" dirty="0">
                <a:cs typeface="B Nazanin" pitchFamily="2" charset="-78"/>
              </a:rPr>
              <a:t>«ذلِکَ بِأنَّ اللّهَ هَوَالحَقُّ وأَنَّ مایَدْعُونَ مِنْ دُونِهِ </a:t>
            </a:r>
            <a:r>
              <a:rPr lang="fa-IR" sz="2000" b="1" dirty="0" smtClean="0">
                <a:cs typeface="B Nazanin" pitchFamily="2" charset="-78"/>
              </a:rPr>
              <a:t>الْباطِلُ</a:t>
            </a:r>
            <a:r>
              <a:rPr lang="fa-IR" sz="2000" b="1" dirty="0">
                <a:cs typeface="B Nazanin" pitchFamily="2" charset="-78"/>
              </a:rPr>
              <a:t>» </a:t>
            </a:r>
            <a:r>
              <a:rPr lang="fa-IR" sz="2000" b="1" dirty="0" smtClean="0">
                <a:cs typeface="B Nazanin" pitchFamily="2" charset="-78"/>
              </a:rPr>
              <a:t>و </a:t>
            </a:r>
            <a:r>
              <a:rPr lang="fa-IR" sz="2000" b="1" dirty="0">
                <a:cs typeface="B Nazanin" pitchFamily="2" charset="-78"/>
              </a:rPr>
              <a:t>حدیث «سیروا، سَبَق المفرّدون» را ناظر به مقام تفرید دانسته </a:t>
            </a:r>
            <a:r>
              <a:rPr lang="fa-IR" sz="2000" b="1" dirty="0" smtClean="0">
                <a:cs typeface="B Nazanin" pitchFamily="2" charset="-78"/>
              </a:rPr>
              <a:t>اند.</a:t>
            </a:r>
          </a:p>
          <a:p>
            <a:pPr marL="0" indent="0" algn="just">
              <a:buNone/>
            </a:pPr>
            <a:r>
              <a:rPr lang="fa-IR" sz="2000" b="1" dirty="0" smtClean="0">
                <a:solidFill>
                  <a:schemeClr val="accent1"/>
                </a:solidFill>
                <a:cs typeface="B Nazanin" pitchFamily="2" charset="-78"/>
              </a:rPr>
              <a:t>تلوین وتمکین: </a:t>
            </a:r>
            <a:r>
              <a:rPr lang="fa-IR" sz="2000" b="1" dirty="0" smtClean="0">
                <a:cs typeface="B Nazanin" pitchFamily="2" charset="-78"/>
              </a:rPr>
              <a:t>گاهی با اصطلاح تلوّن و تمکّن آمده است معمولا با هم بکار می روند</a:t>
            </a:r>
            <a:endParaRPr lang="fa-IR" sz="2000" b="1" dirty="0">
              <a:cs typeface="B Nazanin" pitchFamily="2" charset="-78"/>
            </a:endParaRPr>
          </a:p>
          <a:p>
            <a:pPr marL="0" indent="0" algn="just">
              <a:buNone/>
            </a:pPr>
            <a:r>
              <a:rPr lang="fa-IR" sz="2000" b="1" dirty="0" smtClean="0">
                <a:cs typeface="B Nazanin" pitchFamily="2" charset="-78"/>
              </a:rPr>
              <a:t>تلوین </a:t>
            </a:r>
            <a:r>
              <a:rPr lang="fa-IR" sz="2000" b="1" dirty="0">
                <a:cs typeface="B Nazanin" pitchFamily="2" charset="-78"/>
              </a:rPr>
              <a:t>و تمکین </a:t>
            </a:r>
            <a:r>
              <a:rPr lang="fa-IR" sz="2000" b="1" dirty="0" smtClean="0">
                <a:cs typeface="B Nazanin" pitchFamily="2" charset="-78"/>
              </a:rPr>
              <a:t> </a:t>
            </a:r>
            <a:r>
              <a:rPr lang="fa-IR" sz="2000" b="1" dirty="0">
                <a:cs typeface="B Nazanin" pitchFamily="2" charset="-78"/>
              </a:rPr>
              <a:t>اکثر بزرگان عرفان، از تلوین با عنوان «صفت ارباب احوال» و از تمکین با عنوان «صفت اهل حق» یاد کرده و همچنین گفته اند که تلوین، حالات سالک است در حین سلوک؛ و تمکین، مرتبه کمال و مقام قرب واصل به حقیقت است. تا آن زمان که صوفی در سلوک است، تلوین بر او غلبه دارد و آن هنگام که به حقیقت برسد، به مرتبه تمکین دست می یابد. بنابراین، صاحب تلوین، همواره در تحول، یا به تعبیری در تلون است، در حالی که صاحب تمکین، متصل به حقیقت است و به کلی از خویشتن خویش فانی شده و سلطان حقیقت بر او غلبه و استیلا یافته است.</a:t>
            </a:r>
            <a:endParaRPr lang="fa-IR" sz="2000" b="1" dirty="0" smtClean="0">
              <a:cs typeface="B Nazanin" pitchFamily="2" charset="-78"/>
            </a:endParaRPr>
          </a:p>
          <a:p>
            <a:pPr marL="0" indent="0" algn="just">
              <a:buNone/>
            </a:pPr>
            <a:r>
              <a:rPr lang="fa-IR" sz="2000" b="1" dirty="0" smtClean="0">
                <a:cs typeface="B Nazanin" pitchFamily="2" charset="-78"/>
              </a:rPr>
              <a:t> </a:t>
            </a:r>
            <a:r>
              <a:rPr lang="fa-IR" sz="2000" b="1" dirty="0" smtClean="0">
                <a:solidFill>
                  <a:schemeClr val="accent1"/>
                </a:solidFill>
                <a:cs typeface="B Nazanin" pitchFamily="2" charset="-78"/>
              </a:rPr>
              <a:t>حدیث قدسی: </a:t>
            </a:r>
            <a:r>
              <a:rPr lang="fa-IR" sz="2000" b="1" dirty="0" smtClean="0">
                <a:cs typeface="B Nazanin" pitchFamily="2" charset="-78"/>
              </a:rPr>
              <a:t>معنایی که خداوند متعال با الهام و رویا پیامبرش را از حقایق آگاه کرده است و آن بی واسطه است با قرآن متفاوت استدر حدیث قدسی مفهوم از خداوند است و لفظ را پیامبر ساخته در حالی که در قرآن هم لفظ و هم مفهوم ازسوی خداوند است در آن دخل و تصرف ندارد</a:t>
            </a:r>
            <a:endParaRPr lang="fa-IR" sz="2000" b="1" dirty="0">
              <a:cs typeface="B Nazanin" pitchFamily="2" charset="-78"/>
            </a:endParaRPr>
          </a:p>
          <a:p>
            <a:pPr marL="0" indent="0" algn="just">
              <a:buNone/>
            </a:pPr>
            <a:endParaRPr lang="fa-IR" sz="2000" b="1" dirty="0" smtClean="0">
              <a:cs typeface="B Nazanin" pitchFamily="2" charset="-78"/>
            </a:endParaRPr>
          </a:p>
        </p:txBody>
      </p:sp>
    </p:spTree>
    <p:extLst>
      <p:ext uri="{BB962C8B-B14F-4D97-AF65-F5344CB8AC3E}">
        <p14:creationId xmlns:p14="http://schemas.microsoft.com/office/powerpoint/2010/main" val="1773660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1301"/>
            <a:ext cx="11125200" cy="5884868"/>
          </a:xfrm>
        </p:spPr>
        <p:txBody>
          <a:bodyPr>
            <a:normAutofit/>
          </a:bodyPr>
          <a:lstStyle/>
          <a:p>
            <a:pPr marL="0" indent="0" algn="just">
              <a:buNone/>
            </a:pPr>
            <a:r>
              <a:rPr lang="fa-IR" sz="3000" b="1" dirty="0" smtClean="0">
                <a:solidFill>
                  <a:srgbClr val="0070C0"/>
                </a:solidFill>
                <a:cs typeface="B Nazanin" pitchFamily="2" charset="-78"/>
              </a:rPr>
              <a:t>حضور: </a:t>
            </a:r>
            <a:r>
              <a:rPr lang="fa-IR" sz="3000" b="1" dirty="0" smtClean="0">
                <a:cs typeface="B Nazanin" pitchFamily="2" charset="-78"/>
              </a:rPr>
              <a:t>نقطه مقابل غیب است یعنی حضور قلب عارف در نزد حق تعالی</a:t>
            </a:r>
            <a:endParaRPr lang="fa-IR" sz="2000" b="1" dirty="0" smtClean="0">
              <a:cs typeface="B Nazanin" pitchFamily="2" charset="-78"/>
            </a:endParaRPr>
          </a:p>
          <a:p>
            <a:pPr marL="0" indent="0" algn="just">
              <a:buNone/>
            </a:pPr>
            <a:endParaRPr lang="fa-IR" sz="2000" b="1" dirty="0">
              <a:cs typeface="B Nazanin" pitchFamily="2" charset="-78"/>
            </a:endParaRPr>
          </a:p>
          <a:p>
            <a:pPr marL="0" indent="0" algn="just">
              <a:buNone/>
            </a:pPr>
            <a:r>
              <a:rPr lang="fa-IR" b="1" dirty="0" smtClean="0">
                <a:solidFill>
                  <a:schemeClr val="tx2"/>
                </a:solidFill>
                <a:cs typeface="B Nazanin" pitchFamily="2" charset="-78"/>
              </a:rPr>
              <a:t>حقّ</a:t>
            </a:r>
            <a:r>
              <a:rPr lang="fa-IR" sz="2000" b="1" dirty="0" smtClean="0">
                <a:cs typeface="B Nazanin" pitchFamily="2" charset="-78"/>
              </a:rPr>
              <a:t>:عبارت از وجود مطلق  بدون تقیّد  به این معنا این عبارت تنها به ذات حق تعالی اختصاص دارد.</a:t>
            </a:r>
          </a:p>
          <a:p>
            <a:pPr marL="0" indent="0" algn="just">
              <a:buNone/>
            </a:pPr>
            <a:endParaRPr lang="fa-IR" sz="2000" b="1" dirty="0">
              <a:cs typeface="B Nazanin" pitchFamily="2" charset="-78"/>
            </a:endParaRPr>
          </a:p>
          <a:p>
            <a:pPr marL="0" indent="0" algn="just">
              <a:buNone/>
            </a:pPr>
            <a:r>
              <a:rPr lang="fa-IR" sz="2400" b="1" dirty="0">
                <a:solidFill>
                  <a:schemeClr val="tx2"/>
                </a:solidFill>
                <a:cs typeface="B Nazanin" pitchFamily="2" charset="-78"/>
              </a:rPr>
              <a:t>حق الیقین و علم الیقین و عین </a:t>
            </a:r>
            <a:r>
              <a:rPr lang="fa-IR" sz="2400" b="1" dirty="0" smtClean="0">
                <a:solidFill>
                  <a:schemeClr val="tx2"/>
                </a:solidFill>
                <a:cs typeface="B Nazanin" pitchFamily="2" charset="-78"/>
              </a:rPr>
              <a:t>الیقین:</a:t>
            </a:r>
          </a:p>
          <a:p>
            <a:pPr marL="0" indent="0" algn="just">
              <a:buNone/>
            </a:pPr>
            <a:r>
              <a:rPr lang="fa-IR" sz="2000" b="1" dirty="0">
                <a:cs typeface="B Nazanin" pitchFamily="2" charset="-78"/>
              </a:rPr>
              <a:t>رای توضیح این سه مرتبه باید گفت؛ گاهى انسان آثار و علائم چیزى را مشاهده می‌کند و یا با کمک استدلال، حقیقت ثابتی را می‌یابد. گاهی هم علاوه بر استدلال عقلی، با روح و جان نیز آن‌را می‌یابد و گاهی نه تنها با چشم دل آن‌را می‌بیند، بلکه فانی و غرق در حقیقت آن نیز می‌شود؛ مثلاً در مورد وجود باری تعالی، انسان در ابتدا به وسیله دلیل و برهان و از آثار و نشانه‌ها، وجود حضرتش را اثبات می‌کند که از آن به «علم الیقین» تعبیر می‌شود. در مرحله بعدی، با تزکیه و تهذیب دل و با صفا و طهارت باطن، با عالم نور ارتباط پیدا کرده، و با چشم دل این حقیقت را می‌بیند و درک می‌کند. به این مرتبه از یقین، «عین الیقین» گفته می‌شود. در مرتبه بالاتر، انسان چنان فانى در عظمت حق تعالى می‌شود که غیر او را در آن مرتبه نمی‌بیند. از این مرتبه به «حقّ الیقین» تعبیر می‌شود</a:t>
            </a:r>
            <a:r>
              <a:rPr lang="fa-IR" sz="2000" b="1" dirty="0" smtClean="0">
                <a:cs typeface="B Nazanin" pitchFamily="2" charset="-78"/>
              </a:rPr>
              <a:t>.</a:t>
            </a:r>
          </a:p>
          <a:p>
            <a:pPr marL="0" indent="0" algn="just">
              <a:buNone/>
            </a:pPr>
            <a:r>
              <a:rPr lang="fa-IR" sz="2400" b="1" dirty="0" smtClean="0">
                <a:solidFill>
                  <a:schemeClr val="accent1"/>
                </a:solidFill>
                <a:cs typeface="B Nazanin" pitchFamily="2" charset="-78"/>
              </a:rPr>
              <a:t>حقیقه محمدیّه:</a:t>
            </a:r>
          </a:p>
          <a:p>
            <a:pPr marL="0" indent="0" algn="just">
              <a:buNone/>
            </a:pPr>
            <a:r>
              <a:rPr lang="fa-IR" sz="2000" b="1" dirty="0">
                <a:cs typeface="B Nazanin" pitchFamily="2" charset="-78"/>
              </a:rPr>
              <a:t>به نظر عرفا پيامبر صلی الله علیه و آله در اين سخن به حقيقت اصلي خود که همانا عين ثابت اسم جامع الله است و پيش از مسئلة خلقت قرار دارد، اشاره مي‌نمايد، به همين جهت، از آن حقيقت که مظهريت اسم الله را </a:t>
            </a:r>
            <a:r>
              <a:rPr lang="fa-IR" sz="2000" b="1" dirty="0" smtClean="0">
                <a:cs typeface="B Nazanin" pitchFamily="2" charset="-78"/>
              </a:rPr>
              <a:t>دارا </a:t>
            </a:r>
            <a:r>
              <a:rPr lang="fa-IR" sz="2000" b="1" dirty="0">
                <a:cs typeface="B Nazanin" pitchFamily="2" charset="-78"/>
              </a:rPr>
              <a:t>است به حقيقت محمديه تعبير </a:t>
            </a:r>
            <a:r>
              <a:rPr lang="fa-IR" sz="2000" b="1" dirty="0" smtClean="0">
                <a:cs typeface="B Nazanin" pitchFamily="2" charset="-78"/>
              </a:rPr>
              <a:t>مي‌گرددآینه اسما و صفات الهی</a:t>
            </a:r>
            <a:endParaRPr lang="fa-IR" sz="2000" b="1" dirty="0" smtClean="0">
              <a:cs typeface="B Nazanin" pitchFamily="2" charset="-78"/>
            </a:endParaRPr>
          </a:p>
        </p:txBody>
      </p:sp>
    </p:spTree>
    <p:extLst>
      <p:ext uri="{BB962C8B-B14F-4D97-AF65-F5344CB8AC3E}">
        <p14:creationId xmlns:p14="http://schemas.microsoft.com/office/powerpoint/2010/main" val="42359800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2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2886</TotalTime>
  <Words>3441</Words>
  <Application>Microsoft Office PowerPoint</Application>
  <PresentationFormat>Custom</PresentationFormat>
  <Paragraphs>108</Paragraphs>
  <Slides>16</Slides>
  <Notes>1</Notes>
  <HiddenSlides>0</HiddenSlides>
  <MMClips>0</MMClips>
  <ScaleCrop>false</ScaleCrop>
  <HeadingPairs>
    <vt:vector size="6" baseType="variant">
      <vt:variant>
        <vt:lpstr>Theme</vt:lpstr>
      </vt:variant>
      <vt:variant>
        <vt:i4>7</vt:i4>
      </vt:variant>
      <vt:variant>
        <vt:lpstr>Embedded OLE Servers</vt:lpstr>
      </vt:variant>
      <vt:variant>
        <vt:i4>1</vt:i4>
      </vt:variant>
      <vt:variant>
        <vt:lpstr>Slide Titles</vt:lpstr>
      </vt:variant>
      <vt:variant>
        <vt:i4>16</vt:i4>
      </vt:variant>
    </vt:vector>
  </HeadingPairs>
  <TitlesOfParts>
    <vt:vector size="24" baseType="lpstr">
      <vt:lpstr>Office Theme</vt:lpstr>
      <vt:lpstr>2_Office Theme</vt:lpstr>
      <vt:lpstr>23_Office Theme</vt:lpstr>
      <vt:lpstr>24_Office Theme</vt:lpstr>
      <vt:lpstr>25_Office Theme</vt:lpstr>
      <vt:lpstr>26_Office Theme</vt:lpstr>
      <vt:lpstr>28_Office Theme</vt:lpstr>
      <vt:lpstr>Equation</vt:lpstr>
      <vt:lpstr>PowerPoint Presentation</vt:lpstr>
      <vt:lpstr>PowerPoint Presentation</vt:lpstr>
      <vt:lpstr>PowerPoint Presentation</vt:lpstr>
      <vt:lpstr>برخی اصطلاحات مشهور صوفیه</vt:lpstr>
      <vt:lpstr>برخی اصطلاحات مشهور صوفیه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Alireza Golestan</dc:creator>
  <cp:lastModifiedBy>NanoTec</cp:lastModifiedBy>
  <cp:revision>214</cp:revision>
  <dcterms:created xsi:type="dcterms:W3CDTF">2015-07-06T05:06:21Z</dcterms:created>
  <dcterms:modified xsi:type="dcterms:W3CDTF">2020-05-22T13:29:48Z</dcterms:modified>
</cp:coreProperties>
</file>