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24" r:id="rId2"/>
    <p:sldId id="325" r:id="rId3"/>
    <p:sldId id="326" r:id="rId4"/>
    <p:sldId id="313" r:id="rId5"/>
    <p:sldId id="314" r:id="rId6"/>
    <p:sldId id="315" r:id="rId7"/>
    <p:sldId id="316" r:id="rId8"/>
    <p:sldId id="317" r:id="rId9"/>
    <p:sldId id="310" r:id="rId10"/>
    <p:sldId id="318" r:id="rId11"/>
    <p:sldId id="319" r:id="rId12"/>
    <p:sldId id="320" r:id="rId13"/>
    <p:sldId id="321" r:id="rId14"/>
    <p:sldId id="327" r:id="rId15"/>
    <p:sldId id="323" r:id="rId16"/>
    <p:sldId id="332" r:id="rId17"/>
    <p:sldId id="331" r:id="rId18"/>
    <p:sldId id="330" r:id="rId19"/>
    <p:sldId id="329" r:id="rId20"/>
    <p:sldId id="328" r:id="rId21"/>
    <p:sldId id="333" r:id="rId22"/>
    <p:sldId id="33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53871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2996839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3451609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D2CD90-7FF3-42B5-845C-19C98EFC7649}"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65734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D2CD90-7FF3-42B5-845C-19C98EFC7649}" type="datetimeFigureOut">
              <a:rPr lang="en-US" smtClean="0"/>
              <a:t>5/2/2020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623343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D2CD90-7FF3-42B5-845C-19C98EFC7649}" type="datetimeFigureOut">
              <a:rPr lang="en-US" smtClean="0"/>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585639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D2CD90-7FF3-42B5-845C-19C98EFC7649}" type="datetimeFigureOut">
              <a:rPr lang="en-US" smtClean="0"/>
              <a:t>5/2/2020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4290690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D2CD90-7FF3-42B5-845C-19C98EFC7649}" type="datetimeFigureOut">
              <a:rPr lang="en-US" smtClean="0"/>
              <a:t>5/2/2020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862926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D2CD90-7FF3-42B5-845C-19C98EFC7649}" type="datetimeFigureOut">
              <a:rPr lang="en-US" smtClean="0"/>
              <a:t>5/2/2020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697952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964236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D2CD90-7FF3-42B5-845C-19C98EFC7649}" type="datetimeFigureOut">
              <a:rPr lang="en-US" smtClean="0"/>
              <a:t>5/2/2020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2494C9-75DA-4520-A972-D9B442C177C0}" type="slidenum">
              <a:rPr lang="en-US" smtClean="0"/>
              <a:t>‹#›</a:t>
            </a:fld>
            <a:endParaRPr lang="en-US"/>
          </a:p>
        </p:txBody>
      </p:sp>
    </p:spTree>
    <p:extLst>
      <p:ext uri="{BB962C8B-B14F-4D97-AF65-F5344CB8AC3E}">
        <p14:creationId xmlns:p14="http://schemas.microsoft.com/office/powerpoint/2010/main" val="193561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D2CD90-7FF3-42B5-845C-19C98EFC7649}" type="datetimeFigureOut">
              <a:rPr lang="en-US" smtClean="0"/>
              <a:t>5/2/2020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2494C9-75DA-4520-A972-D9B442C177C0}" type="slidenum">
              <a:rPr lang="en-US" smtClean="0"/>
              <a:t>‹#›</a:t>
            </a:fld>
            <a:endParaRPr lang="en-US"/>
          </a:p>
        </p:txBody>
      </p:sp>
    </p:spTree>
    <p:extLst>
      <p:ext uri="{BB962C8B-B14F-4D97-AF65-F5344CB8AC3E}">
        <p14:creationId xmlns:p14="http://schemas.microsoft.com/office/powerpoint/2010/main" val="8832293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5651"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5652" name="WordArt 4"/>
          <p:cNvSpPr>
            <a:spLocks noChangeArrowheads="1" noChangeShapeType="1" noTextEdit="1"/>
          </p:cNvSpPr>
          <p:nvPr/>
        </p:nvSpPr>
        <p:spPr bwMode="auto">
          <a:xfrm>
            <a:off x="2787139" y="1381892"/>
            <a:ext cx="7024255" cy="2407516"/>
          </a:xfrm>
          <a:prstGeom prst="rect">
            <a:avLst/>
          </a:prstGeom>
        </p:spPr>
        <p:txBody>
          <a:bodyPr wrap="none" fromWordArt="1">
            <a:prstTxWarp prst="textPlain">
              <a:avLst>
                <a:gd name="adj" fmla="val 47477"/>
              </a:avLst>
            </a:prstTxWarp>
          </a:bodyPr>
          <a:lstStyle/>
          <a:p>
            <a:pPr algn="ct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ساختمان تشریحی اندامها</a:t>
            </a:r>
            <a:endParaRPr lang="fa-IR" sz="3600" kern="10" dirty="0">
              <a:ln w="19050">
                <a:solidFill>
                  <a:srgbClr val="99CCFF"/>
                </a:solidFill>
                <a:round/>
                <a:headEnd/>
                <a:tailEnd/>
              </a:ln>
              <a:solidFill>
                <a:srgbClr val="0066CC"/>
              </a:solidFill>
              <a:effectLst>
                <a:outerShdw dist="35921" dir="2700000" algn="ctr" rotWithShape="0">
                  <a:srgbClr val="990000"/>
                </a:outerShdw>
              </a:effectLst>
              <a:latin typeface="2  Sahar"/>
            </a:endParaRPr>
          </a:p>
        </p:txBody>
      </p:sp>
      <p:sp>
        <p:nvSpPr>
          <p:cNvPr id="155653" name="WordArt 5"/>
          <p:cNvSpPr>
            <a:spLocks noChangeArrowheads="1" noChangeShapeType="1" noTextEdit="1"/>
          </p:cNvSpPr>
          <p:nvPr/>
        </p:nvSpPr>
        <p:spPr bwMode="auto">
          <a:xfrm>
            <a:off x="2495550" y="4207419"/>
            <a:ext cx="7200900" cy="1150938"/>
          </a:xfrm>
          <a:prstGeom prst="rect">
            <a:avLst/>
          </a:prstGeom>
        </p:spPr>
        <p:txBody>
          <a:bodyPr wrap="none" fromWordArt="1">
            <a:prstTxWarp prst="textPlain">
              <a:avLst>
                <a:gd name="adj" fmla="val 50000"/>
              </a:avLst>
            </a:prstTxWarp>
          </a:bodyPr>
          <a:lstStyle/>
          <a:p>
            <a:pPr algn="ctr" rtl="1"/>
            <a:r>
              <a:rPr lang="fa-IR" sz="3600" kern="10" spc="720" dirty="0" smtClean="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rPr>
              <a:t>)</a:t>
            </a:r>
            <a:endParaRPr lang="en-US" sz="3600" kern="10" spc="720" dirty="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endParaRPr>
          </a:p>
        </p:txBody>
      </p:sp>
    </p:spTree>
    <p:extLst>
      <p:ext uri="{BB962C8B-B14F-4D97-AF65-F5344CB8AC3E}">
        <p14:creationId xmlns:p14="http://schemas.microsoft.com/office/powerpoint/2010/main" val="2186930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155652"/>
                                        </p:tgtEl>
                                        <p:attrNameLst>
                                          <p:attrName>style.visibility</p:attrName>
                                        </p:attrNameLst>
                                      </p:cBhvr>
                                      <p:to>
                                        <p:strVal val="visible"/>
                                      </p:to>
                                    </p:set>
                                    <p:animEffect transition="in" filter="wipe(down)">
                                      <p:cBhvr>
                                        <p:cTn id="7" dur="580">
                                          <p:stCondLst>
                                            <p:cond delay="0"/>
                                          </p:stCondLst>
                                        </p:cTn>
                                        <p:tgtEl>
                                          <p:spTgt spid="155652"/>
                                        </p:tgtEl>
                                      </p:cBhvr>
                                    </p:animEffect>
                                    <p:anim calcmode="lin" valueType="num">
                                      <p:cBhvr>
                                        <p:cTn id="8" dur="1822" tmFilter="0,0; 0.14,0.36; 0.43,0.73; 0.71,0.91; 1.0,1.0">
                                          <p:stCondLst>
                                            <p:cond delay="0"/>
                                          </p:stCondLst>
                                        </p:cTn>
                                        <p:tgtEl>
                                          <p:spTgt spid="15565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565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565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565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5652"/>
                                        </p:tgtEl>
                                        <p:attrNameLst>
                                          <p:attrName>ppt_y</p:attrName>
                                        </p:attrNameLst>
                                      </p:cBhvr>
                                      <p:tavLst>
                                        <p:tav tm="0" fmla="#ppt_y-sin(pi*$)/81">
                                          <p:val>
                                            <p:fltVal val="0"/>
                                          </p:val>
                                        </p:tav>
                                        <p:tav tm="100000">
                                          <p:val>
                                            <p:fltVal val="1"/>
                                          </p:val>
                                        </p:tav>
                                      </p:tavLst>
                                    </p:anim>
                                    <p:animScale>
                                      <p:cBhvr>
                                        <p:cTn id="13" dur="26">
                                          <p:stCondLst>
                                            <p:cond delay="650"/>
                                          </p:stCondLst>
                                        </p:cTn>
                                        <p:tgtEl>
                                          <p:spTgt spid="155652"/>
                                        </p:tgtEl>
                                      </p:cBhvr>
                                      <p:to x="100000" y="60000"/>
                                    </p:animScale>
                                    <p:animScale>
                                      <p:cBhvr>
                                        <p:cTn id="14" dur="166" decel="50000">
                                          <p:stCondLst>
                                            <p:cond delay="676"/>
                                          </p:stCondLst>
                                        </p:cTn>
                                        <p:tgtEl>
                                          <p:spTgt spid="155652"/>
                                        </p:tgtEl>
                                      </p:cBhvr>
                                      <p:to x="100000" y="100000"/>
                                    </p:animScale>
                                    <p:animScale>
                                      <p:cBhvr>
                                        <p:cTn id="15" dur="26">
                                          <p:stCondLst>
                                            <p:cond delay="1312"/>
                                          </p:stCondLst>
                                        </p:cTn>
                                        <p:tgtEl>
                                          <p:spTgt spid="155652"/>
                                        </p:tgtEl>
                                      </p:cBhvr>
                                      <p:to x="100000" y="80000"/>
                                    </p:animScale>
                                    <p:animScale>
                                      <p:cBhvr>
                                        <p:cTn id="16" dur="166" decel="50000">
                                          <p:stCondLst>
                                            <p:cond delay="1338"/>
                                          </p:stCondLst>
                                        </p:cTn>
                                        <p:tgtEl>
                                          <p:spTgt spid="155652"/>
                                        </p:tgtEl>
                                      </p:cBhvr>
                                      <p:to x="100000" y="100000"/>
                                    </p:animScale>
                                    <p:animScale>
                                      <p:cBhvr>
                                        <p:cTn id="17" dur="26">
                                          <p:stCondLst>
                                            <p:cond delay="1642"/>
                                          </p:stCondLst>
                                        </p:cTn>
                                        <p:tgtEl>
                                          <p:spTgt spid="155652"/>
                                        </p:tgtEl>
                                      </p:cBhvr>
                                      <p:to x="100000" y="90000"/>
                                    </p:animScale>
                                    <p:animScale>
                                      <p:cBhvr>
                                        <p:cTn id="18" dur="166" decel="50000">
                                          <p:stCondLst>
                                            <p:cond delay="1668"/>
                                          </p:stCondLst>
                                        </p:cTn>
                                        <p:tgtEl>
                                          <p:spTgt spid="155652"/>
                                        </p:tgtEl>
                                      </p:cBhvr>
                                      <p:to x="100000" y="100000"/>
                                    </p:animScale>
                                    <p:animScale>
                                      <p:cBhvr>
                                        <p:cTn id="19" dur="26">
                                          <p:stCondLst>
                                            <p:cond delay="1808"/>
                                          </p:stCondLst>
                                        </p:cTn>
                                        <p:tgtEl>
                                          <p:spTgt spid="155652"/>
                                        </p:tgtEl>
                                      </p:cBhvr>
                                      <p:to x="100000" y="95000"/>
                                    </p:animScale>
                                    <p:animScale>
                                      <p:cBhvr>
                                        <p:cTn id="20" dur="166" decel="50000">
                                          <p:stCondLst>
                                            <p:cond delay="1834"/>
                                          </p:stCondLst>
                                        </p:cTn>
                                        <p:tgtEl>
                                          <p:spTgt spid="155652"/>
                                        </p:tgtEl>
                                      </p:cBhvr>
                                      <p:to x="100000" y="100000"/>
                                    </p:animScale>
                                  </p:childTnLst>
                                </p:cTn>
                              </p:par>
                            </p:childTnLst>
                          </p:cTn>
                        </p:par>
                        <p:par>
                          <p:cTn id="21" fill="hold">
                            <p:stCondLst>
                              <p:cond delay="2000"/>
                            </p:stCondLst>
                            <p:childTnLst>
                              <p:par>
                                <p:cTn id="22" presetID="34" presetClass="entr" presetSubtype="0" fill="hold" grpId="0" nodeType="afterEffect">
                                  <p:stCondLst>
                                    <p:cond delay="0"/>
                                  </p:stCondLst>
                                  <p:childTnLst>
                                    <p:set>
                                      <p:cBhvr>
                                        <p:cTn id="23" dur="1" fill="hold">
                                          <p:stCondLst>
                                            <p:cond delay="0"/>
                                          </p:stCondLst>
                                        </p:cTn>
                                        <p:tgtEl>
                                          <p:spTgt spid="155653"/>
                                        </p:tgtEl>
                                        <p:attrNameLst>
                                          <p:attrName>style.visibility</p:attrName>
                                        </p:attrNameLst>
                                      </p:cBhvr>
                                      <p:to>
                                        <p:strVal val="visible"/>
                                      </p:to>
                                    </p:set>
                                    <p:anim from="(-#ppt_w/2)" to="(#ppt_x)" calcmode="lin" valueType="num">
                                      <p:cBhvr>
                                        <p:cTn id="24" dur="600" fill="hold">
                                          <p:stCondLst>
                                            <p:cond delay="0"/>
                                          </p:stCondLst>
                                        </p:cTn>
                                        <p:tgtEl>
                                          <p:spTgt spid="155653"/>
                                        </p:tgtEl>
                                        <p:attrNameLst>
                                          <p:attrName>ppt_x</p:attrName>
                                        </p:attrNameLst>
                                      </p:cBhvr>
                                    </p:anim>
                                    <p:anim from="0" to="-1.0" calcmode="lin" valueType="num">
                                      <p:cBhvr>
                                        <p:cTn id="25" dur="200" decel="50000" autoRev="1" fill="hold">
                                          <p:stCondLst>
                                            <p:cond delay="600"/>
                                          </p:stCondLst>
                                        </p:cTn>
                                        <p:tgtEl>
                                          <p:spTgt spid="155653"/>
                                        </p:tgtEl>
                                        <p:attrNameLst>
                                          <p:attrName>xshear</p:attrName>
                                        </p:attrNameLst>
                                      </p:cBhvr>
                                    </p:anim>
                                    <p:animScale>
                                      <p:cBhvr>
                                        <p:cTn id="26" dur="200" decel="100000" autoRev="1" fill="hold">
                                          <p:stCondLst>
                                            <p:cond delay="600"/>
                                          </p:stCondLst>
                                        </p:cTn>
                                        <p:tgtEl>
                                          <p:spTgt spid="155653"/>
                                        </p:tgtEl>
                                      </p:cBhvr>
                                      <p:from x="100000" y="100000"/>
                                      <p:to x="80000" y="100000"/>
                                    </p:animScale>
                                    <p:anim by="(#ppt_h/3+#ppt_w*0.1)" calcmode="lin" valueType="num">
                                      <p:cBhvr additive="sum">
                                        <p:cTn id="27" dur="200" decel="100000" autoRev="1" fill="hold">
                                          <p:stCondLst>
                                            <p:cond delay="600"/>
                                          </p:stCondLst>
                                        </p:cTn>
                                        <p:tgtEl>
                                          <p:spTgt spid="15565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2" grpId="0" animBg="1"/>
      <p:bldP spid="15565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660468" y="1191532"/>
            <a:ext cx="6871063" cy="4191917"/>
          </a:xfrm>
          <a:prstGeom prst="rect">
            <a:avLst/>
          </a:prstGeom>
          <a:noFill/>
          <a:ln w="76200">
            <a:solidFill>
              <a:schemeClr val="bg1"/>
            </a:solidFill>
            <a:prstDash val="sysDot"/>
            <a:miter lim="800000"/>
            <a:headEnd/>
            <a:tailEnd/>
          </a:ln>
          <a:effectLst/>
        </p:spPr>
        <p:txBody>
          <a:bodyPr wrap="square">
            <a:spAutoFit/>
          </a:bodyPr>
          <a:lstStyle/>
          <a:p>
            <a:pPr algn="just" rtl="1">
              <a:lnSpc>
                <a:spcPct val="90000"/>
              </a:lnSpc>
            </a:pPr>
            <a:r>
              <a:rPr lang="ar-SA" sz="2800" b="1" dirty="0">
                <a:solidFill>
                  <a:schemeClr val="folHlink"/>
                </a:solidFill>
              </a:rPr>
              <a:t>آندودرم‌ (درون‌ پوست‌</a:t>
            </a:r>
            <a:r>
              <a:rPr lang="ar-SA" sz="2800" b="1" dirty="0" smtClean="0">
                <a:solidFill>
                  <a:schemeClr val="folHlink"/>
                </a:solidFill>
              </a:rPr>
              <a:t>)</a:t>
            </a:r>
            <a:endParaRPr lang="fa-IR" sz="2800" b="1" dirty="0" smtClean="0">
              <a:solidFill>
                <a:schemeClr val="folHlink"/>
              </a:solidFill>
            </a:endParaRPr>
          </a:p>
          <a:p>
            <a:pPr algn="just" rtl="1">
              <a:lnSpc>
                <a:spcPct val="90000"/>
              </a:lnSpc>
            </a:pPr>
            <a:endParaRPr lang="ar-SA" sz="2800" b="1" dirty="0">
              <a:solidFill>
                <a:schemeClr val="folHlink"/>
              </a:solidFill>
            </a:endParaRPr>
          </a:p>
          <a:p>
            <a:pPr algn="just" rtl="1">
              <a:lnSpc>
                <a:spcPct val="90000"/>
              </a:lnSpc>
            </a:pPr>
            <a:r>
              <a:rPr lang="ar-SA" sz="2400" b="1" dirty="0"/>
              <a:t> </a:t>
            </a:r>
            <a:r>
              <a:rPr lang="ar-SA" sz="2400" dirty="0"/>
              <a:t>آخرين‌ لايه‌ دروني‌ پوست‌ كه‌ از يك‌ رديف‌ ياخته‌هاي‌ مشخص‌ تشكيل‌ شده‌ است‌ آندودرم‌ نام‌ دارد و يكي‌ از ويژگيهاي‌ ساختاري‌ ريشه‌ است‌. اين‌ ياخته‌ها به‌ شكل‌ مكعب‌ مستطيل‌ و كاملاً به‌ هم‌ فشرده‌اند. سطوح‌ دروني‌ و بيروني‌ آنها سلولزي‌ است‌ اما در سطوح‌ ديگرشان‌ نوار ضخيمي‌ از جنس‌ چوب‌ پنبه‌ يا كوتين‌ ديده‌ مي‌شود كه‌ همانند قاب‌ يا كمربندي‌ به‌ دور ياخته‌ قرار دارد (نوار كاسپاري‌  ). قابهاي‌دوياخته‌ مجاور كاملاً به‌هم‌ اتصال‌دارند . برخي‌ معتقدند كه‌ نوار كاسپاري‌ از ليگنين‌ يا چوب‌ پنبه‌ يا هر دو ساخته‌ شده‌ است‌. سيتوپلاسم‌ ياخته‌هاي‌ آندودرمي‌ به‌ نوار كاسپاري‌ طوري‌ چسبيده‌ است‌ كه‌ در اثر مواد پلاسموليز كننده‌   نيز به‌ آساني‌ جدا نمي‌شود.</a:t>
            </a:r>
            <a:endParaRPr lang="en-US" sz="2400" dirty="0"/>
          </a:p>
        </p:txBody>
      </p:sp>
    </p:spTree>
    <p:extLst>
      <p:ext uri="{BB962C8B-B14F-4D97-AF65-F5344CB8AC3E}">
        <p14:creationId xmlns:p14="http://schemas.microsoft.com/office/powerpoint/2010/main" val="5237485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566988" y="1060904"/>
            <a:ext cx="6877458" cy="4081117"/>
          </a:xfrm>
          <a:prstGeom prst="rect">
            <a:avLst/>
          </a:prstGeom>
          <a:noFill/>
          <a:ln w="76200">
            <a:solidFill>
              <a:schemeClr val="bg1"/>
            </a:solidFill>
            <a:prstDash val="sysDot"/>
            <a:miter lim="800000"/>
            <a:headEnd/>
            <a:tailEnd/>
          </a:ln>
          <a:effectLst/>
        </p:spPr>
        <p:txBody>
          <a:bodyPr wrap="square">
            <a:spAutoFit/>
          </a:bodyPr>
          <a:lstStyle/>
          <a:p>
            <a:pPr algn="just" rtl="1">
              <a:lnSpc>
                <a:spcPct val="90000"/>
              </a:lnSpc>
            </a:pPr>
            <a:r>
              <a:rPr lang="en-US" sz="2000" b="1" dirty="0">
                <a:solidFill>
                  <a:schemeClr val="folHlink"/>
                </a:solidFill>
              </a:rPr>
              <a:t> </a:t>
            </a:r>
            <a:r>
              <a:rPr lang="ar-SA" sz="2400" b="1" dirty="0">
                <a:solidFill>
                  <a:schemeClr val="folHlink"/>
                </a:solidFill>
              </a:rPr>
              <a:t>دايره‌ </a:t>
            </a:r>
            <a:r>
              <a:rPr lang="ar-SA" sz="2400" b="1" dirty="0" smtClean="0">
                <a:solidFill>
                  <a:schemeClr val="folHlink"/>
                </a:solidFill>
              </a:rPr>
              <a:t>محيطيه‌</a:t>
            </a:r>
            <a:r>
              <a:rPr lang="fa-IR" sz="2400" b="1" dirty="0" smtClean="0">
                <a:solidFill>
                  <a:schemeClr val="folHlink"/>
                </a:solidFill>
              </a:rPr>
              <a:t>( پریسیکل)</a:t>
            </a:r>
          </a:p>
          <a:p>
            <a:pPr algn="just" rtl="1">
              <a:lnSpc>
                <a:spcPct val="90000"/>
              </a:lnSpc>
            </a:pPr>
            <a:endParaRPr lang="ar-SA" sz="2400" b="1" dirty="0">
              <a:solidFill>
                <a:schemeClr val="folHlink"/>
              </a:solidFill>
            </a:endParaRPr>
          </a:p>
          <a:p>
            <a:pPr algn="just" rtl="1">
              <a:lnSpc>
                <a:spcPct val="90000"/>
              </a:lnSpc>
            </a:pPr>
            <a:r>
              <a:rPr lang="ar-SA" sz="2400" b="1" dirty="0"/>
              <a:t> </a:t>
            </a:r>
            <a:r>
              <a:rPr lang="ar-SA" sz="2400" dirty="0"/>
              <a:t>در مراحل‌ نخستين‌ تشكيل‌ استوانه‌ مركزي‌ از پروكامبيوم‌ يك‌ لايه‌ ياخته‌ پارانشيمي‌ از قسمت‌ بيروني‌ آن‌ تنوع‌ حاصل‌ مي‌كند و به‌ صورت‌ دايره‌ محيطيه‌ ظاهر مي‌شود. دايره‌ محيطيه‌ به‌ عنوان‌ نوعي‌ بافت‌ مريستمي‌ نامشخص‌ تا آغاز ساختار پسين‌ در ريشه‌ به‌ فعاليت‌ خود ادامه‌ مي‌دهد و ريشه‌هاي‌ جانبي‌ توليد مي‌كند. ياخته‌هاي‌ ويژه‌اي‌ از آن‌ كامبيوم‌ آوندي‌ و ياخته‌هاي‌ ديگر آن‌، كامبيوم‌ چوب‌ پنبه‌اي‌ را به‌ وجود مي‌آورند.</a:t>
            </a:r>
          </a:p>
          <a:p>
            <a:pPr algn="just" rtl="1">
              <a:lnSpc>
                <a:spcPct val="90000"/>
              </a:lnSpc>
            </a:pPr>
            <a:r>
              <a:rPr lang="ar-SA" sz="2400" dirty="0"/>
              <a:t>	 در نهاندانگان‌، دايره‌ محيطيه‌ معمولاً يك‌ لايه‌ است‌، اما در بسياري‌ از تك‌ لپه‌ايها از چند لايه‌ تشكيل‌ شده‌ است‌. دايره‌ محيطيه‌ در بازدانگان‌ متشكل‌ از چند </a:t>
            </a:r>
            <a:r>
              <a:rPr lang="ar-SA" sz="2400" dirty="0" smtClean="0"/>
              <a:t>لايه</a:t>
            </a:r>
            <a:r>
              <a:rPr lang="fa-IR" sz="2400" dirty="0" smtClean="0"/>
              <a:t> است</a:t>
            </a:r>
            <a:r>
              <a:rPr lang="ar-SA" sz="2400" dirty="0" smtClean="0"/>
              <a:t>‌</a:t>
            </a:r>
            <a:endParaRPr lang="en-US" sz="2400" dirty="0"/>
          </a:p>
        </p:txBody>
      </p:sp>
    </p:spTree>
    <p:extLst>
      <p:ext uri="{BB962C8B-B14F-4D97-AF65-F5344CB8AC3E}">
        <p14:creationId xmlns:p14="http://schemas.microsoft.com/office/powerpoint/2010/main" val="166197484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834639" y="1517366"/>
            <a:ext cx="6779623" cy="2862322"/>
          </a:xfrm>
          <a:prstGeom prst="rect">
            <a:avLst/>
          </a:prstGeom>
          <a:noFill/>
          <a:ln w="76200">
            <a:solidFill>
              <a:schemeClr val="bg1"/>
            </a:solidFill>
            <a:prstDash val="sysDot"/>
            <a:miter lim="800000"/>
            <a:headEnd/>
            <a:tailEnd/>
          </a:ln>
          <a:effectLst/>
        </p:spPr>
        <p:txBody>
          <a:bodyPr wrap="square">
            <a:spAutoFit/>
          </a:bodyPr>
          <a:lstStyle/>
          <a:p>
            <a:pPr algn="just" rtl="1">
              <a:lnSpc>
                <a:spcPct val="90000"/>
              </a:lnSpc>
            </a:pPr>
            <a:r>
              <a:rPr lang="en-US" sz="2000" b="1" dirty="0">
                <a:solidFill>
                  <a:schemeClr val="folHlink"/>
                </a:solidFill>
              </a:rPr>
              <a:t> </a:t>
            </a:r>
            <a:r>
              <a:rPr lang="ar-SA" sz="2800" b="1" dirty="0">
                <a:solidFill>
                  <a:schemeClr val="folHlink"/>
                </a:solidFill>
              </a:rPr>
              <a:t>استوانه‌ </a:t>
            </a:r>
            <a:r>
              <a:rPr lang="ar-SA" sz="2800" b="1" dirty="0" smtClean="0">
                <a:solidFill>
                  <a:schemeClr val="folHlink"/>
                </a:solidFill>
              </a:rPr>
              <a:t>مركزي‌</a:t>
            </a:r>
            <a:endParaRPr lang="fa-IR" sz="2800" b="1" dirty="0" smtClean="0">
              <a:solidFill>
                <a:schemeClr val="folHlink"/>
              </a:solidFill>
            </a:endParaRPr>
          </a:p>
          <a:p>
            <a:pPr algn="just" rtl="1">
              <a:lnSpc>
                <a:spcPct val="90000"/>
              </a:lnSpc>
            </a:pPr>
            <a:endParaRPr lang="ar-SA" sz="2800" b="1" dirty="0">
              <a:solidFill>
                <a:schemeClr val="folHlink"/>
              </a:solidFill>
            </a:endParaRPr>
          </a:p>
          <a:p>
            <a:pPr algn="just" rtl="1">
              <a:lnSpc>
                <a:spcPct val="90000"/>
              </a:lnSpc>
            </a:pPr>
            <a:r>
              <a:rPr lang="ar-SA" sz="2400" b="1" dirty="0"/>
              <a:t> </a:t>
            </a:r>
            <a:r>
              <a:rPr lang="ar-SA" sz="2400" dirty="0"/>
              <a:t>استوانه‌ مركزي‌ از بقيه‌ ياخته‌هاي‌ قسمت‌ دروني‌ پروكامبيوم‌ به‌ وجود مي‌آيد و بخش‌ مركزي‌ ريشه‌ را اشغال‌ مي‌كند. استوانه‌ مركزي‌ در پوست‌ ريشه‌ مشخصتر از ساقه‌ است‌، زيرا آندودرم‌ در ريشه‌ رشد بيشتري‌ دارد. </a:t>
            </a:r>
            <a:r>
              <a:rPr lang="ar-SA" sz="2400" dirty="0" smtClean="0"/>
              <a:t>از </a:t>
            </a:r>
            <a:r>
              <a:rPr lang="ar-SA" sz="2400" dirty="0"/>
              <a:t>آنجا كه‌ دايره‌ محيطيه‌ و استوانة‌ مركزي‌ هر دو از پروكامبيوم‌ به‌ وجود مي‌آيند، به‌ مجموع‌ اين‌ دو قسمت‌ استل‌   نيز مي‌گويند</a:t>
            </a:r>
            <a:endParaRPr lang="en-US" sz="2400" dirty="0"/>
          </a:p>
        </p:txBody>
      </p:sp>
    </p:spTree>
    <p:extLst>
      <p:ext uri="{BB962C8B-B14F-4D97-AF65-F5344CB8AC3E}">
        <p14:creationId xmlns:p14="http://schemas.microsoft.com/office/powerpoint/2010/main" val="15230658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908663" y="1296036"/>
            <a:ext cx="6588034" cy="3416320"/>
          </a:xfrm>
          <a:prstGeom prst="rect">
            <a:avLst/>
          </a:prstGeom>
          <a:noFill/>
          <a:ln w="76200">
            <a:solidFill>
              <a:schemeClr val="bg1"/>
            </a:solidFill>
            <a:prstDash val="sysDot"/>
            <a:miter lim="800000"/>
            <a:headEnd/>
            <a:tailEnd/>
          </a:ln>
          <a:effectLst/>
        </p:spPr>
        <p:txBody>
          <a:bodyPr wrap="square">
            <a:spAutoFit/>
          </a:bodyPr>
          <a:lstStyle/>
          <a:p>
            <a:pPr algn="just" rtl="1">
              <a:lnSpc>
                <a:spcPct val="150000"/>
              </a:lnSpc>
            </a:pPr>
            <a:r>
              <a:rPr lang="en-US" sz="2000" b="1" dirty="0">
                <a:solidFill>
                  <a:schemeClr val="folHlink"/>
                </a:solidFill>
              </a:rPr>
              <a:t> </a:t>
            </a:r>
            <a:r>
              <a:rPr lang="ar-SA" sz="2400" b="1" dirty="0">
                <a:solidFill>
                  <a:schemeClr val="folHlink"/>
                </a:solidFill>
              </a:rPr>
              <a:t>ساختار پسين‌ ريشه‌</a:t>
            </a:r>
          </a:p>
          <a:p>
            <a:pPr algn="just" rtl="1">
              <a:lnSpc>
                <a:spcPct val="150000"/>
              </a:lnSpc>
            </a:pPr>
            <a:r>
              <a:rPr lang="ar-SA" sz="2000" b="1" dirty="0"/>
              <a:t> </a:t>
            </a:r>
            <a:r>
              <a:rPr lang="ar-SA" sz="2000" dirty="0"/>
              <a:t>نمو قطري‌ ريشه‌ مربوط‌ به‌ فعاليت‌ دو لايه‌ زاينده‌ كامبيوم‌ و فلوژن‌ است‌. نحوه‌ تشكيل‌ كامبيوم‌ آوندي‌ بدين‌ ترتيب‌ است‌ كه‌: 1) پس‌ از كامل‌ شدن‌ رشد نخستين‌، پروكامبيوم‌ بين‌ انشعابات‌ آوندهاي‌ چوبي‌ نخستين‌ و آوندهاي‌ آبكشي‌ نخستين‌ باقي‌ نمي‌ماند، بلكه‌ به‌ صورت‌ قطعات‌ جدا از هم‌ است‌ و بخشي‌ از كامبيوم‌ آوندي‌ را تشكيل‌ مي‌دهد. 2) ياخته‌هاي‌ دايره‌ محيطيه‌ كه‌ بر روي‌ قسمت‌ خارجي‌ انشعابات‌ آوندهاي‌ چوبي‌ قرار دارند، به‌ ياخته‌هاي‌ مريستمي‌ تبديل‌ مي‌شوند</a:t>
            </a:r>
            <a:endParaRPr lang="en-US" sz="2000" dirty="0"/>
          </a:p>
        </p:txBody>
      </p:sp>
    </p:spTree>
    <p:extLst>
      <p:ext uri="{BB962C8B-B14F-4D97-AF65-F5344CB8AC3E}">
        <p14:creationId xmlns:p14="http://schemas.microsoft.com/office/powerpoint/2010/main" val="416022827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5651"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5652" name="WordArt 4"/>
          <p:cNvSpPr>
            <a:spLocks noChangeArrowheads="1" noChangeShapeType="1" noTextEdit="1"/>
          </p:cNvSpPr>
          <p:nvPr/>
        </p:nvSpPr>
        <p:spPr bwMode="auto">
          <a:xfrm>
            <a:off x="3962311" y="1131310"/>
            <a:ext cx="5105688" cy="2407516"/>
          </a:xfrm>
          <a:prstGeom prst="rect">
            <a:avLst/>
          </a:prstGeom>
        </p:spPr>
        <p:txBody>
          <a:bodyPr wrap="none" fromWordArt="1">
            <a:prstTxWarp prst="textPlain">
              <a:avLst>
                <a:gd name="adj" fmla="val 47477"/>
              </a:avLst>
            </a:prstTxWarp>
          </a:bodyPr>
          <a:lstStyle/>
          <a:p>
            <a:pPr algn="ct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تشریح اندامها</a:t>
            </a:r>
          </a:p>
          <a:p>
            <a:pPr algn="ct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2- ساختمان تشریحی برگ</a:t>
            </a:r>
            <a:endParaRPr lang="en-US" sz="3600" kern="10" dirty="0">
              <a:ln w="19050">
                <a:solidFill>
                  <a:srgbClr val="99CCFF"/>
                </a:solidFill>
                <a:round/>
                <a:headEnd/>
                <a:tailEnd/>
              </a:ln>
              <a:solidFill>
                <a:srgbClr val="0066CC"/>
              </a:solidFill>
              <a:effectLst>
                <a:outerShdw dist="35921" dir="2700000" algn="ctr" rotWithShape="0">
                  <a:srgbClr val="990000"/>
                </a:outerShdw>
              </a:effectLst>
              <a:latin typeface="2  Sahar"/>
            </a:endParaRPr>
          </a:p>
        </p:txBody>
      </p:sp>
      <p:sp>
        <p:nvSpPr>
          <p:cNvPr id="155653" name="WordArt 5"/>
          <p:cNvSpPr>
            <a:spLocks noChangeArrowheads="1" noChangeShapeType="1" noTextEdit="1"/>
          </p:cNvSpPr>
          <p:nvPr/>
        </p:nvSpPr>
        <p:spPr bwMode="auto">
          <a:xfrm>
            <a:off x="2371862" y="4021065"/>
            <a:ext cx="7200900" cy="1150938"/>
          </a:xfrm>
          <a:prstGeom prst="rect">
            <a:avLst/>
          </a:prstGeom>
        </p:spPr>
        <p:txBody>
          <a:bodyPr wrap="none" fromWordArt="1">
            <a:prstTxWarp prst="textPlain">
              <a:avLst>
                <a:gd name="adj" fmla="val 50000"/>
              </a:avLst>
            </a:prstTxWarp>
          </a:bodyPr>
          <a:lstStyle/>
          <a:p>
            <a:pPr algn="ctr" rtl="1"/>
            <a:r>
              <a:rPr lang="fa-IR" sz="3600" kern="10" spc="720" dirty="0" smtClean="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rPr>
              <a:t>)</a:t>
            </a:r>
            <a:endParaRPr lang="en-US" sz="3600" kern="10" spc="720" dirty="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endParaRPr>
          </a:p>
        </p:txBody>
      </p:sp>
    </p:spTree>
    <p:extLst>
      <p:ext uri="{BB962C8B-B14F-4D97-AF65-F5344CB8AC3E}">
        <p14:creationId xmlns:p14="http://schemas.microsoft.com/office/powerpoint/2010/main" val="480958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155652"/>
                                        </p:tgtEl>
                                        <p:attrNameLst>
                                          <p:attrName>style.visibility</p:attrName>
                                        </p:attrNameLst>
                                      </p:cBhvr>
                                      <p:to>
                                        <p:strVal val="visible"/>
                                      </p:to>
                                    </p:set>
                                    <p:animEffect transition="in" filter="wipe(down)">
                                      <p:cBhvr>
                                        <p:cTn id="7" dur="580">
                                          <p:stCondLst>
                                            <p:cond delay="0"/>
                                          </p:stCondLst>
                                        </p:cTn>
                                        <p:tgtEl>
                                          <p:spTgt spid="155652"/>
                                        </p:tgtEl>
                                      </p:cBhvr>
                                    </p:animEffect>
                                    <p:anim calcmode="lin" valueType="num">
                                      <p:cBhvr>
                                        <p:cTn id="8" dur="1822" tmFilter="0,0; 0.14,0.36; 0.43,0.73; 0.71,0.91; 1.0,1.0">
                                          <p:stCondLst>
                                            <p:cond delay="0"/>
                                          </p:stCondLst>
                                        </p:cTn>
                                        <p:tgtEl>
                                          <p:spTgt spid="15565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565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565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565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5652"/>
                                        </p:tgtEl>
                                        <p:attrNameLst>
                                          <p:attrName>ppt_y</p:attrName>
                                        </p:attrNameLst>
                                      </p:cBhvr>
                                      <p:tavLst>
                                        <p:tav tm="0" fmla="#ppt_y-sin(pi*$)/81">
                                          <p:val>
                                            <p:fltVal val="0"/>
                                          </p:val>
                                        </p:tav>
                                        <p:tav tm="100000">
                                          <p:val>
                                            <p:fltVal val="1"/>
                                          </p:val>
                                        </p:tav>
                                      </p:tavLst>
                                    </p:anim>
                                    <p:animScale>
                                      <p:cBhvr>
                                        <p:cTn id="13" dur="26">
                                          <p:stCondLst>
                                            <p:cond delay="650"/>
                                          </p:stCondLst>
                                        </p:cTn>
                                        <p:tgtEl>
                                          <p:spTgt spid="155652"/>
                                        </p:tgtEl>
                                      </p:cBhvr>
                                      <p:to x="100000" y="60000"/>
                                    </p:animScale>
                                    <p:animScale>
                                      <p:cBhvr>
                                        <p:cTn id="14" dur="166" decel="50000">
                                          <p:stCondLst>
                                            <p:cond delay="676"/>
                                          </p:stCondLst>
                                        </p:cTn>
                                        <p:tgtEl>
                                          <p:spTgt spid="155652"/>
                                        </p:tgtEl>
                                      </p:cBhvr>
                                      <p:to x="100000" y="100000"/>
                                    </p:animScale>
                                    <p:animScale>
                                      <p:cBhvr>
                                        <p:cTn id="15" dur="26">
                                          <p:stCondLst>
                                            <p:cond delay="1312"/>
                                          </p:stCondLst>
                                        </p:cTn>
                                        <p:tgtEl>
                                          <p:spTgt spid="155652"/>
                                        </p:tgtEl>
                                      </p:cBhvr>
                                      <p:to x="100000" y="80000"/>
                                    </p:animScale>
                                    <p:animScale>
                                      <p:cBhvr>
                                        <p:cTn id="16" dur="166" decel="50000">
                                          <p:stCondLst>
                                            <p:cond delay="1338"/>
                                          </p:stCondLst>
                                        </p:cTn>
                                        <p:tgtEl>
                                          <p:spTgt spid="155652"/>
                                        </p:tgtEl>
                                      </p:cBhvr>
                                      <p:to x="100000" y="100000"/>
                                    </p:animScale>
                                    <p:animScale>
                                      <p:cBhvr>
                                        <p:cTn id="17" dur="26">
                                          <p:stCondLst>
                                            <p:cond delay="1642"/>
                                          </p:stCondLst>
                                        </p:cTn>
                                        <p:tgtEl>
                                          <p:spTgt spid="155652"/>
                                        </p:tgtEl>
                                      </p:cBhvr>
                                      <p:to x="100000" y="90000"/>
                                    </p:animScale>
                                    <p:animScale>
                                      <p:cBhvr>
                                        <p:cTn id="18" dur="166" decel="50000">
                                          <p:stCondLst>
                                            <p:cond delay="1668"/>
                                          </p:stCondLst>
                                        </p:cTn>
                                        <p:tgtEl>
                                          <p:spTgt spid="155652"/>
                                        </p:tgtEl>
                                      </p:cBhvr>
                                      <p:to x="100000" y="100000"/>
                                    </p:animScale>
                                    <p:animScale>
                                      <p:cBhvr>
                                        <p:cTn id="19" dur="26">
                                          <p:stCondLst>
                                            <p:cond delay="1808"/>
                                          </p:stCondLst>
                                        </p:cTn>
                                        <p:tgtEl>
                                          <p:spTgt spid="155652"/>
                                        </p:tgtEl>
                                      </p:cBhvr>
                                      <p:to x="100000" y="95000"/>
                                    </p:animScale>
                                    <p:animScale>
                                      <p:cBhvr>
                                        <p:cTn id="20" dur="166" decel="50000">
                                          <p:stCondLst>
                                            <p:cond delay="1834"/>
                                          </p:stCondLst>
                                        </p:cTn>
                                        <p:tgtEl>
                                          <p:spTgt spid="155652"/>
                                        </p:tgtEl>
                                      </p:cBhvr>
                                      <p:to x="100000" y="100000"/>
                                    </p:animScale>
                                  </p:childTnLst>
                                </p:cTn>
                              </p:par>
                            </p:childTnLst>
                          </p:cTn>
                        </p:par>
                        <p:par>
                          <p:cTn id="21" fill="hold">
                            <p:stCondLst>
                              <p:cond delay="2000"/>
                            </p:stCondLst>
                            <p:childTnLst>
                              <p:par>
                                <p:cTn id="22" presetID="34" presetClass="entr" presetSubtype="0" fill="hold" grpId="0" nodeType="afterEffect">
                                  <p:stCondLst>
                                    <p:cond delay="0"/>
                                  </p:stCondLst>
                                  <p:childTnLst>
                                    <p:set>
                                      <p:cBhvr>
                                        <p:cTn id="23" dur="1" fill="hold">
                                          <p:stCondLst>
                                            <p:cond delay="0"/>
                                          </p:stCondLst>
                                        </p:cTn>
                                        <p:tgtEl>
                                          <p:spTgt spid="155653"/>
                                        </p:tgtEl>
                                        <p:attrNameLst>
                                          <p:attrName>style.visibility</p:attrName>
                                        </p:attrNameLst>
                                      </p:cBhvr>
                                      <p:to>
                                        <p:strVal val="visible"/>
                                      </p:to>
                                    </p:set>
                                    <p:anim from="(-#ppt_w/2)" to="(#ppt_x)" calcmode="lin" valueType="num">
                                      <p:cBhvr>
                                        <p:cTn id="24" dur="600" fill="hold">
                                          <p:stCondLst>
                                            <p:cond delay="0"/>
                                          </p:stCondLst>
                                        </p:cTn>
                                        <p:tgtEl>
                                          <p:spTgt spid="155653"/>
                                        </p:tgtEl>
                                        <p:attrNameLst>
                                          <p:attrName>ppt_x</p:attrName>
                                        </p:attrNameLst>
                                      </p:cBhvr>
                                    </p:anim>
                                    <p:anim from="0" to="-1.0" calcmode="lin" valueType="num">
                                      <p:cBhvr>
                                        <p:cTn id="25" dur="200" decel="50000" autoRev="1" fill="hold">
                                          <p:stCondLst>
                                            <p:cond delay="600"/>
                                          </p:stCondLst>
                                        </p:cTn>
                                        <p:tgtEl>
                                          <p:spTgt spid="155653"/>
                                        </p:tgtEl>
                                        <p:attrNameLst>
                                          <p:attrName>xshear</p:attrName>
                                        </p:attrNameLst>
                                      </p:cBhvr>
                                    </p:anim>
                                    <p:animScale>
                                      <p:cBhvr>
                                        <p:cTn id="26" dur="200" decel="100000" autoRev="1" fill="hold">
                                          <p:stCondLst>
                                            <p:cond delay="600"/>
                                          </p:stCondLst>
                                        </p:cTn>
                                        <p:tgtEl>
                                          <p:spTgt spid="155653"/>
                                        </p:tgtEl>
                                      </p:cBhvr>
                                      <p:from x="100000" y="100000"/>
                                      <p:to x="80000" y="100000"/>
                                    </p:animScale>
                                    <p:anim by="(#ppt_h/3+#ppt_w*0.1)" calcmode="lin" valueType="num">
                                      <p:cBhvr additive="sum">
                                        <p:cTn id="27" dur="200" decel="100000" autoRev="1" fill="hold">
                                          <p:stCondLst>
                                            <p:cond delay="600"/>
                                          </p:stCondLst>
                                        </p:cTn>
                                        <p:tgtEl>
                                          <p:spTgt spid="15565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2" grpId="0" animBg="1"/>
      <p:bldP spid="15565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0" y="1426665"/>
            <a:ext cx="6439989" cy="506292"/>
          </a:xfrm>
          <a:prstGeom prst="rect">
            <a:avLst/>
          </a:prstGeom>
          <a:noFill/>
          <a:ln w="76200">
            <a:solidFill>
              <a:schemeClr val="bg1"/>
            </a:solidFill>
            <a:prstDash val="sysDot"/>
            <a:miter lim="800000"/>
            <a:headEnd/>
            <a:tailEnd/>
          </a:ln>
          <a:effectLst/>
        </p:spPr>
        <p:txBody>
          <a:bodyPr wrap="square">
            <a:spAutoFit/>
          </a:bodyPr>
          <a:lstStyle/>
          <a:p>
            <a:pPr algn="r" rtl="1">
              <a:lnSpc>
                <a:spcPct val="150000"/>
              </a:lnSpc>
            </a:pPr>
            <a:r>
              <a:rPr lang="en-US" sz="2000" b="1" dirty="0">
                <a:solidFill>
                  <a:schemeClr val="folHlink"/>
                </a:solidFill>
              </a:rPr>
              <a:t> </a:t>
            </a:r>
            <a:endParaRPr lang="en-US" sz="2000" dirty="0"/>
          </a:p>
        </p:txBody>
      </p:sp>
      <p:sp>
        <p:nvSpPr>
          <p:cNvPr id="2" name="Rectangle 1"/>
          <p:cNvSpPr/>
          <p:nvPr/>
        </p:nvSpPr>
        <p:spPr>
          <a:xfrm>
            <a:off x="2956560" y="1426665"/>
            <a:ext cx="6096000" cy="3508653"/>
          </a:xfrm>
          <a:prstGeom prst="rect">
            <a:avLst/>
          </a:prstGeom>
        </p:spPr>
        <p:txBody>
          <a:bodyPr>
            <a:spAutoFit/>
          </a:bodyPr>
          <a:lstStyle/>
          <a:p>
            <a:pPr algn="just" rtl="1">
              <a:lnSpc>
                <a:spcPct val="150000"/>
              </a:lnSpc>
            </a:pPr>
            <a:r>
              <a:rPr lang="en-US" b="1" dirty="0">
                <a:solidFill>
                  <a:schemeClr val="folHlink"/>
                </a:solidFill>
              </a:rPr>
              <a:t> </a:t>
            </a:r>
            <a:r>
              <a:rPr lang="ar-SA" sz="2800" b="1" dirty="0">
                <a:solidFill>
                  <a:schemeClr val="folHlink"/>
                </a:solidFill>
              </a:rPr>
              <a:t>برگ‌ بازدانگان‌</a:t>
            </a:r>
          </a:p>
          <a:p>
            <a:pPr algn="just" rtl="1">
              <a:lnSpc>
                <a:spcPct val="150000"/>
              </a:lnSpc>
            </a:pPr>
            <a:r>
              <a:rPr lang="ar-SA" sz="2400" b="1" dirty="0"/>
              <a:t> </a:t>
            </a:r>
            <a:r>
              <a:rPr lang="ar-SA" sz="2400" dirty="0"/>
              <a:t>برگ‌ اكثر بازدانگان‌ سوزني‌ (كاج‌) يا پولك‌ مانند (سرو) است‌. برگهاي‌ سوزني‌ فقط‌ يك‌ رگبرگ‌ دارند و به‌ نوك‌ تيزي‌ ختم‌ مي‌شوند. اشكال‌ ديگر برگ‌ نيز در بازدانگان‌ وجود دارند. پهنك‌ </a:t>
            </a:r>
            <a:r>
              <a:rPr lang="ar-SA" sz="2400" dirty="0" smtClean="0"/>
              <a:t>برگ‌</a:t>
            </a:r>
            <a:r>
              <a:rPr lang="fa-IR" sz="2400" dirty="0" smtClean="0"/>
              <a:t> در بازدانگان اولیه:</a:t>
            </a:r>
            <a:r>
              <a:rPr lang="ar-SA" sz="2400" dirty="0" smtClean="0"/>
              <a:t> </a:t>
            </a:r>
            <a:r>
              <a:rPr lang="ar-SA" sz="2400" dirty="0"/>
              <a:t>در </a:t>
            </a:r>
            <a:r>
              <a:rPr lang="ar-SA" sz="2400" dirty="0" smtClean="0"/>
              <a:t>ژن</a:t>
            </a:r>
            <a:r>
              <a:rPr lang="fa-IR" sz="2400" dirty="0" smtClean="0"/>
              <a:t>ک</a:t>
            </a:r>
            <a:r>
              <a:rPr lang="ar-SA" sz="2400" dirty="0" smtClean="0"/>
              <a:t>گو </a:t>
            </a:r>
            <a:r>
              <a:rPr lang="ar-SA" sz="2400" dirty="0"/>
              <a:t>پهن‌، در سيكاس‌   شبيه‌ نخلها و در گنه‌توم‌ شبيه‌ به‌ برگ‌ دولپه‌ايهاست‌.</a:t>
            </a:r>
            <a:endParaRPr lang="en-US" sz="2400" dirty="0"/>
          </a:p>
        </p:txBody>
      </p:sp>
    </p:spTree>
    <p:extLst>
      <p:ext uri="{BB962C8B-B14F-4D97-AF65-F5344CB8AC3E}">
        <p14:creationId xmlns:p14="http://schemas.microsoft.com/office/powerpoint/2010/main" val="417667829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0" y="1426665"/>
            <a:ext cx="6439989" cy="506292"/>
          </a:xfrm>
          <a:prstGeom prst="rect">
            <a:avLst/>
          </a:prstGeom>
          <a:noFill/>
          <a:ln w="76200">
            <a:solidFill>
              <a:schemeClr val="bg1"/>
            </a:solidFill>
            <a:prstDash val="sysDot"/>
            <a:miter lim="800000"/>
            <a:headEnd/>
            <a:tailEnd/>
          </a:ln>
          <a:effectLst/>
        </p:spPr>
        <p:txBody>
          <a:bodyPr wrap="square">
            <a:spAutoFit/>
          </a:bodyPr>
          <a:lstStyle/>
          <a:p>
            <a:pPr algn="r" rtl="1">
              <a:lnSpc>
                <a:spcPct val="150000"/>
              </a:lnSpc>
            </a:pPr>
            <a:r>
              <a:rPr lang="en-US" sz="2000" b="1" dirty="0">
                <a:solidFill>
                  <a:schemeClr val="folHlink"/>
                </a:solidFill>
              </a:rPr>
              <a:t> </a:t>
            </a:r>
            <a:endParaRPr lang="en-US" sz="2000" dirty="0"/>
          </a:p>
        </p:txBody>
      </p:sp>
      <p:sp>
        <p:nvSpPr>
          <p:cNvPr id="2" name="Rectangle 1"/>
          <p:cNvSpPr/>
          <p:nvPr/>
        </p:nvSpPr>
        <p:spPr>
          <a:xfrm>
            <a:off x="2852058" y="954703"/>
            <a:ext cx="6096000" cy="4385816"/>
          </a:xfrm>
          <a:prstGeom prst="rect">
            <a:avLst/>
          </a:prstGeom>
        </p:spPr>
        <p:txBody>
          <a:bodyPr>
            <a:spAutoFit/>
          </a:bodyPr>
          <a:lstStyle/>
          <a:p>
            <a:pPr algn="just" rtl="1">
              <a:lnSpc>
                <a:spcPct val="150000"/>
              </a:lnSpc>
            </a:pPr>
            <a:r>
              <a:rPr lang="ar-SA" sz="2400" b="1" dirty="0">
                <a:solidFill>
                  <a:schemeClr val="folHlink"/>
                </a:solidFill>
              </a:rPr>
              <a:t>آرايش‌ جوانه‌ برگ‌ يا برگ‌ روي‌ </a:t>
            </a:r>
            <a:r>
              <a:rPr lang="ar-SA" sz="2400" b="1" dirty="0" smtClean="0">
                <a:solidFill>
                  <a:schemeClr val="folHlink"/>
                </a:solidFill>
              </a:rPr>
              <a:t>ساقه</a:t>
            </a:r>
            <a:endParaRPr lang="fa-IR" sz="2400" b="1" dirty="0" smtClean="0">
              <a:solidFill>
                <a:schemeClr val="folHlink"/>
              </a:solidFill>
            </a:endParaRPr>
          </a:p>
          <a:p>
            <a:pPr algn="just" rtl="1">
              <a:lnSpc>
                <a:spcPct val="150000"/>
              </a:lnSpc>
            </a:pPr>
            <a:endParaRPr lang="ar-SA" b="1" dirty="0" smtClean="0">
              <a:solidFill>
                <a:schemeClr val="folHlink"/>
              </a:solidFill>
            </a:endParaRPr>
          </a:p>
          <a:p>
            <a:pPr algn="just" rtl="1">
              <a:lnSpc>
                <a:spcPct val="150000"/>
              </a:lnSpc>
            </a:pPr>
            <a:r>
              <a:rPr lang="ar-SA" b="1" dirty="0" smtClean="0"/>
              <a:t> </a:t>
            </a:r>
            <a:r>
              <a:rPr lang="ar-SA" dirty="0" smtClean="0"/>
              <a:t>آرايش‌ جوانه‌ برگ‌ يا برگ‌ گياهان‌ گلدار روي‌ ساقه‌ داراي‌ نظم‌ معيني‌ است‌ كه‌ در اصطلاح‌ آن‌ را فيلوتاكسي‌  نامند. چنانكه‌ گفته‌ شد، برگها در محل‌ گره‌ها به‌ ساقه‌ متصل‌اند. در بعضي‌ موارد، رشد ميانگرهي‌ ساقه‌ بسيار كاهش‌ مي‌يابد و چنين‌ به‌ نظر مي‌رسد كه‌ برگها در مجاورت‌ سطح‌ زمين‌ به‌ يك‌ ناحيه‌ اتصال‌ دارند. برگهايي‌ كه‌ به‌ چنين‌ وضعي‌ قرار گرفته‌اند، «طوقه‌اي‌» يا «ريشه‌اي‌» ناميده‌ مي‌شوند و در مقابل‌ آنها برگهاي‌ «ساقه‌اي‌» هستند كه‌ روي‌ ساقه‌ قرار گرفته‌اند و توسط‌ ميانگره‌هايي‌ كه‌ طول‌ قابل‌ ملاحظه‌اي‌ دارند از يكديگر جدا مي‌شوند. يك‌ گياه‌ ممكن‌ است‌ داراي‌ هر دو نوع‌ برگ‌ طوقه‌اي‌ و ساقه‌اي‌ باشد</a:t>
            </a:r>
            <a:r>
              <a:rPr lang="ar-SA" b="1" dirty="0" smtClean="0">
                <a:solidFill>
                  <a:schemeClr val="folHlink"/>
                </a:solidFill>
              </a:rPr>
              <a:t>‌</a:t>
            </a:r>
            <a:r>
              <a:rPr lang="ar-SA" dirty="0" smtClean="0"/>
              <a:t>.</a:t>
            </a:r>
            <a:endParaRPr lang="en-US" dirty="0"/>
          </a:p>
        </p:txBody>
      </p:sp>
    </p:spTree>
    <p:extLst>
      <p:ext uri="{BB962C8B-B14F-4D97-AF65-F5344CB8AC3E}">
        <p14:creationId xmlns:p14="http://schemas.microsoft.com/office/powerpoint/2010/main" val="27508905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0" y="1426665"/>
            <a:ext cx="6439989" cy="506292"/>
          </a:xfrm>
          <a:prstGeom prst="rect">
            <a:avLst/>
          </a:prstGeom>
          <a:noFill/>
          <a:ln w="76200">
            <a:solidFill>
              <a:schemeClr val="bg1"/>
            </a:solidFill>
            <a:prstDash val="sysDot"/>
            <a:miter lim="800000"/>
            <a:headEnd/>
            <a:tailEnd/>
          </a:ln>
          <a:effectLst/>
        </p:spPr>
        <p:txBody>
          <a:bodyPr wrap="square">
            <a:spAutoFit/>
          </a:bodyPr>
          <a:lstStyle/>
          <a:p>
            <a:pPr algn="r" rtl="1">
              <a:lnSpc>
                <a:spcPct val="150000"/>
              </a:lnSpc>
            </a:pPr>
            <a:r>
              <a:rPr lang="en-US" sz="2000" b="1" dirty="0">
                <a:solidFill>
                  <a:schemeClr val="folHlink"/>
                </a:solidFill>
              </a:rPr>
              <a:t> </a:t>
            </a:r>
            <a:endParaRPr lang="en-US" sz="2000" dirty="0"/>
          </a:p>
        </p:txBody>
      </p:sp>
      <p:sp>
        <p:nvSpPr>
          <p:cNvPr id="2" name="Rectangle 1"/>
          <p:cNvSpPr/>
          <p:nvPr/>
        </p:nvSpPr>
        <p:spPr>
          <a:xfrm>
            <a:off x="3048000" y="1223044"/>
            <a:ext cx="6096000" cy="3748719"/>
          </a:xfrm>
          <a:prstGeom prst="rect">
            <a:avLst/>
          </a:prstGeom>
        </p:spPr>
        <p:txBody>
          <a:bodyPr>
            <a:spAutoFit/>
          </a:bodyPr>
          <a:lstStyle/>
          <a:p>
            <a:pPr algn="just" rtl="1">
              <a:lnSpc>
                <a:spcPct val="90000"/>
              </a:lnSpc>
            </a:pPr>
            <a:r>
              <a:rPr lang="ar-SA" sz="2400" b="1" dirty="0">
                <a:solidFill>
                  <a:schemeClr val="folHlink"/>
                </a:solidFill>
              </a:rPr>
              <a:t>طرز قرار گرفتن‌ برگهاي‌ ساقه‌اي‌ در طول‌ ساقه‌ بر سه‌ نوع‌ است‌</a:t>
            </a:r>
            <a:r>
              <a:rPr lang="ar-SA" sz="2400" b="1" dirty="0" smtClean="0">
                <a:solidFill>
                  <a:schemeClr val="folHlink"/>
                </a:solidFill>
              </a:rPr>
              <a:t>:</a:t>
            </a:r>
            <a:endParaRPr lang="fa-IR" sz="2400" b="1" dirty="0" smtClean="0">
              <a:solidFill>
                <a:schemeClr val="folHlink"/>
              </a:solidFill>
            </a:endParaRPr>
          </a:p>
          <a:p>
            <a:pPr algn="just" rtl="1">
              <a:lnSpc>
                <a:spcPct val="90000"/>
              </a:lnSpc>
            </a:pPr>
            <a:endParaRPr lang="ar-SA" sz="2400" b="1" dirty="0">
              <a:solidFill>
                <a:schemeClr val="folHlink"/>
              </a:solidFill>
            </a:endParaRPr>
          </a:p>
          <a:p>
            <a:pPr algn="just" rtl="1">
              <a:lnSpc>
                <a:spcPct val="90000"/>
              </a:lnSpc>
            </a:pPr>
            <a:r>
              <a:rPr lang="ar-SA" sz="2400" dirty="0"/>
              <a:t> </a:t>
            </a:r>
            <a:r>
              <a:rPr lang="ar-SA" sz="2400" i="1" dirty="0"/>
              <a:t>الف‌) برگهاي‌ متقابل‌</a:t>
            </a:r>
            <a:r>
              <a:rPr lang="ar-SA" sz="2400" dirty="0"/>
              <a:t> </a:t>
            </a:r>
            <a:r>
              <a:rPr lang="ar-SA" sz="2400" dirty="0" smtClean="0"/>
              <a:t>ـ </a:t>
            </a:r>
            <a:r>
              <a:rPr lang="ar-SA" sz="2400" dirty="0"/>
              <a:t>در تعدادي‌ از گونه‌ها نحوه‌ قرار گرفتن‌ برگها به‌ صورتي‌ است‌ كه‌ در هر گره‌ دو برگ‌ روبه‌روي‌ هم‌ قرار گرفته‌ </a:t>
            </a:r>
            <a:r>
              <a:rPr lang="ar-SA" sz="2400" dirty="0" smtClean="0"/>
              <a:t>باشند</a:t>
            </a:r>
            <a:r>
              <a:rPr lang="fa-IR" sz="2400" dirty="0" smtClean="0"/>
              <a:t> (در تیره نعناع)</a:t>
            </a:r>
            <a:r>
              <a:rPr lang="ar-SA" sz="2400" dirty="0"/>
              <a:t>	</a:t>
            </a:r>
          </a:p>
          <a:p>
            <a:pPr algn="just" rtl="1">
              <a:lnSpc>
                <a:spcPct val="90000"/>
              </a:lnSpc>
            </a:pPr>
            <a:r>
              <a:rPr lang="ar-SA" sz="2400" i="1" dirty="0"/>
              <a:t>ب‌) برگهاي‌ فراهم‌</a:t>
            </a:r>
            <a:r>
              <a:rPr lang="ar-SA" sz="2400" dirty="0"/>
              <a:t> </a:t>
            </a:r>
            <a:r>
              <a:rPr lang="ar-SA" sz="2400" dirty="0" smtClean="0"/>
              <a:t>ـ </a:t>
            </a:r>
            <a:r>
              <a:rPr lang="ar-SA" sz="2400" dirty="0"/>
              <a:t>اگر در هر گره‌ بيش‌ از دو برگ‌ وجود داشته‌ باشد، اين‌ نوع‌ آرايش‌ را فراهم‌ </a:t>
            </a:r>
            <a:r>
              <a:rPr lang="ar-SA" sz="2400" dirty="0" smtClean="0"/>
              <a:t>گويند</a:t>
            </a:r>
            <a:r>
              <a:rPr lang="fa-IR" sz="2400" dirty="0" smtClean="0"/>
              <a:t> (در خرزهره)</a:t>
            </a:r>
            <a:endParaRPr lang="ar-SA" sz="2400" dirty="0"/>
          </a:p>
          <a:p>
            <a:pPr algn="just" rtl="1">
              <a:lnSpc>
                <a:spcPct val="90000"/>
              </a:lnSpc>
            </a:pPr>
            <a:r>
              <a:rPr lang="ar-SA" sz="2400" i="1" dirty="0"/>
              <a:t> ج‌) برگهاي‌ متناوب‌</a:t>
            </a:r>
            <a:r>
              <a:rPr lang="ar-SA" sz="2400" dirty="0"/>
              <a:t>  </a:t>
            </a:r>
            <a:r>
              <a:rPr lang="ar-SA" sz="2400" dirty="0" smtClean="0"/>
              <a:t>ـ </a:t>
            </a:r>
            <a:r>
              <a:rPr lang="ar-SA" sz="2400" dirty="0"/>
              <a:t>هنگامي‌ كه‌ در هر گره‌ شاخه‌ فقط‌ يك‌ برگ‌ ديده‌ شود، آرايش‌ برگها روي‌ شاخه‌ يا ساقه‌ مارپيچي‌ است‌ و در اصطلاح‌ متناوب‌ گفته‌ </a:t>
            </a:r>
            <a:r>
              <a:rPr lang="ar-SA" sz="2400" dirty="0" smtClean="0"/>
              <a:t>مي‌شود</a:t>
            </a:r>
            <a:r>
              <a:rPr lang="fa-IR" sz="2400" dirty="0" smtClean="0"/>
              <a:t>(در آفتابگردان)</a:t>
            </a:r>
            <a:r>
              <a:rPr lang="ar-SA" sz="2400" dirty="0" smtClean="0"/>
              <a:t>.</a:t>
            </a:r>
            <a:endParaRPr lang="en-US" sz="2400" dirty="0"/>
          </a:p>
        </p:txBody>
      </p:sp>
    </p:spTree>
    <p:extLst>
      <p:ext uri="{BB962C8B-B14F-4D97-AF65-F5344CB8AC3E}">
        <p14:creationId xmlns:p14="http://schemas.microsoft.com/office/powerpoint/2010/main" val="32362187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0" y="1426665"/>
            <a:ext cx="6439989" cy="506292"/>
          </a:xfrm>
          <a:prstGeom prst="rect">
            <a:avLst/>
          </a:prstGeom>
          <a:noFill/>
          <a:ln w="76200">
            <a:solidFill>
              <a:schemeClr val="bg1"/>
            </a:solidFill>
            <a:prstDash val="sysDot"/>
            <a:miter lim="800000"/>
            <a:headEnd/>
            <a:tailEnd/>
          </a:ln>
          <a:effectLst/>
        </p:spPr>
        <p:txBody>
          <a:bodyPr wrap="square">
            <a:spAutoFit/>
          </a:bodyPr>
          <a:lstStyle/>
          <a:p>
            <a:pPr algn="r" rtl="1">
              <a:lnSpc>
                <a:spcPct val="150000"/>
              </a:lnSpc>
            </a:pPr>
            <a:r>
              <a:rPr lang="en-US" sz="2000" b="1" dirty="0">
                <a:solidFill>
                  <a:schemeClr val="folHlink"/>
                </a:solidFill>
              </a:rPr>
              <a:t> </a:t>
            </a:r>
            <a:endParaRPr lang="en-US" sz="2000" dirty="0"/>
          </a:p>
        </p:txBody>
      </p:sp>
      <p:sp>
        <p:nvSpPr>
          <p:cNvPr id="2" name="Rectangle 1"/>
          <p:cNvSpPr/>
          <p:nvPr/>
        </p:nvSpPr>
        <p:spPr>
          <a:xfrm>
            <a:off x="2943497" y="1679811"/>
            <a:ext cx="6096000" cy="1892826"/>
          </a:xfrm>
          <a:prstGeom prst="rect">
            <a:avLst/>
          </a:prstGeom>
        </p:spPr>
        <p:txBody>
          <a:bodyPr>
            <a:spAutoFit/>
          </a:bodyPr>
          <a:lstStyle/>
          <a:p>
            <a:pPr algn="just" rtl="1">
              <a:lnSpc>
                <a:spcPct val="150000"/>
              </a:lnSpc>
            </a:pPr>
            <a:r>
              <a:rPr lang="ar-SA" sz="2400" b="1" dirty="0">
                <a:solidFill>
                  <a:schemeClr val="folHlink"/>
                </a:solidFill>
              </a:rPr>
              <a:t>ساختار </a:t>
            </a:r>
            <a:r>
              <a:rPr lang="fa-IR" sz="2400" b="1" dirty="0" smtClean="0">
                <a:solidFill>
                  <a:schemeClr val="folHlink"/>
                </a:solidFill>
              </a:rPr>
              <a:t>تشریحی</a:t>
            </a:r>
            <a:r>
              <a:rPr lang="ar-SA" sz="2400" b="1" dirty="0" smtClean="0">
                <a:solidFill>
                  <a:schemeClr val="folHlink"/>
                </a:solidFill>
              </a:rPr>
              <a:t>‌ برگ‌</a:t>
            </a:r>
            <a:endParaRPr lang="fa-IR" sz="2400" b="1" dirty="0" smtClean="0">
              <a:solidFill>
                <a:schemeClr val="folHlink"/>
              </a:solidFill>
            </a:endParaRPr>
          </a:p>
          <a:p>
            <a:pPr algn="just" rtl="1">
              <a:lnSpc>
                <a:spcPct val="150000"/>
              </a:lnSpc>
            </a:pPr>
            <a:r>
              <a:rPr lang="ar-SA" b="1" dirty="0" smtClean="0"/>
              <a:t> </a:t>
            </a:r>
            <a:r>
              <a:rPr lang="ar-SA" dirty="0"/>
              <a:t>تمام‌ بافتهاي‌ برگ‌ (بشره‌، پارانشيم‌ پوستي‌، دسته‌هاي‌ آوندي‌) با بافتهاي‌ مربوطه‌ ساقه‌ ارتباط‌ مستقيم‌ دارند، بنابراين‌ برگ‌ زايده‌ جانبي‌ ساقه‌ است‌. اما برگ‌ به‌ جاي‌ تقارن‌ محوري‌، داراي‌ تقارن‌ دوطرفي‌ است‌</a:t>
            </a:r>
            <a:endParaRPr lang="en-US" dirty="0"/>
          </a:p>
        </p:txBody>
      </p:sp>
    </p:spTree>
    <p:extLst>
      <p:ext uri="{BB962C8B-B14F-4D97-AF65-F5344CB8AC3E}">
        <p14:creationId xmlns:p14="http://schemas.microsoft.com/office/powerpoint/2010/main" val="35768328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0" y="1426665"/>
            <a:ext cx="6439989" cy="506292"/>
          </a:xfrm>
          <a:prstGeom prst="rect">
            <a:avLst/>
          </a:prstGeom>
          <a:noFill/>
          <a:ln w="76200">
            <a:solidFill>
              <a:schemeClr val="bg1"/>
            </a:solidFill>
            <a:prstDash val="sysDot"/>
            <a:miter lim="800000"/>
            <a:headEnd/>
            <a:tailEnd/>
          </a:ln>
          <a:effectLst/>
        </p:spPr>
        <p:txBody>
          <a:bodyPr wrap="square">
            <a:spAutoFit/>
          </a:bodyPr>
          <a:lstStyle/>
          <a:p>
            <a:pPr algn="r" rtl="1">
              <a:lnSpc>
                <a:spcPct val="150000"/>
              </a:lnSpc>
            </a:pPr>
            <a:r>
              <a:rPr lang="en-US" sz="2000" b="1" dirty="0">
                <a:solidFill>
                  <a:schemeClr val="folHlink"/>
                </a:solidFill>
              </a:rPr>
              <a:t> </a:t>
            </a:r>
            <a:endParaRPr lang="en-US" sz="2000" dirty="0"/>
          </a:p>
        </p:txBody>
      </p:sp>
      <p:sp>
        <p:nvSpPr>
          <p:cNvPr id="2" name="Rectangle 1"/>
          <p:cNvSpPr/>
          <p:nvPr/>
        </p:nvSpPr>
        <p:spPr>
          <a:xfrm>
            <a:off x="2852058" y="1327719"/>
            <a:ext cx="6096000" cy="4385816"/>
          </a:xfrm>
          <a:prstGeom prst="rect">
            <a:avLst/>
          </a:prstGeom>
        </p:spPr>
        <p:txBody>
          <a:bodyPr>
            <a:spAutoFit/>
          </a:bodyPr>
          <a:lstStyle/>
          <a:p>
            <a:pPr algn="just" rtl="1">
              <a:lnSpc>
                <a:spcPct val="150000"/>
              </a:lnSpc>
            </a:pPr>
            <a:r>
              <a:rPr lang="en-US" b="1" dirty="0">
                <a:solidFill>
                  <a:schemeClr val="folHlink"/>
                </a:solidFill>
              </a:rPr>
              <a:t> </a:t>
            </a:r>
            <a:r>
              <a:rPr lang="ar-SA" sz="2400" b="1" dirty="0">
                <a:solidFill>
                  <a:schemeClr val="folHlink"/>
                </a:solidFill>
              </a:rPr>
              <a:t>دمبرگ‌</a:t>
            </a:r>
          </a:p>
          <a:p>
            <a:pPr algn="just" rtl="1">
              <a:lnSpc>
                <a:spcPct val="150000"/>
              </a:lnSpc>
            </a:pPr>
            <a:r>
              <a:rPr lang="ar-SA" b="1" dirty="0"/>
              <a:t> </a:t>
            </a:r>
            <a:r>
              <a:rPr lang="ar-SA" dirty="0"/>
              <a:t>تمام‌ سطح‌ دمبرگ‌ از بشره‌ پوشيده‌ شده‌ كه‌ امتداد بشره‌ ساقه‌ است‌ و درون‌ آن‌ پارانشيمي‌ وجود دارد كه‌ رگبرگها از ميان‌ آن‌ مي‌گذرند. آوندهاي‌ چوب‌ ـ آبكش‌ با همان‌ وضعي‌ كه‌ در ساقه‌ قرار دارند (آوندهاي‌ آبكشي‌ در خارج‌ و آوندهاي‌ چوبي‌ در داخل‌) وارد برگ‌ مي‌شوند. در نتيجه‌ آوندهاي‌ آبكشي‌ در پايين‌ و آوندهاي‌ چوبي‌ آنها در بالاي‌ آوندهاي‌ آبكشي‌ قرار مي‌گيرند. علاوه‌ بر آوندها، ياخته‌هاي‌ فيبري‌ نيز در رگبرگ‌ وجود دارند.</a:t>
            </a:r>
          </a:p>
          <a:p>
            <a:pPr algn="just" rtl="1">
              <a:lnSpc>
                <a:spcPct val="150000"/>
              </a:lnSpc>
            </a:pPr>
            <a:r>
              <a:rPr lang="ar-SA" dirty="0" smtClean="0"/>
              <a:t> </a:t>
            </a:r>
            <a:r>
              <a:rPr lang="ar-SA" dirty="0"/>
              <a:t>پارانشيم‌ دمبرگ‌ از نوع‌ پارانشيم‌ كلروفيلي‌ است‌ كه‌ ياخته‌هايش‌ به‌ موازات‌ محور اندام‌ دراز شده‌اند. غالباً دسته‌هاي‌ كلانشيمي‌ زير بشره‌اي‌ در آن‌ تمايز يافته‌اند كه‌ به‌ دمبرگ‌ استحكام‌ و انعطاف‌ لازم‌ را مي‌بخشند.</a:t>
            </a:r>
            <a:endParaRPr lang="en-US" dirty="0"/>
          </a:p>
        </p:txBody>
      </p:sp>
    </p:spTree>
    <p:extLst>
      <p:ext uri="{BB962C8B-B14F-4D97-AF65-F5344CB8AC3E}">
        <p14:creationId xmlns:p14="http://schemas.microsoft.com/office/powerpoint/2010/main" val="306220786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AutoShape 2"/>
          <p:cNvSpPr>
            <a:spLocks noChangeArrowheads="1"/>
          </p:cNvSpPr>
          <p:nvPr/>
        </p:nvSpPr>
        <p:spPr bwMode="auto">
          <a:xfrm>
            <a:off x="886691" y="0"/>
            <a:ext cx="9781309"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6675"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6676" name="Text Box 4"/>
          <p:cNvSpPr txBox="1">
            <a:spLocks noChangeArrowheads="1"/>
          </p:cNvSpPr>
          <p:nvPr/>
        </p:nvSpPr>
        <p:spPr bwMode="auto">
          <a:xfrm>
            <a:off x="2568214" y="983705"/>
            <a:ext cx="6418262" cy="769441"/>
          </a:xfrm>
          <a:prstGeom prst="rect">
            <a:avLst/>
          </a:prstGeom>
          <a:noFill/>
          <a:ln w="9525">
            <a:noFill/>
            <a:miter lim="800000"/>
            <a:headEnd/>
            <a:tailEnd/>
          </a:ln>
          <a:effectLst/>
        </p:spPr>
        <p:txBody>
          <a:bodyPr wrap="square">
            <a:spAutoFit/>
          </a:bodyPr>
          <a:lstStyle/>
          <a:p>
            <a:pPr algn="r"/>
            <a:r>
              <a:rPr lang="fa-IR" sz="4400" dirty="0"/>
              <a:t>هدف آموزشي كلي اين گفتار</a:t>
            </a:r>
            <a:endParaRPr lang="en-US" sz="4400" dirty="0"/>
          </a:p>
        </p:txBody>
      </p:sp>
      <p:sp>
        <p:nvSpPr>
          <p:cNvPr id="156677" name="Line 5"/>
          <p:cNvSpPr>
            <a:spLocks noChangeShapeType="1"/>
          </p:cNvSpPr>
          <p:nvPr/>
        </p:nvSpPr>
        <p:spPr bwMode="auto">
          <a:xfrm>
            <a:off x="2495551" y="1700213"/>
            <a:ext cx="7129463" cy="0"/>
          </a:xfrm>
          <a:prstGeom prst="line">
            <a:avLst/>
          </a:prstGeom>
          <a:noFill/>
          <a:ln w="76200">
            <a:solidFill>
              <a:srgbClr val="FFFFFF"/>
            </a:solidFill>
            <a:round/>
            <a:headEnd type="oval" w="med" len="med"/>
            <a:tailEnd type="oval" w="med" len="med"/>
          </a:ln>
          <a:effectLst/>
        </p:spPr>
        <p:txBody>
          <a:bodyPr/>
          <a:lstStyle/>
          <a:p>
            <a:endParaRPr lang="en-US"/>
          </a:p>
        </p:txBody>
      </p:sp>
      <p:sp>
        <p:nvSpPr>
          <p:cNvPr id="156678" name="AutoShape 6"/>
          <p:cNvSpPr>
            <a:spLocks noChangeArrowheads="1"/>
          </p:cNvSpPr>
          <p:nvPr/>
        </p:nvSpPr>
        <p:spPr bwMode="auto">
          <a:xfrm>
            <a:off x="2063750" y="3357563"/>
            <a:ext cx="8135938" cy="1511300"/>
          </a:xfrm>
          <a:prstGeom prst="flowChartAlternateProcess">
            <a:avLst/>
          </a:prstGeom>
          <a:noFill/>
          <a:ln w="95250">
            <a:solidFill>
              <a:schemeClr val="bg1"/>
            </a:solidFill>
            <a:prstDash val="sysDot"/>
            <a:miter lim="800000"/>
            <a:headEnd/>
            <a:tailEnd/>
          </a:ln>
          <a:effectLst/>
        </p:spPr>
        <p:txBody>
          <a:bodyPr wrap="none" anchor="ctr"/>
          <a:lstStyle/>
          <a:p>
            <a:endParaRPr lang="en-US"/>
          </a:p>
        </p:txBody>
      </p:sp>
      <p:sp>
        <p:nvSpPr>
          <p:cNvPr id="156679" name="Text Box 7"/>
          <p:cNvSpPr txBox="1">
            <a:spLocks noChangeArrowheads="1"/>
          </p:cNvSpPr>
          <p:nvPr/>
        </p:nvSpPr>
        <p:spPr bwMode="auto">
          <a:xfrm>
            <a:off x="1274618" y="2788634"/>
            <a:ext cx="8708287" cy="1569660"/>
          </a:xfrm>
          <a:prstGeom prst="rect">
            <a:avLst/>
          </a:prstGeom>
          <a:noFill/>
          <a:ln w="9525">
            <a:noFill/>
            <a:miter lim="800000"/>
            <a:headEnd/>
            <a:tailEnd/>
          </a:ln>
          <a:effectLst/>
        </p:spPr>
        <p:txBody>
          <a:bodyPr wrap="square">
            <a:spAutoFit/>
          </a:bodyPr>
          <a:lstStyle/>
          <a:p>
            <a:pPr algn="r" rtl="1"/>
            <a:r>
              <a:rPr lang="fa-IR" sz="3200" dirty="0"/>
              <a:t>آشنایی با </a:t>
            </a:r>
            <a:r>
              <a:rPr lang="fa-IR" sz="3200" dirty="0" smtClean="0"/>
              <a:t>ساختمان تشریحی ساقه ، ریشه و برگ در گروههای </a:t>
            </a:r>
            <a:endParaRPr lang="fa-IR" sz="3200" dirty="0" smtClean="0"/>
          </a:p>
          <a:p>
            <a:pPr algn="r" rtl="1"/>
            <a:r>
              <a:rPr lang="fa-IR" sz="3200" dirty="0" smtClean="0"/>
              <a:t> </a:t>
            </a:r>
            <a:endParaRPr lang="fa-IR" sz="3200" dirty="0"/>
          </a:p>
          <a:p>
            <a:pPr algn="r" rtl="1"/>
            <a:r>
              <a:rPr lang="fa-IR" sz="3200" dirty="0" smtClean="0"/>
              <a:t>مختلف گیاهی.</a:t>
            </a:r>
            <a:endParaRPr lang="en-US" sz="3200" dirty="0"/>
          </a:p>
        </p:txBody>
      </p:sp>
    </p:spTree>
    <p:extLst>
      <p:ext uri="{BB962C8B-B14F-4D97-AF65-F5344CB8AC3E}">
        <p14:creationId xmlns:p14="http://schemas.microsoft.com/office/powerpoint/2010/main" val="3134843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156676"/>
                                        </p:tgtEl>
                                        <p:attrNameLst>
                                          <p:attrName>style.visibility</p:attrName>
                                        </p:attrNameLst>
                                      </p:cBhvr>
                                      <p:to>
                                        <p:strVal val="visible"/>
                                      </p:to>
                                    </p:set>
                                    <p:animEffect transition="in" filter="fade">
                                      <p:cBhvr>
                                        <p:cTn id="7" dur="770" decel="100000"/>
                                        <p:tgtEl>
                                          <p:spTgt spid="156676"/>
                                        </p:tgtEl>
                                      </p:cBhvr>
                                    </p:animEffect>
                                    <p:animScale>
                                      <p:cBhvr>
                                        <p:cTn id="8" dur="770" decel="100000"/>
                                        <p:tgtEl>
                                          <p:spTgt spid="156676"/>
                                        </p:tgtEl>
                                      </p:cBhvr>
                                      <p:from x="10000" y="10000"/>
                                      <p:to x="200000" y="450000"/>
                                    </p:animScale>
                                    <p:animScale>
                                      <p:cBhvr>
                                        <p:cTn id="9" dur="1230" accel="100000" fill="hold">
                                          <p:stCondLst>
                                            <p:cond delay="770"/>
                                          </p:stCondLst>
                                        </p:cTn>
                                        <p:tgtEl>
                                          <p:spTgt spid="156676"/>
                                        </p:tgtEl>
                                      </p:cBhvr>
                                      <p:from x="200000" y="450000"/>
                                      <p:to x="100000" y="100000"/>
                                    </p:animScale>
                                    <p:set>
                                      <p:cBhvr>
                                        <p:cTn id="10" dur="770" fill="hold"/>
                                        <p:tgtEl>
                                          <p:spTgt spid="156676"/>
                                        </p:tgtEl>
                                        <p:attrNameLst>
                                          <p:attrName>ppt_x</p:attrName>
                                        </p:attrNameLst>
                                      </p:cBhvr>
                                      <p:to>
                                        <p:strVal val="(0.5)"/>
                                      </p:to>
                                    </p:set>
                                    <p:anim from="(0.5)" to="(#ppt_x)" calcmode="lin" valueType="num">
                                      <p:cBhvr>
                                        <p:cTn id="11" dur="1230" accel="100000" fill="hold">
                                          <p:stCondLst>
                                            <p:cond delay="770"/>
                                          </p:stCondLst>
                                        </p:cTn>
                                        <p:tgtEl>
                                          <p:spTgt spid="156676"/>
                                        </p:tgtEl>
                                        <p:attrNameLst>
                                          <p:attrName>ppt_x</p:attrName>
                                        </p:attrNameLst>
                                      </p:cBhvr>
                                    </p:anim>
                                    <p:set>
                                      <p:cBhvr>
                                        <p:cTn id="12" dur="770" fill="hold"/>
                                        <p:tgtEl>
                                          <p:spTgt spid="156676"/>
                                        </p:tgtEl>
                                        <p:attrNameLst>
                                          <p:attrName>ppt_y</p:attrName>
                                        </p:attrNameLst>
                                      </p:cBhvr>
                                      <p:to>
                                        <p:strVal val="(#ppt_y+0.4)"/>
                                      </p:to>
                                    </p:set>
                                    <p:anim from="(#ppt_y+0.4)" to="(#ppt_y)" calcmode="lin" valueType="num">
                                      <p:cBhvr>
                                        <p:cTn id="13" dur="1230" accel="100000" fill="hold">
                                          <p:stCondLst>
                                            <p:cond delay="770"/>
                                          </p:stCondLst>
                                        </p:cTn>
                                        <p:tgtEl>
                                          <p:spTgt spid="156676"/>
                                        </p:tgtEl>
                                        <p:attrNameLst>
                                          <p:attrName>ppt_y</p:attrName>
                                        </p:attrNameLst>
                                      </p:cBhvr>
                                    </p:anim>
                                  </p:childTnLst>
                                </p:cTn>
                              </p:par>
                            </p:childTnLst>
                          </p:cTn>
                        </p:par>
                        <p:par>
                          <p:cTn id="14" fill="hold">
                            <p:stCondLst>
                              <p:cond delay="2000"/>
                            </p:stCondLst>
                            <p:childTnLst>
                              <p:par>
                                <p:cTn id="15" presetID="30" presetClass="entr" presetSubtype="0" fill="hold" grpId="0" nodeType="afterEffect">
                                  <p:stCondLst>
                                    <p:cond delay="0"/>
                                  </p:stCondLst>
                                  <p:childTnLst>
                                    <p:set>
                                      <p:cBhvr>
                                        <p:cTn id="16" dur="1" fill="hold">
                                          <p:stCondLst>
                                            <p:cond delay="0"/>
                                          </p:stCondLst>
                                        </p:cTn>
                                        <p:tgtEl>
                                          <p:spTgt spid="156677"/>
                                        </p:tgtEl>
                                        <p:attrNameLst>
                                          <p:attrName>style.visibility</p:attrName>
                                        </p:attrNameLst>
                                      </p:cBhvr>
                                      <p:to>
                                        <p:strVal val="visible"/>
                                      </p:to>
                                    </p:set>
                                    <p:animEffect transition="in" filter="fade">
                                      <p:cBhvr>
                                        <p:cTn id="17" dur="800" decel="100000"/>
                                        <p:tgtEl>
                                          <p:spTgt spid="156677"/>
                                        </p:tgtEl>
                                      </p:cBhvr>
                                    </p:animEffect>
                                    <p:anim calcmode="lin" valueType="num">
                                      <p:cBhvr>
                                        <p:cTn id="18" dur="800" decel="100000" fill="hold"/>
                                        <p:tgtEl>
                                          <p:spTgt spid="156677"/>
                                        </p:tgtEl>
                                        <p:attrNameLst>
                                          <p:attrName>style.rotation</p:attrName>
                                        </p:attrNameLst>
                                      </p:cBhvr>
                                      <p:tavLst>
                                        <p:tav tm="0">
                                          <p:val>
                                            <p:fltVal val="-90"/>
                                          </p:val>
                                        </p:tav>
                                        <p:tav tm="100000">
                                          <p:val>
                                            <p:fltVal val="0"/>
                                          </p:val>
                                        </p:tav>
                                      </p:tavLst>
                                    </p:anim>
                                    <p:anim calcmode="lin" valueType="num">
                                      <p:cBhvr>
                                        <p:cTn id="19" dur="800" decel="100000" fill="hold"/>
                                        <p:tgtEl>
                                          <p:spTgt spid="156677"/>
                                        </p:tgtEl>
                                        <p:attrNameLst>
                                          <p:attrName>ppt_x</p:attrName>
                                        </p:attrNameLst>
                                      </p:cBhvr>
                                      <p:tavLst>
                                        <p:tav tm="0">
                                          <p:val>
                                            <p:strVal val="#ppt_x+0.4"/>
                                          </p:val>
                                        </p:tav>
                                        <p:tav tm="100000">
                                          <p:val>
                                            <p:strVal val="#ppt_x-0.05"/>
                                          </p:val>
                                        </p:tav>
                                      </p:tavLst>
                                    </p:anim>
                                    <p:anim calcmode="lin" valueType="num">
                                      <p:cBhvr>
                                        <p:cTn id="20" dur="800" decel="100000" fill="hold"/>
                                        <p:tgtEl>
                                          <p:spTgt spid="156677"/>
                                        </p:tgtEl>
                                        <p:attrNameLst>
                                          <p:attrName>ppt_y</p:attrName>
                                        </p:attrNameLst>
                                      </p:cBhvr>
                                      <p:tavLst>
                                        <p:tav tm="0">
                                          <p:val>
                                            <p:strVal val="#ppt_y-0.4"/>
                                          </p:val>
                                        </p:tav>
                                        <p:tav tm="100000">
                                          <p:val>
                                            <p:strVal val="#ppt_y+0.1"/>
                                          </p:val>
                                        </p:tav>
                                      </p:tavLst>
                                    </p:anim>
                                    <p:anim calcmode="lin" valueType="num">
                                      <p:cBhvr>
                                        <p:cTn id="21" dur="200" accel="100000" fill="hold">
                                          <p:stCondLst>
                                            <p:cond delay="800"/>
                                          </p:stCondLst>
                                        </p:cTn>
                                        <p:tgtEl>
                                          <p:spTgt spid="156677"/>
                                        </p:tgtEl>
                                        <p:attrNameLst>
                                          <p:attrName>ppt_x</p:attrName>
                                        </p:attrNameLst>
                                      </p:cBhvr>
                                      <p:tavLst>
                                        <p:tav tm="0">
                                          <p:val>
                                            <p:strVal val="#ppt_x-0.05"/>
                                          </p:val>
                                        </p:tav>
                                        <p:tav tm="100000">
                                          <p:val>
                                            <p:strVal val="#ppt_x"/>
                                          </p:val>
                                        </p:tav>
                                      </p:tavLst>
                                    </p:anim>
                                    <p:anim calcmode="lin" valueType="num">
                                      <p:cBhvr>
                                        <p:cTn id="22" dur="200" accel="100000" fill="hold">
                                          <p:stCondLst>
                                            <p:cond delay="800"/>
                                          </p:stCondLst>
                                        </p:cTn>
                                        <p:tgtEl>
                                          <p:spTgt spid="156677"/>
                                        </p:tgtEl>
                                        <p:attrNameLst>
                                          <p:attrName>ppt_y</p:attrName>
                                        </p:attrNameLst>
                                      </p:cBhvr>
                                      <p:tavLst>
                                        <p:tav tm="0">
                                          <p:val>
                                            <p:strVal val="#ppt_y+0.1"/>
                                          </p:val>
                                        </p:tav>
                                        <p:tav tm="100000">
                                          <p:val>
                                            <p:strVal val="#ppt_y"/>
                                          </p:val>
                                        </p:tav>
                                      </p:tavLst>
                                    </p:anim>
                                  </p:childTnLst>
                                </p:cTn>
                              </p:par>
                            </p:childTnLst>
                          </p:cTn>
                        </p:par>
                        <p:par>
                          <p:cTn id="23" fill="hold">
                            <p:stCondLst>
                              <p:cond delay="3000"/>
                            </p:stCondLst>
                            <p:childTnLst>
                              <p:par>
                                <p:cTn id="24" presetID="34" presetClass="entr" presetSubtype="0" fill="hold" grpId="0" nodeType="afterEffect">
                                  <p:stCondLst>
                                    <p:cond delay="0"/>
                                  </p:stCondLst>
                                  <p:childTnLst>
                                    <p:set>
                                      <p:cBhvr>
                                        <p:cTn id="25" dur="1" fill="hold">
                                          <p:stCondLst>
                                            <p:cond delay="0"/>
                                          </p:stCondLst>
                                        </p:cTn>
                                        <p:tgtEl>
                                          <p:spTgt spid="156678"/>
                                        </p:tgtEl>
                                        <p:attrNameLst>
                                          <p:attrName>style.visibility</p:attrName>
                                        </p:attrNameLst>
                                      </p:cBhvr>
                                      <p:to>
                                        <p:strVal val="visible"/>
                                      </p:to>
                                    </p:set>
                                    <p:anim from="(-#ppt_w/2)" to="(#ppt_x)" calcmode="lin" valueType="num">
                                      <p:cBhvr>
                                        <p:cTn id="26" dur="600" fill="hold">
                                          <p:stCondLst>
                                            <p:cond delay="0"/>
                                          </p:stCondLst>
                                        </p:cTn>
                                        <p:tgtEl>
                                          <p:spTgt spid="156678"/>
                                        </p:tgtEl>
                                        <p:attrNameLst>
                                          <p:attrName>ppt_x</p:attrName>
                                        </p:attrNameLst>
                                      </p:cBhvr>
                                    </p:anim>
                                    <p:anim from="0" to="-1.0" calcmode="lin" valueType="num">
                                      <p:cBhvr>
                                        <p:cTn id="27" dur="200" decel="50000" autoRev="1" fill="hold">
                                          <p:stCondLst>
                                            <p:cond delay="600"/>
                                          </p:stCondLst>
                                        </p:cTn>
                                        <p:tgtEl>
                                          <p:spTgt spid="156678"/>
                                        </p:tgtEl>
                                        <p:attrNameLst>
                                          <p:attrName>xshear</p:attrName>
                                        </p:attrNameLst>
                                      </p:cBhvr>
                                    </p:anim>
                                    <p:animScale>
                                      <p:cBhvr>
                                        <p:cTn id="28" dur="200" decel="100000" autoRev="1" fill="hold">
                                          <p:stCondLst>
                                            <p:cond delay="600"/>
                                          </p:stCondLst>
                                        </p:cTn>
                                        <p:tgtEl>
                                          <p:spTgt spid="156678"/>
                                        </p:tgtEl>
                                      </p:cBhvr>
                                      <p:from x="100000" y="100000"/>
                                      <p:to x="80000" y="100000"/>
                                    </p:animScale>
                                    <p:anim by="(#ppt_h/3+#ppt_w*0.1)" calcmode="lin" valueType="num">
                                      <p:cBhvr additive="sum">
                                        <p:cTn id="29" dur="200" decel="100000" autoRev="1" fill="hold">
                                          <p:stCondLst>
                                            <p:cond delay="600"/>
                                          </p:stCondLst>
                                        </p:cTn>
                                        <p:tgtEl>
                                          <p:spTgt spid="156678"/>
                                        </p:tgtEl>
                                        <p:attrNameLst>
                                          <p:attrName>ppt_x</p:attrName>
                                        </p:attrNameLst>
                                      </p:cBhvr>
                                    </p:anim>
                                  </p:childTnLst>
                                </p:cTn>
                              </p:par>
                            </p:childTnLst>
                          </p:cTn>
                        </p:par>
                        <p:par>
                          <p:cTn id="30" fill="hold">
                            <p:stCondLst>
                              <p:cond delay="4000"/>
                            </p:stCondLst>
                            <p:childTnLst>
                              <p:par>
                                <p:cTn id="31" presetID="41" presetClass="entr" presetSubtype="0" fill="hold" grpId="0" nodeType="afterEffect">
                                  <p:stCondLst>
                                    <p:cond delay="0"/>
                                  </p:stCondLst>
                                  <p:iterate type="wd">
                                    <p:tmPct val="10000"/>
                                  </p:iterate>
                                  <p:childTnLst>
                                    <p:set>
                                      <p:cBhvr>
                                        <p:cTn id="32" dur="1" fill="hold">
                                          <p:stCondLst>
                                            <p:cond delay="0"/>
                                          </p:stCondLst>
                                        </p:cTn>
                                        <p:tgtEl>
                                          <p:spTgt spid="156679"/>
                                        </p:tgtEl>
                                        <p:attrNameLst>
                                          <p:attrName>style.visibility</p:attrName>
                                        </p:attrNameLst>
                                      </p:cBhvr>
                                      <p:to>
                                        <p:strVal val="visible"/>
                                      </p:to>
                                    </p:set>
                                    <p:anim calcmode="lin" valueType="num">
                                      <p:cBhvr>
                                        <p:cTn id="33" dur="500" fill="hold"/>
                                        <p:tgtEl>
                                          <p:spTgt spid="156679"/>
                                        </p:tgtEl>
                                        <p:attrNameLst>
                                          <p:attrName>ppt_x</p:attrName>
                                        </p:attrNameLst>
                                      </p:cBhvr>
                                      <p:tavLst>
                                        <p:tav tm="0">
                                          <p:val>
                                            <p:strVal val="#ppt_x"/>
                                          </p:val>
                                        </p:tav>
                                        <p:tav tm="50000">
                                          <p:val>
                                            <p:strVal val="#ppt_x+.1"/>
                                          </p:val>
                                        </p:tav>
                                        <p:tav tm="100000">
                                          <p:val>
                                            <p:strVal val="#ppt_x"/>
                                          </p:val>
                                        </p:tav>
                                      </p:tavLst>
                                    </p:anim>
                                    <p:anim calcmode="lin" valueType="num">
                                      <p:cBhvr>
                                        <p:cTn id="34" dur="500" fill="hold"/>
                                        <p:tgtEl>
                                          <p:spTgt spid="156679"/>
                                        </p:tgtEl>
                                        <p:attrNameLst>
                                          <p:attrName>ppt_y</p:attrName>
                                        </p:attrNameLst>
                                      </p:cBhvr>
                                      <p:tavLst>
                                        <p:tav tm="0">
                                          <p:val>
                                            <p:strVal val="#ppt_y"/>
                                          </p:val>
                                        </p:tav>
                                        <p:tav tm="100000">
                                          <p:val>
                                            <p:strVal val="#ppt_y"/>
                                          </p:val>
                                        </p:tav>
                                      </p:tavLst>
                                    </p:anim>
                                    <p:anim calcmode="lin" valueType="num">
                                      <p:cBhvr>
                                        <p:cTn id="35" dur="500" fill="hold"/>
                                        <p:tgtEl>
                                          <p:spTgt spid="156679"/>
                                        </p:tgtEl>
                                        <p:attrNameLst>
                                          <p:attrName>ppt_h</p:attrName>
                                        </p:attrNameLst>
                                      </p:cBhvr>
                                      <p:tavLst>
                                        <p:tav tm="0">
                                          <p:val>
                                            <p:strVal val="#ppt_h/10"/>
                                          </p:val>
                                        </p:tav>
                                        <p:tav tm="50000">
                                          <p:val>
                                            <p:strVal val="#ppt_h+.01"/>
                                          </p:val>
                                        </p:tav>
                                        <p:tav tm="100000">
                                          <p:val>
                                            <p:strVal val="#ppt_h"/>
                                          </p:val>
                                        </p:tav>
                                      </p:tavLst>
                                    </p:anim>
                                    <p:anim calcmode="lin" valueType="num">
                                      <p:cBhvr>
                                        <p:cTn id="36" dur="500" fill="hold"/>
                                        <p:tgtEl>
                                          <p:spTgt spid="156679"/>
                                        </p:tgtEl>
                                        <p:attrNameLst>
                                          <p:attrName>ppt_w</p:attrName>
                                        </p:attrNameLst>
                                      </p:cBhvr>
                                      <p:tavLst>
                                        <p:tav tm="0">
                                          <p:val>
                                            <p:strVal val="#ppt_w/10"/>
                                          </p:val>
                                        </p:tav>
                                        <p:tav tm="50000">
                                          <p:val>
                                            <p:strVal val="#ppt_w+.01"/>
                                          </p:val>
                                        </p:tav>
                                        <p:tav tm="100000">
                                          <p:val>
                                            <p:strVal val="#ppt_w"/>
                                          </p:val>
                                        </p:tav>
                                      </p:tavLst>
                                    </p:anim>
                                    <p:animEffect transition="in" filter="fade">
                                      <p:cBhvr>
                                        <p:cTn id="37" dur="500" tmFilter="0,0; .5, 1; 1, 1"/>
                                        <p:tgtEl>
                                          <p:spTgt spid="1566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6676" grpId="0"/>
      <p:bldP spid="156677" grpId="0" animBg="1"/>
      <p:bldP spid="156678" grpId="0" animBg="1"/>
      <p:bldP spid="15667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0" y="1426665"/>
            <a:ext cx="6439989" cy="506292"/>
          </a:xfrm>
          <a:prstGeom prst="rect">
            <a:avLst/>
          </a:prstGeom>
          <a:noFill/>
          <a:ln w="76200">
            <a:solidFill>
              <a:schemeClr val="bg1"/>
            </a:solidFill>
            <a:prstDash val="sysDot"/>
            <a:miter lim="800000"/>
            <a:headEnd/>
            <a:tailEnd/>
          </a:ln>
          <a:effectLst/>
        </p:spPr>
        <p:txBody>
          <a:bodyPr wrap="square">
            <a:spAutoFit/>
          </a:bodyPr>
          <a:lstStyle/>
          <a:p>
            <a:pPr algn="r" rtl="1">
              <a:lnSpc>
                <a:spcPct val="150000"/>
              </a:lnSpc>
            </a:pPr>
            <a:r>
              <a:rPr lang="en-US" sz="2000" b="1" dirty="0">
                <a:solidFill>
                  <a:schemeClr val="folHlink"/>
                </a:solidFill>
              </a:rPr>
              <a:t> </a:t>
            </a:r>
            <a:endParaRPr lang="en-US" sz="2000" dirty="0"/>
          </a:p>
        </p:txBody>
      </p:sp>
      <p:sp>
        <p:nvSpPr>
          <p:cNvPr id="2" name="Rectangle 1"/>
          <p:cNvSpPr/>
          <p:nvPr/>
        </p:nvSpPr>
        <p:spPr>
          <a:xfrm>
            <a:off x="2930434" y="1183855"/>
            <a:ext cx="6096000" cy="4247317"/>
          </a:xfrm>
          <a:prstGeom prst="rect">
            <a:avLst/>
          </a:prstGeom>
        </p:spPr>
        <p:txBody>
          <a:bodyPr>
            <a:spAutoFit/>
          </a:bodyPr>
          <a:lstStyle/>
          <a:p>
            <a:pPr algn="just" rtl="1">
              <a:lnSpc>
                <a:spcPct val="150000"/>
              </a:lnSpc>
            </a:pPr>
            <a:r>
              <a:rPr lang="ar-SA" b="1" dirty="0">
                <a:solidFill>
                  <a:schemeClr val="folHlink"/>
                </a:solidFill>
              </a:rPr>
              <a:t>در برش‌ عرضي‌ پهنك‌ سه‌ نوع‌ بافت‌ اصلي‌ ديده‌ مي‌شود</a:t>
            </a:r>
            <a:r>
              <a:rPr lang="ar-SA" b="1" dirty="0" smtClean="0">
                <a:solidFill>
                  <a:schemeClr val="folHlink"/>
                </a:solidFill>
              </a:rPr>
              <a:t>:</a:t>
            </a:r>
            <a:endParaRPr lang="fa-IR" b="1" dirty="0" smtClean="0">
              <a:solidFill>
                <a:schemeClr val="folHlink"/>
              </a:solidFill>
            </a:endParaRPr>
          </a:p>
          <a:p>
            <a:pPr algn="just" rtl="1">
              <a:lnSpc>
                <a:spcPct val="150000"/>
              </a:lnSpc>
            </a:pPr>
            <a:endParaRPr lang="ar-SA" b="1" dirty="0">
              <a:solidFill>
                <a:schemeClr val="folHlink"/>
              </a:solidFill>
            </a:endParaRPr>
          </a:p>
          <a:p>
            <a:pPr algn="just" rtl="1">
              <a:lnSpc>
                <a:spcPct val="150000"/>
              </a:lnSpc>
            </a:pPr>
            <a:r>
              <a:rPr lang="ar-SA" dirty="0"/>
              <a:t> 1) </a:t>
            </a:r>
            <a:r>
              <a:rPr lang="ar-SA" i="1" dirty="0"/>
              <a:t>بشره‌ در هر دو سطح‌ بالايي‌ و پاييني‌ برگ:‌</a:t>
            </a:r>
            <a:r>
              <a:rPr lang="ar-SA" dirty="0"/>
              <a:t> لايه‌ بشره‌ تمامي‌ سطح‌ برگ‌ را مي‌پوشاند و به‌ بشره‌ شاخه‌اي‌ كه‌ برگ‌ بر روي‌ آن‌ واقع‌ شده‌ متصل‌ مي‌شود.</a:t>
            </a:r>
          </a:p>
          <a:p>
            <a:pPr algn="just" rtl="1">
              <a:lnSpc>
                <a:spcPct val="150000"/>
              </a:lnSpc>
            </a:pPr>
            <a:r>
              <a:rPr lang="ar-SA" dirty="0"/>
              <a:t> 2)</a:t>
            </a:r>
            <a:r>
              <a:rPr lang="ar-SA" i="1" dirty="0"/>
              <a:t> </a:t>
            </a:r>
            <a:r>
              <a:rPr lang="ar-SA" i="1" dirty="0" smtClean="0"/>
              <a:t>م</a:t>
            </a:r>
            <a:r>
              <a:rPr lang="fa-IR" i="1" dirty="0" smtClean="0"/>
              <a:t>ز</a:t>
            </a:r>
            <a:r>
              <a:rPr lang="ar-SA" i="1" dirty="0" smtClean="0"/>
              <a:t>وفيل‌‌</a:t>
            </a:r>
            <a:r>
              <a:rPr lang="ar-SA" dirty="0" smtClean="0"/>
              <a:t> </a:t>
            </a:r>
            <a:r>
              <a:rPr lang="ar-SA" dirty="0"/>
              <a:t>: پارانشيمي‌ است‌ كه‌ فضاي‌ بين‌ بشره‌ زبرين‌ و زيرين‌ برگ‌ را پر مي‌كند، ياخته‌هاي‌ مزوفيل‌ حتي‌ پس‌ از بلوغ‌ داراي‌ ديواره‌ نازك‌ و هسته‌اند.</a:t>
            </a:r>
          </a:p>
          <a:p>
            <a:pPr algn="just" rtl="1">
              <a:lnSpc>
                <a:spcPct val="150000"/>
              </a:lnSpc>
            </a:pPr>
            <a:r>
              <a:rPr lang="ar-SA" dirty="0"/>
              <a:t> 3</a:t>
            </a:r>
            <a:r>
              <a:rPr lang="ar-SA" i="1" dirty="0"/>
              <a:t>) رگبرگها يا دسته‌هاي‌ آوندي‌:  </a:t>
            </a:r>
            <a:r>
              <a:rPr lang="ar-SA" dirty="0"/>
              <a:t>رگبرگها رشته‌هايي‌ آوندي‌ و ادامه‌ رشته‌هاي‌ آوندي‌ دمبرگ‌ هستند كه‌ شبكه‌ گسترده‌اي‌ را در مزوفيل‌ تشكيل‌ مي‌دهند. رگبرگهاي‌ اصلي‌ غالباً در سطح‌ پهنك‌ برجسته‌اند و همان‌ تشكيلات‌ دمبرگ‌ در آنها ديده‌ مي‌شود.</a:t>
            </a:r>
            <a:endParaRPr lang="en-US" dirty="0"/>
          </a:p>
        </p:txBody>
      </p:sp>
    </p:spTree>
    <p:extLst>
      <p:ext uri="{BB962C8B-B14F-4D97-AF65-F5344CB8AC3E}">
        <p14:creationId xmlns:p14="http://schemas.microsoft.com/office/powerpoint/2010/main" val="18695638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0" y="1426665"/>
            <a:ext cx="6439989" cy="506292"/>
          </a:xfrm>
          <a:prstGeom prst="rect">
            <a:avLst/>
          </a:prstGeom>
          <a:noFill/>
          <a:ln w="76200">
            <a:solidFill>
              <a:schemeClr val="bg1"/>
            </a:solidFill>
            <a:prstDash val="sysDot"/>
            <a:miter lim="800000"/>
            <a:headEnd/>
            <a:tailEnd/>
          </a:ln>
          <a:effectLst/>
        </p:spPr>
        <p:txBody>
          <a:bodyPr wrap="square">
            <a:spAutoFit/>
          </a:bodyPr>
          <a:lstStyle/>
          <a:p>
            <a:pPr algn="r" rtl="1">
              <a:lnSpc>
                <a:spcPct val="150000"/>
              </a:lnSpc>
            </a:pPr>
            <a:r>
              <a:rPr lang="en-US" sz="2000" b="1" dirty="0">
                <a:solidFill>
                  <a:schemeClr val="folHlink"/>
                </a:solidFill>
              </a:rPr>
              <a:t> </a:t>
            </a:r>
            <a:endParaRPr lang="en-US" sz="2000" dirty="0"/>
          </a:p>
        </p:txBody>
      </p:sp>
      <p:sp>
        <p:nvSpPr>
          <p:cNvPr id="2" name="Rectangle 1"/>
          <p:cNvSpPr/>
          <p:nvPr/>
        </p:nvSpPr>
        <p:spPr>
          <a:xfrm>
            <a:off x="2838994" y="1679811"/>
            <a:ext cx="6096000" cy="2308324"/>
          </a:xfrm>
          <a:prstGeom prst="rect">
            <a:avLst/>
          </a:prstGeom>
        </p:spPr>
        <p:txBody>
          <a:bodyPr>
            <a:spAutoFit/>
          </a:bodyPr>
          <a:lstStyle/>
          <a:p>
            <a:pPr algn="just" rtl="1">
              <a:lnSpc>
                <a:spcPct val="150000"/>
              </a:lnSpc>
            </a:pPr>
            <a:r>
              <a:rPr lang="ar-SA" sz="2400" b="1" dirty="0">
                <a:solidFill>
                  <a:schemeClr val="folHlink"/>
                </a:solidFill>
              </a:rPr>
              <a:t>تغيير شكل‌ </a:t>
            </a:r>
            <a:r>
              <a:rPr lang="ar-SA" sz="2400" b="1" dirty="0" smtClean="0">
                <a:solidFill>
                  <a:schemeClr val="folHlink"/>
                </a:solidFill>
              </a:rPr>
              <a:t>برگ‌</a:t>
            </a:r>
            <a:endParaRPr lang="fa-IR" sz="2400" b="1" dirty="0" smtClean="0">
              <a:solidFill>
                <a:schemeClr val="folHlink"/>
              </a:solidFill>
            </a:endParaRPr>
          </a:p>
          <a:p>
            <a:pPr algn="just" rtl="1">
              <a:lnSpc>
                <a:spcPct val="150000"/>
              </a:lnSpc>
            </a:pPr>
            <a:endParaRPr lang="ar-SA" b="1" dirty="0">
              <a:solidFill>
                <a:schemeClr val="folHlink"/>
              </a:solidFill>
            </a:endParaRPr>
          </a:p>
          <a:p>
            <a:pPr algn="just" rtl="1">
              <a:lnSpc>
                <a:spcPct val="150000"/>
              </a:lnSpc>
            </a:pPr>
            <a:r>
              <a:rPr lang="ar-SA" b="1" dirty="0"/>
              <a:t> </a:t>
            </a:r>
            <a:r>
              <a:rPr lang="ar-SA" dirty="0"/>
              <a:t>برگ‌ ممكن‌ است‌ غير از نقشهاي‌ اصلي‌ خود، اعمالي‌ به‌ منظور سازش‌ با محيط‌ انجام‌ دهد. در اين‌ صورت‌ گاهي‌ به‌ نحوي‌ كاملاً محسوس‌ شكل‌ ظاهري‌ و ساختار تشريحي‌ آن‌ تغيير مي‌كند و به‌ صورت‌ پولك‌، تيغ‌ (خار) و غيره‌ درمي‌آيد.</a:t>
            </a:r>
            <a:endParaRPr lang="en-US" dirty="0"/>
          </a:p>
        </p:txBody>
      </p:sp>
    </p:spTree>
    <p:extLst>
      <p:ext uri="{BB962C8B-B14F-4D97-AF65-F5344CB8AC3E}">
        <p14:creationId xmlns:p14="http://schemas.microsoft.com/office/powerpoint/2010/main" val="233127705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876005" y="2027557"/>
            <a:ext cx="6439989" cy="2123658"/>
          </a:xfrm>
          <a:prstGeom prst="rect">
            <a:avLst/>
          </a:prstGeom>
          <a:noFill/>
          <a:ln w="76200">
            <a:solidFill>
              <a:schemeClr val="bg1"/>
            </a:solidFill>
            <a:prstDash val="sysDot"/>
            <a:miter lim="800000"/>
            <a:headEnd/>
            <a:tailEnd/>
          </a:ln>
          <a:effectLst/>
        </p:spPr>
        <p:txBody>
          <a:bodyPr wrap="square">
            <a:spAutoFit/>
          </a:bodyPr>
          <a:lstStyle/>
          <a:p>
            <a:pPr algn="r" rtl="1">
              <a:lnSpc>
                <a:spcPct val="150000"/>
              </a:lnSpc>
            </a:pPr>
            <a:r>
              <a:rPr lang="fa-IR" sz="2800" b="1" dirty="0" smtClean="0">
                <a:solidFill>
                  <a:schemeClr val="folHlink"/>
                </a:solidFill>
              </a:rPr>
              <a:t>جلسه بعدی ساختمان ساقه را بررسی خواهیم کرد</a:t>
            </a:r>
          </a:p>
          <a:p>
            <a:pPr algn="r" rtl="1">
              <a:lnSpc>
                <a:spcPct val="150000"/>
              </a:lnSpc>
            </a:pPr>
            <a:endParaRPr lang="fa-IR" sz="2000" b="1" dirty="0">
              <a:solidFill>
                <a:schemeClr val="folHlink"/>
              </a:solidFill>
            </a:endParaRPr>
          </a:p>
          <a:p>
            <a:pPr algn="ctr" rtl="1">
              <a:lnSpc>
                <a:spcPct val="150000"/>
              </a:lnSpc>
            </a:pPr>
            <a:r>
              <a:rPr lang="fa-IR" sz="4000" b="1" dirty="0" smtClean="0">
                <a:solidFill>
                  <a:schemeClr val="folHlink"/>
                </a:solidFill>
              </a:rPr>
              <a:t>موفق باشید</a:t>
            </a:r>
            <a:r>
              <a:rPr lang="en-US" sz="4000" b="1" dirty="0" smtClean="0">
                <a:solidFill>
                  <a:schemeClr val="folHlink"/>
                </a:solidFill>
              </a:rPr>
              <a:t> </a:t>
            </a:r>
            <a:endParaRPr lang="en-US" sz="4000" dirty="0"/>
          </a:p>
        </p:txBody>
      </p:sp>
    </p:spTree>
    <p:extLst>
      <p:ext uri="{BB962C8B-B14F-4D97-AF65-F5344CB8AC3E}">
        <p14:creationId xmlns:p14="http://schemas.microsoft.com/office/powerpoint/2010/main" val="101553544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155651"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155652" name="WordArt 4"/>
          <p:cNvSpPr>
            <a:spLocks noChangeArrowheads="1" noChangeShapeType="1" noTextEdit="1"/>
          </p:cNvSpPr>
          <p:nvPr/>
        </p:nvSpPr>
        <p:spPr bwMode="auto">
          <a:xfrm>
            <a:off x="4079876" y="1147328"/>
            <a:ext cx="5105688" cy="2407516"/>
          </a:xfrm>
          <a:prstGeom prst="rect">
            <a:avLst/>
          </a:prstGeom>
        </p:spPr>
        <p:txBody>
          <a:bodyPr wrap="none" fromWordArt="1">
            <a:prstTxWarp prst="textPlain">
              <a:avLst>
                <a:gd name="adj" fmla="val 47477"/>
              </a:avLst>
            </a:prstTxWarp>
          </a:bodyPr>
          <a:lstStyle/>
          <a:p>
            <a:pPr algn="ct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تشریح اندامها</a:t>
            </a:r>
          </a:p>
          <a:p>
            <a:pPr algn="ctr"/>
            <a:r>
              <a:rPr lang="fa-IR" sz="3600" kern="10" dirty="0" smtClean="0">
                <a:ln w="19050">
                  <a:solidFill>
                    <a:srgbClr val="99CCFF"/>
                  </a:solidFill>
                  <a:round/>
                  <a:headEnd/>
                  <a:tailEnd/>
                </a:ln>
                <a:solidFill>
                  <a:srgbClr val="0066CC"/>
                </a:solidFill>
                <a:effectLst>
                  <a:outerShdw dist="35921" dir="2700000" algn="ctr" rotWithShape="0">
                    <a:srgbClr val="990000"/>
                  </a:outerShdw>
                </a:effectLst>
                <a:latin typeface="2  Sahar"/>
              </a:rPr>
              <a:t>1- ساختمان تشریحی ریشه</a:t>
            </a:r>
            <a:endParaRPr lang="en-US" sz="3600" kern="10" dirty="0">
              <a:ln w="19050">
                <a:solidFill>
                  <a:srgbClr val="99CCFF"/>
                </a:solidFill>
                <a:round/>
                <a:headEnd/>
                <a:tailEnd/>
              </a:ln>
              <a:solidFill>
                <a:srgbClr val="0066CC"/>
              </a:solidFill>
              <a:effectLst>
                <a:outerShdw dist="35921" dir="2700000" algn="ctr" rotWithShape="0">
                  <a:srgbClr val="990000"/>
                </a:outerShdw>
              </a:effectLst>
              <a:latin typeface="2  Sahar"/>
            </a:endParaRPr>
          </a:p>
        </p:txBody>
      </p:sp>
      <p:sp>
        <p:nvSpPr>
          <p:cNvPr id="155653" name="WordArt 5"/>
          <p:cNvSpPr>
            <a:spLocks noChangeArrowheads="1" noChangeShapeType="1" noTextEdit="1"/>
          </p:cNvSpPr>
          <p:nvPr/>
        </p:nvSpPr>
        <p:spPr bwMode="auto">
          <a:xfrm>
            <a:off x="2358799" y="4029074"/>
            <a:ext cx="7200900" cy="1150938"/>
          </a:xfrm>
          <a:prstGeom prst="rect">
            <a:avLst/>
          </a:prstGeom>
        </p:spPr>
        <p:txBody>
          <a:bodyPr wrap="none" fromWordArt="1">
            <a:prstTxWarp prst="textPlain">
              <a:avLst>
                <a:gd name="adj" fmla="val 50000"/>
              </a:avLst>
            </a:prstTxWarp>
          </a:bodyPr>
          <a:lstStyle/>
          <a:p>
            <a:pPr algn="ctr" rtl="1"/>
            <a:r>
              <a:rPr lang="fa-IR" sz="3600" kern="10" spc="720" dirty="0" smtClean="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rPr>
              <a:t>)</a:t>
            </a:r>
            <a:endParaRPr lang="en-US" sz="3600" kern="10" spc="720" dirty="0">
              <a:ln w="9525">
                <a:noFill/>
                <a:round/>
                <a:headEnd/>
                <a:tailEnd/>
              </a:ln>
              <a:gradFill rotWithShape="0">
                <a:gsLst>
                  <a:gs pos="0">
                    <a:srgbClr val="AAAAAA"/>
                  </a:gs>
                  <a:gs pos="100000">
                    <a:srgbClr val="FFFFFF"/>
                  </a:gs>
                </a:gsLst>
                <a:lin ang="5400000" scaled="1"/>
              </a:gradFill>
              <a:effectLst>
                <a:outerShdw dist="45791" dir="3378596" algn="ctr" rotWithShape="0">
                  <a:srgbClr val="4D4D4D">
                    <a:alpha val="80000"/>
                  </a:srgbClr>
                </a:outerShdw>
              </a:effectLst>
              <a:latin typeface="2  Farnaz"/>
            </a:endParaRPr>
          </a:p>
        </p:txBody>
      </p:sp>
    </p:spTree>
    <p:extLst>
      <p:ext uri="{BB962C8B-B14F-4D97-AF65-F5344CB8AC3E}">
        <p14:creationId xmlns:p14="http://schemas.microsoft.com/office/powerpoint/2010/main" val="4191857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155652"/>
                                        </p:tgtEl>
                                        <p:attrNameLst>
                                          <p:attrName>style.visibility</p:attrName>
                                        </p:attrNameLst>
                                      </p:cBhvr>
                                      <p:to>
                                        <p:strVal val="visible"/>
                                      </p:to>
                                    </p:set>
                                    <p:animEffect transition="in" filter="wipe(down)">
                                      <p:cBhvr>
                                        <p:cTn id="7" dur="580">
                                          <p:stCondLst>
                                            <p:cond delay="0"/>
                                          </p:stCondLst>
                                        </p:cTn>
                                        <p:tgtEl>
                                          <p:spTgt spid="155652"/>
                                        </p:tgtEl>
                                      </p:cBhvr>
                                    </p:animEffect>
                                    <p:anim calcmode="lin" valueType="num">
                                      <p:cBhvr>
                                        <p:cTn id="8" dur="1822" tmFilter="0,0; 0.14,0.36; 0.43,0.73; 0.71,0.91; 1.0,1.0">
                                          <p:stCondLst>
                                            <p:cond delay="0"/>
                                          </p:stCondLst>
                                        </p:cTn>
                                        <p:tgtEl>
                                          <p:spTgt spid="15565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5565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5565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5565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55652"/>
                                        </p:tgtEl>
                                        <p:attrNameLst>
                                          <p:attrName>ppt_y</p:attrName>
                                        </p:attrNameLst>
                                      </p:cBhvr>
                                      <p:tavLst>
                                        <p:tav tm="0" fmla="#ppt_y-sin(pi*$)/81">
                                          <p:val>
                                            <p:fltVal val="0"/>
                                          </p:val>
                                        </p:tav>
                                        <p:tav tm="100000">
                                          <p:val>
                                            <p:fltVal val="1"/>
                                          </p:val>
                                        </p:tav>
                                      </p:tavLst>
                                    </p:anim>
                                    <p:animScale>
                                      <p:cBhvr>
                                        <p:cTn id="13" dur="26">
                                          <p:stCondLst>
                                            <p:cond delay="650"/>
                                          </p:stCondLst>
                                        </p:cTn>
                                        <p:tgtEl>
                                          <p:spTgt spid="155652"/>
                                        </p:tgtEl>
                                      </p:cBhvr>
                                      <p:to x="100000" y="60000"/>
                                    </p:animScale>
                                    <p:animScale>
                                      <p:cBhvr>
                                        <p:cTn id="14" dur="166" decel="50000">
                                          <p:stCondLst>
                                            <p:cond delay="676"/>
                                          </p:stCondLst>
                                        </p:cTn>
                                        <p:tgtEl>
                                          <p:spTgt spid="155652"/>
                                        </p:tgtEl>
                                      </p:cBhvr>
                                      <p:to x="100000" y="100000"/>
                                    </p:animScale>
                                    <p:animScale>
                                      <p:cBhvr>
                                        <p:cTn id="15" dur="26">
                                          <p:stCondLst>
                                            <p:cond delay="1312"/>
                                          </p:stCondLst>
                                        </p:cTn>
                                        <p:tgtEl>
                                          <p:spTgt spid="155652"/>
                                        </p:tgtEl>
                                      </p:cBhvr>
                                      <p:to x="100000" y="80000"/>
                                    </p:animScale>
                                    <p:animScale>
                                      <p:cBhvr>
                                        <p:cTn id="16" dur="166" decel="50000">
                                          <p:stCondLst>
                                            <p:cond delay="1338"/>
                                          </p:stCondLst>
                                        </p:cTn>
                                        <p:tgtEl>
                                          <p:spTgt spid="155652"/>
                                        </p:tgtEl>
                                      </p:cBhvr>
                                      <p:to x="100000" y="100000"/>
                                    </p:animScale>
                                    <p:animScale>
                                      <p:cBhvr>
                                        <p:cTn id="17" dur="26">
                                          <p:stCondLst>
                                            <p:cond delay="1642"/>
                                          </p:stCondLst>
                                        </p:cTn>
                                        <p:tgtEl>
                                          <p:spTgt spid="155652"/>
                                        </p:tgtEl>
                                      </p:cBhvr>
                                      <p:to x="100000" y="90000"/>
                                    </p:animScale>
                                    <p:animScale>
                                      <p:cBhvr>
                                        <p:cTn id="18" dur="166" decel="50000">
                                          <p:stCondLst>
                                            <p:cond delay="1668"/>
                                          </p:stCondLst>
                                        </p:cTn>
                                        <p:tgtEl>
                                          <p:spTgt spid="155652"/>
                                        </p:tgtEl>
                                      </p:cBhvr>
                                      <p:to x="100000" y="100000"/>
                                    </p:animScale>
                                    <p:animScale>
                                      <p:cBhvr>
                                        <p:cTn id="19" dur="26">
                                          <p:stCondLst>
                                            <p:cond delay="1808"/>
                                          </p:stCondLst>
                                        </p:cTn>
                                        <p:tgtEl>
                                          <p:spTgt spid="155652"/>
                                        </p:tgtEl>
                                      </p:cBhvr>
                                      <p:to x="100000" y="95000"/>
                                    </p:animScale>
                                    <p:animScale>
                                      <p:cBhvr>
                                        <p:cTn id="20" dur="166" decel="50000">
                                          <p:stCondLst>
                                            <p:cond delay="1834"/>
                                          </p:stCondLst>
                                        </p:cTn>
                                        <p:tgtEl>
                                          <p:spTgt spid="155652"/>
                                        </p:tgtEl>
                                      </p:cBhvr>
                                      <p:to x="100000" y="100000"/>
                                    </p:animScale>
                                  </p:childTnLst>
                                </p:cTn>
                              </p:par>
                            </p:childTnLst>
                          </p:cTn>
                        </p:par>
                        <p:par>
                          <p:cTn id="21" fill="hold">
                            <p:stCondLst>
                              <p:cond delay="2000"/>
                            </p:stCondLst>
                            <p:childTnLst>
                              <p:par>
                                <p:cTn id="22" presetID="34" presetClass="entr" presetSubtype="0" fill="hold" grpId="0" nodeType="afterEffect">
                                  <p:stCondLst>
                                    <p:cond delay="0"/>
                                  </p:stCondLst>
                                  <p:childTnLst>
                                    <p:set>
                                      <p:cBhvr>
                                        <p:cTn id="23" dur="1" fill="hold">
                                          <p:stCondLst>
                                            <p:cond delay="0"/>
                                          </p:stCondLst>
                                        </p:cTn>
                                        <p:tgtEl>
                                          <p:spTgt spid="155653"/>
                                        </p:tgtEl>
                                        <p:attrNameLst>
                                          <p:attrName>style.visibility</p:attrName>
                                        </p:attrNameLst>
                                      </p:cBhvr>
                                      <p:to>
                                        <p:strVal val="visible"/>
                                      </p:to>
                                    </p:set>
                                    <p:anim from="(-#ppt_w/2)" to="(#ppt_x)" calcmode="lin" valueType="num">
                                      <p:cBhvr>
                                        <p:cTn id="24" dur="600" fill="hold">
                                          <p:stCondLst>
                                            <p:cond delay="0"/>
                                          </p:stCondLst>
                                        </p:cTn>
                                        <p:tgtEl>
                                          <p:spTgt spid="155653"/>
                                        </p:tgtEl>
                                        <p:attrNameLst>
                                          <p:attrName>ppt_x</p:attrName>
                                        </p:attrNameLst>
                                      </p:cBhvr>
                                    </p:anim>
                                    <p:anim from="0" to="-1.0" calcmode="lin" valueType="num">
                                      <p:cBhvr>
                                        <p:cTn id="25" dur="200" decel="50000" autoRev="1" fill="hold">
                                          <p:stCondLst>
                                            <p:cond delay="600"/>
                                          </p:stCondLst>
                                        </p:cTn>
                                        <p:tgtEl>
                                          <p:spTgt spid="155653"/>
                                        </p:tgtEl>
                                        <p:attrNameLst>
                                          <p:attrName>xshear</p:attrName>
                                        </p:attrNameLst>
                                      </p:cBhvr>
                                    </p:anim>
                                    <p:animScale>
                                      <p:cBhvr>
                                        <p:cTn id="26" dur="200" decel="100000" autoRev="1" fill="hold">
                                          <p:stCondLst>
                                            <p:cond delay="600"/>
                                          </p:stCondLst>
                                        </p:cTn>
                                        <p:tgtEl>
                                          <p:spTgt spid="155653"/>
                                        </p:tgtEl>
                                      </p:cBhvr>
                                      <p:from x="100000" y="100000"/>
                                      <p:to x="80000" y="100000"/>
                                    </p:animScale>
                                    <p:anim by="(#ppt_h/3+#ppt_w*0.1)" calcmode="lin" valueType="num">
                                      <p:cBhvr additive="sum">
                                        <p:cTn id="27" dur="200" decel="100000" autoRev="1" fill="hold">
                                          <p:stCondLst>
                                            <p:cond delay="600"/>
                                          </p:stCondLst>
                                        </p:cTn>
                                        <p:tgtEl>
                                          <p:spTgt spid="15565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5652" grpId="0" animBg="1"/>
      <p:bldP spid="15565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1" y="1204596"/>
            <a:ext cx="6374674" cy="4745915"/>
          </a:xfrm>
          <a:prstGeom prst="rect">
            <a:avLst/>
          </a:prstGeom>
          <a:noFill/>
          <a:ln w="76200">
            <a:solidFill>
              <a:schemeClr val="bg1"/>
            </a:solidFill>
            <a:prstDash val="sysDot"/>
            <a:miter lim="800000"/>
            <a:headEnd/>
            <a:tailEnd/>
          </a:ln>
          <a:effectLst/>
        </p:spPr>
        <p:txBody>
          <a:bodyPr wrap="square">
            <a:spAutoFit/>
          </a:bodyPr>
          <a:lstStyle/>
          <a:p>
            <a:pPr algn="r">
              <a:lnSpc>
                <a:spcPct val="90000"/>
              </a:lnSpc>
            </a:pPr>
            <a:r>
              <a:rPr lang="en-US" sz="2400" b="1" dirty="0">
                <a:solidFill>
                  <a:schemeClr val="folHlink"/>
                </a:solidFill>
              </a:rPr>
              <a:t> </a:t>
            </a:r>
            <a:r>
              <a:rPr lang="ar-SA" sz="2400" b="1" dirty="0">
                <a:solidFill>
                  <a:schemeClr val="folHlink"/>
                </a:solidFill>
              </a:rPr>
              <a:t>ريشه‌</a:t>
            </a:r>
          </a:p>
          <a:p>
            <a:pPr algn="just" rtl="1">
              <a:lnSpc>
                <a:spcPct val="90000"/>
              </a:lnSpc>
            </a:pPr>
            <a:r>
              <a:rPr lang="ar-SA" sz="2400" dirty="0"/>
              <a:t>ريشه‌ يكي‌ از اندامهاي‌ اصلي‌ گياه‌ است‌ و عموماً درون‌ خاك‌ قرار دارد. خاك‌ خوب‌ عناصر كاني‌ مورد استفاده‌ گياه‌ را فراهم‌ مي‌كند. نقش‌ اصلي‌ ريشه‌ در زندگي‌ گياه‌، جذب‌ آب‌ و مواد كاني‌ و نگاهداري‌ گياه‌ است‌ به‌ علاوه‌ ريشه‌ كليه‌ گياهان‌ معمولاً مقداري‌ مواد غذايي‌ را، حداقل‌ براي‌ زماني‌ كوتاه‌، در خود ذخيره‌ مي‌كنند. ريشه‌ علاوه‌ بر سه‌ نقش‌ جذب‌ آب‌ و مواد كاني‌، نگاهداري‌ گياه‌، و اندوختن‌ مواد، عمل‌ هدايت‌ مواد غذايي‌ و آب‌ را نيز عهده‌دار است‌. آب‌ و نمكهاي‌ كاني‌ كه‌ از خاك‌ جذب‌ شده‌اند، به‌ ساقه‌ و از آنجا به‌ برگ‌ و ديگر اندامهاي‌ گياه‌، كه‌ در بالاي‌ سطح‌ خاك‌ قرار دارند، هدايت‌ مي‌شوند. مواد آلي‌ ساخته‌ شده‌ در برگها نيز از طريق‌ ساقه‌ به‌ ريشه‌ اصلي‌ حمل‌ مي‌شود و سپس‌ از ريشه‌ اصلي‌ به‌ ريشه‌هاي‌ فرعي‌ و بالاخره‌ به‌ بافتهاي‌ زاينده‌ كوچكترين‌ ريشه‌ها مي‌رسد.</a:t>
            </a:r>
            <a:endParaRPr lang="en-US" sz="2400" dirty="0"/>
          </a:p>
        </p:txBody>
      </p:sp>
    </p:spTree>
    <p:extLst>
      <p:ext uri="{BB962C8B-B14F-4D97-AF65-F5344CB8AC3E}">
        <p14:creationId xmlns:p14="http://schemas.microsoft.com/office/powerpoint/2010/main" val="1162886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949233" y="-104503"/>
            <a:ext cx="9710057" cy="7080069"/>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1279901"/>
            <a:ext cx="7589520" cy="4007251"/>
          </a:xfrm>
          <a:prstGeom prst="rect">
            <a:avLst/>
          </a:prstGeom>
          <a:noFill/>
          <a:ln w="76200">
            <a:solidFill>
              <a:schemeClr val="bg1"/>
            </a:solidFill>
            <a:prstDash val="sysDot"/>
            <a:miter lim="800000"/>
            <a:headEnd/>
            <a:tailEnd/>
          </a:ln>
          <a:effectLst/>
        </p:spPr>
        <p:txBody>
          <a:bodyPr wrap="square">
            <a:spAutoFit/>
          </a:bodyPr>
          <a:lstStyle/>
          <a:p>
            <a:pPr algn="just" rtl="1">
              <a:lnSpc>
                <a:spcPct val="80000"/>
              </a:lnSpc>
            </a:pPr>
            <a:r>
              <a:rPr lang="en-US" sz="2400" b="1" dirty="0">
                <a:solidFill>
                  <a:schemeClr val="folHlink"/>
                </a:solidFill>
              </a:rPr>
              <a:t> </a:t>
            </a:r>
            <a:r>
              <a:rPr lang="ar-SA" sz="2400" b="1" dirty="0">
                <a:solidFill>
                  <a:schemeClr val="folHlink"/>
                </a:solidFill>
              </a:rPr>
              <a:t>ريشه‌ داراي‌ ويژگيهاي‌ زير است‌</a:t>
            </a:r>
            <a:r>
              <a:rPr lang="ar-SA" sz="2400" b="1" dirty="0" smtClean="0">
                <a:solidFill>
                  <a:schemeClr val="folHlink"/>
                </a:solidFill>
              </a:rPr>
              <a:t>:</a:t>
            </a:r>
            <a:endParaRPr lang="fa-IR" sz="2400" b="1" dirty="0" smtClean="0">
              <a:solidFill>
                <a:schemeClr val="folHlink"/>
              </a:solidFill>
            </a:endParaRPr>
          </a:p>
          <a:p>
            <a:pPr algn="just" rtl="1">
              <a:lnSpc>
                <a:spcPct val="80000"/>
              </a:lnSpc>
            </a:pPr>
            <a:endParaRPr lang="ar-SA" sz="2400" b="1" dirty="0">
              <a:solidFill>
                <a:schemeClr val="folHlink"/>
              </a:solidFill>
            </a:endParaRPr>
          </a:p>
          <a:p>
            <a:pPr algn="just" rtl="1"/>
            <a:r>
              <a:rPr lang="ar-SA" sz="2400" dirty="0"/>
              <a:t> 1ـ كلاهكي‌ كه‌ نوك‌ آن‌ را محافظت‌ مي‌كند و بدون‌ بشره‌ حقيقي‌ است‌ چنين‌ بخشي‌ در ساقه‌ وجود ندارد.</a:t>
            </a:r>
          </a:p>
          <a:p>
            <a:pPr algn="just" rtl="1"/>
            <a:r>
              <a:rPr lang="ar-SA" sz="2400" dirty="0"/>
              <a:t> 2ـ وجود تارهاي‌ كشنده‌ كه‌ آب‌ و نمكهاي‌ كاني‌ را جذب‌ مي‌كند.</a:t>
            </a:r>
          </a:p>
          <a:p>
            <a:pPr algn="just" rtl="1"/>
            <a:r>
              <a:rPr lang="ar-SA" sz="2400" dirty="0"/>
              <a:t> 3ـ دستجات‌ چوب‌ و آبكش‌ نخستين‌ كه‌ به‌ صورت‌ متناوب‌ در كنار يكديگر قرار مي‌گيرند.</a:t>
            </a:r>
          </a:p>
          <a:p>
            <a:pPr algn="just" rtl="1"/>
            <a:r>
              <a:rPr lang="ar-SA" sz="2400" dirty="0"/>
              <a:t> 4ـ رشد چوب‌ نخستين‌ </a:t>
            </a:r>
            <a:r>
              <a:rPr lang="ar-SA" sz="2400" dirty="0" smtClean="0"/>
              <a:t>«‌ مركز</a:t>
            </a:r>
            <a:r>
              <a:rPr lang="fa-IR" sz="2400" dirty="0" smtClean="0"/>
              <a:t>رو</a:t>
            </a:r>
            <a:r>
              <a:rPr lang="ar-SA" sz="2400" dirty="0" smtClean="0"/>
              <a:t> </a:t>
            </a:r>
            <a:r>
              <a:rPr lang="ar-SA" sz="2400" dirty="0"/>
              <a:t>» است‌: يعني‌: تمايز آن‌ از سمت‌ خارج‌ به‌ طرف‌ داخل‌ صورت‌ مي‌گيرد.</a:t>
            </a:r>
          </a:p>
          <a:p>
            <a:pPr algn="just" rtl="1"/>
            <a:r>
              <a:rPr lang="ar-SA" sz="2400" dirty="0"/>
              <a:t> 5ـ فاقد روزنه‌ است‌ و انشعابات‌ آن‌ از دايره‌ محيطيه‌ منشأ مي‌گيرند.</a:t>
            </a:r>
          </a:p>
          <a:p>
            <a:pPr algn="just" rtl="1"/>
            <a:r>
              <a:rPr lang="ar-SA" sz="2400" dirty="0"/>
              <a:t> 6ـ ساختار پسين‌ در دو لپه‌ايها و بازدانگان‌ همانند ساختار پسين‌ ساقه‌ است‌.</a:t>
            </a:r>
            <a:endParaRPr lang="en-US" sz="2400" dirty="0"/>
          </a:p>
        </p:txBody>
      </p:sp>
    </p:spTree>
    <p:extLst>
      <p:ext uri="{BB962C8B-B14F-4D97-AF65-F5344CB8AC3E}">
        <p14:creationId xmlns:p14="http://schemas.microsoft.com/office/powerpoint/2010/main" val="30130663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522514" y="339634"/>
            <a:ext cx="10842172" cy="6596742"/>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2207419" y="875938"/>
            <a:ext cx="7981405" cy="4464684"/>
          </a:xfrm>
          <a:prstGeom prst="rect">
            <a:avLst/>
          </a:prstGeom>
          <a:noFill/>
          <a:ln w="76200">
            <a:solidFill>
              <a:schemeClr val="bg1"/>
            </a:solidFill>
            <a:prstDash val="sysDot"/>
            <a:miter lim="800000"/>
            <a:headEnd/>
            <a:tailEnd/>
          </a:ln>
          <a:effectLst/>
        </p:spPr>
        <p:txBody>
          <a:bodyPr wrap="square">
            <a:spAutoFit/>
          </a:bodyPr>
          <a:lstStyle/>
          <a:p>
            <a:pPr algn="just" rtl="1">
              <a:lnSpc>
                <a:spcPct val="150000"/>
              </a:lnSpc>
            </a:pPr>
            <a:r>
              <a:rPr lang="en-US" sz="2400" b="1" dirty="0">
                <a:solidFill>
                  <a:schemeClr val="folHlink"/>
                </a:solidFill>
              </a:rPr>
              <a:t> </a:t>
            </a:r>
            <a:r>
              <a:rPr lang="ar-SA" sz="2400" b="1" dirty="0">
                <a:solidFill>
                  <a:schemeClr val="folHlink"/>
                </a:solidFill>
              </a:rPr>
              <a:t>توازن‌ بين‌ ريشه‌، ساقه‌ و برگهاي‌ گياه‌</a:t>
            </a:r>
          </a:p>
          <a:p>
            <a:pPr algn="just" rtl="1">
              <a:lnSpc>
                <a:spcPct val="150000"/>
              </a:lnSpc>
            </a:pPr>
            <a:r>
              <a:rPr lang="ar-SA" sz="2400" b="1" dirty="0"/>
              <a:t> </a:t>
            </a:r>
            <a:r>
              <a:rPr lang="ar-SA" sz="2400" dirty="0"/>
              <a:t>در هر گياه‌، بين‌ مقدار ريشه‌ و ساقه‌ و برگها بايد توازني‌ برقرار باشد. اين‌ توازن‌ به‌ ويژه‌ از نظر مجموع‌ سطح‌ برگ‌ و مجموع‌ سطح‌ ريشه‌ حائز اهميت‌ است‌. به‌ عبارت‌ ديگر، بين‌ ساخته‌ شدن‌ هيدراتهاي‌ كربن‌ توسط‌ برگها و جذب‌ آب‌ و مواد كاني‌ به‌ وسيلة‌ ريشه‌ بايد توازني‌ حفظ‌ شود. هرقدر مجموع‌ سطح‌ برگها بيشتر باشد، نور بيشتري‌ از خورشيد دريافت‌ مي‌شود و در نتيجه‌ انرژي‌ نوري‌ بيشتري‌ براي‌ ساخته‌ شدن‌ هيدراتهاي‌ كربن‌ جذب‌ مي‌گردد. همچنين‌ هرچه‌ سطح‌ ريشه‌ بيشتر باشد، آب‌ و مواد كاني‌ بيشتري‌ از خاك‌ جذب‌ مي‌شود.</a:t>
            </a:r>
            <a:endParaRPr lang="en-US" sz="2400" dirty="0"/>
          </a:p>
        </p:txBody>
      </p:sp>
    </p:spTree>
    <p:extLst>
      <p:ext uri="{BB962C8B-B14F-4D97-AF65-F5344CB8AC3E}">
        <p14:creationId xmlns:p14="http://schemas.microsoft.com/office/powerpoint/2010/main" val="27653506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418012" y="-124097"/>
            <a:ext cx="10345782"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1740354" y="695144"/>
            <a:ext cx="7834720" cy="3970318"/>
          </a:xfrm>
          <a:prstGeom prst="rect">
            <a:avLst/>
          </a:prstGeom>
          <a:noFill/>
          <a:ln w="76200">
            <a:solidFill>
              <a:schemeClr val="bg1"/>
            </a:solidFill>
            <a:prstDash val="sysDot"/>
            <a:miter lim="800000"/>
            <a:headEnd/>
            <a:tailEnd/>
          </a:ln>
          <a:effectLst/>
        </p:spPr>
        <p:txBody>
          <a:bodyPr wrap="square">
            <a:spAutoFit/>
          </a:bodyPr>
          <a:lstStyle/>
          <a:p>
            <a:pPr algn="r" rtl="1"/>
            <a:r>
              <a:rPr lang="ar-SA" sz="2800" b="1" dirty="0">
                <a:solidFill>
                  <a:schemeClr val="folHlink"/>
                </a:solidFill>
              </a:rPr>
              <a:t>ريشه‌ها ممكن‌ است‌ متناسب‌ با نقشي‌ كه‌ ايفا مي‌كنند تغيير شكل‌ يابند كه‌ مهمترين‌ آنها عبارت‌اند از</a:t>
            </a:r>
            <a:r>
              <a:rPr lang="ar-SA" sz="2800" b="1" dirty="0" smtClean="0">
                <a:solidFill>
                  <a:schemeClr val="folHlink"/>
                </a:solidFill>
              </a:rPr>
              <a:t>:</a:t>
            </a:r>
            <a:endParaRPr lang="fa-IR" sz="2800" b="1" dirty="0" smtClean="0">
              <a:solidFill>
                <a:schemeClr val="folHlink"/>
              </a:solidFill>
            </a:endParaRPr>
          </a:p>
          <a:p>
            <a:pPr algn="r" rtl="1"/>
            <a:endParaRPr lang="ar-SA" sz="2800" b="1" dirty="0">
              <a:solidFill>
                <a:schemeClr val="folHlink"/>
              </a:solidFill>
            </a:endParaRPr>
          </a:p>
          <a:p>
            <a:pPr algn="just" rtl="1"/>
            <a:r>
              <a:rPr lang="ar-SA" sz="2800" i="1" dirty="0"/>
              <a:t> </a:t>
            </a:r>
            <a:r>
              <a:rPr lang="ar-SA" sz="2800" b="1" i="1" dirty="0"/>
              <a:t>1. ريشه‌هاي‌ ذخيره‌اي‌ </a:t>
            </a:r>
            <a:r>
              <a:rPr lang="ar-SA" sz="2800" i="1" dirty="0"/>
              <a:t> </a:t>
            </a:r>
            <a:r>
              <a:rPr lang="ar-SA" sz="2800" b="1" i="1" dirty="0"/>
              <a:t> (غده‌اي‌) </a:t>
            </a:r>
          </a:p>
          <a:p>
            <a:pPr algn="just" rtl="1"/>
            <a:r>
              <a:rPr lang="fa-IR" sz="2800" b="1" i="1" dirty="0" smtClean="0"/>
              <a:t> </a:t>
            </a:r>
            <a:r>
              <a:rPr lang="ar-SA" sz="2800" b="1" i="1" dirty="0" smtClean="0"/>
              <a:t>2. </a:t>
            </a:r>
            <a:r>
              <a:rPr lang="ar-SA" sz="2800" b="1" i="1" dirty="0"/>
              <a:t>ريشه‌هاي‌ كوتاه‌ شده‌ </a:t>
            </a:r>
          </a:p>
          <a:p>
            <a:pPr algn="just" rtl="1"/>
            <a:r>
              <a:rPr lang="fa-IR" sz="2800" b="1" i="1" dirty="0" smtClean="0"/>
              <a:t> 3</a:t>
            </a:r>
            <a:r>
              <a:rPr lang="ar-SA" sz="2800" b="1" i="1" dirty="0" smtClean="0"/>
              <a:t>. </a:t>
            </a:r>
            <a:r>
              <a:rPr lang="ar-SA" sz="2800" b="1" i="1" dirty="0"/>
              <a:t>ميكوريز</a:t>
            </a:r>
            <a:r>
              <a:rPr lang="ar-SA" sz="2800" i="1" dirty="0"/>
              <a:t>. </a:t>
            </a:r>
          </a:p>
          <a:p>
            <a:pPr algn="just" rtl="1"/>
            <a:r>
              <a:rPr lang="ar-SA" sz="2800" i="1" dirty="0"/>
              <a:t> </a:t>
            </a:r>
            <a:r>
              <a:rPr lang="ar-SA" sz="2800" b="1" i="1" dirty="0"/>
              <a:t>4. </a:t>
            </a:r>
            <a:r>
              <a:rPr lang="ar-SA" sz="2800" b="1" i="1" dirty="0" smtClean="0"/>
              <a:t>ريشه‌هاي‌ </a:t>
            </a:r>
            <a:r>
              <a:rPr lang="ar-SA" sz="2800" b="1" i="1" dirty="0"/>
              <a:t>هوايي‌</a:t>
            </a:r>
            <a:endParaRPr lang="ar-SA" sz="2800" i="1" dirty="0"/>
          </a:p>
          <a:p>
            <a:pPr algn="just" rtl="1"/>
            <a:r>
              <a:rPr lang="ar-SA" sz="2800" i="1" dirty="0"/>
              <a:t> </a:t>
            </a:r>
            <a:r>
              <a:rPr lang="fa-IR" sz="2800" b="1" i="1" dirty="0" smtClean="0"/>
              <a:t>5</a:t>
            </a:r>
            <a:r>
              <a:rPr lang="ar-SA" sz="2800" b="1" i="1" dirty="0" smtClean="0"/>
              <a:t>. </a:t>
            </a:r>
            <a:r>
              <a:rPr lang="ar-SA" sz="2800" b="1" i="1" dirty="0"/>
              <a:t>ريشه‌هاي‌ انگلي‌ </a:t>
            </a:r>
            <a:r>
              <a:rPr lang="ar-SA" sz="2800" i="1" dirty="0"/>
              <a:t> </a:t>
            </a:r>
            <a:r>
              <a:rPr lang="ar-SA" sz="2800" b="1" i="1" dirty="0"/>
              <a:t> (مكنده‌)</a:t>
            </a:r>
            <a:endParaRPr lang="ar-SA" sz="2800" i="1" dirty="0"/>
          </a:p>
          <a:p>
            <a:pPr algn="just" rtl="1"/>
            <a:r>
              <a:rPr lang="fa-IR" sz="2800" i="1" dirty="0" smtClean="0"/>
              <a:t> 6</a:t>
            </a:r>
            <a:r>
              <a:rPr lang="ar-SA" sz="2800" b="1" i="1" dirty="0" smtClean="0"/>
              <a:t>. </a:t>
            </a:r>
            <a:r>
              <a:rPr lang="ar-SA" sz="2800" b="1" i="1" dirty="0"/>
              <a:t>ريشه‌هاي‌ تنفسي‌</a:t>
            </a:r>
            <a:endParaRPr lang="en-US" sz="2800" b="1" i="1" dirty="0"/>
          </a:p>
        </p:txBody>
      </p:sp>
    </p:spTree>
    <p:extLst>
      <p:ext uri="{BB962C8B-B14F-4D97-AF65-F5344CB8AC3E}">
        <p14:creationId xmlns:p14="http://schemas.microsoft.com/office/powerpoint/2010/main" val="38062334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535577" y="0"/>
            <a:ext cx="10293531"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1847850" y="941410"/>
            <a:ext cx="8197487" cy="3416320"/>
          </a:xfrm>
          <a:prstGeom prst="rect">
            <a:avLst/>
          </a:prstGeom>
          <a:noFill/>
          <a:ln w="76200">
            <a:solidFill>
              <a:schemeClr val="bg1"/>
            </a:solidFill>
            <a:prstDash val="sysDot"/>
            <a:miter lim="800000"/>
            <a:headEnd/>
            <a:tailEnd/>
          </a:ln>
          <a:effectLst/>
        </p:spPr>
        <p:txBody>
          <a:bodyPr wrap="square">
            <a:spAutoFit/>
          </a:bodyPr>
          <a:lstStyle/>
          <a:p>
            <a:pPr algn="r" rtl="1"/>
            <a:r>
              <a:rPr lang="ar-SA" sz="2400" b="1" dirty="0">
                <a:solidFill>
                  <a:schemeClr val="folHlink"/>
                </a:solidFill>
              </a:rPr>
              <a:t>آرايش‌ بافتهاي‌ نختسين‌ در </a:t>
            </a:r>
            <a:r>
              <a:rPr lang="ar-SA" sz="2400" b="1" dirty="0" smtClean="0">
                <a:solidFill>
                  <a:schemeClr val="folHlink"/>
                </a:solidFill>
              </a:rPr>
              <a:t>ريشه‌</a:t>
            </a:r>
            <a:endParaRPr lang="fa-IR" sz="2400" b="1" dirty="0" smtClean="0">
              <a:solidFill>
                <a:schemeClr val="folHlink"/>
              </a:solidFill>
            </a:endParaRPr>
          </a:p>
          <a:p>
            <a:pPr algn="r" rtl="1"/>
            <a:endParaRPr lang="ar-SA" sz="2400" b="1" dirty="0">
              <a:solidFill>
                <a:schemeClr val="folHlink"/>
              </a:solidFill>
            </a:endParaRPr>
          </a:p>
          <a:p>
            <a:pPr algn="r" rtl="1"/>
            <a:r>
              <a:rPr lang="ar-SA" sz="2400" i="1" dirty="0"/>
              <a:t> </a:t>
            </a:r>
            <a:r>
              <a:rPr lang="ar-SA" sz="2400" b="1" i="1" dirty="0"/>
              <a:t>-</a:t>
            </a:r>
            <a:r>
              <a:rPr lang="ar-SA" sz="2400" b="1" i="1" dirty="0" smtClean="0"/>
              <a:t>كلاهك</a:t>
            </a:r>
            <a:r>
              <a:rPr lang="fa-IR" sz="2400" b="1" i="1" dirty="0" smtClean="0"/>
              <a:t>:</a:t>
            </a:r>
            <a:r>
              <a:rPr lang="ar-SA" sz="2400" b="1" dirty="0" smtClean="0"/>
              <a:t> </a:t>
            </a:r>
            <a:r>
              <a:rPr lang="ar-SA" sz="2400" b="1" dirty="0"/>
              <a:t>‌</a:t>
            </a:r>
            <a:r>
              <a:rPr lang="ar-SA" sz="2400" dirty="0"/>
              <a:t>كلاهك‌ در نوك‌ قرار دارد و پرومريستم‌   (پيش‌ مريستم‌) را حفظ‌ مي‌كند، در ضمن‌ باعث‌ سهولت‌ نفوذ ريشه‌ به‌ درون‌ خاك‌ مي‌شود.</a:t>
            </a:r>
            <a:endParaRPr lang="ar-SA" sz="2400" i="1" dirty="0"/>
          </a:p>
          <a:p>
            <a:pPr algn="r" rtl="1"/>
            <a:r>
              <a:rPr lang="ar-SA" sz="2400" i="1" dirty="0"/>
              <a:t> -</a:t>
            </a:r>
            <a:r>
              <a:rPr lang="ar-SA" sz="2400" b="1" i="1" dirty="0" smtClean="0"/>
              <a:t>بشره</a:t>
            </a:r>
            <a:r>
              <a:rPr lang="fa-IR" sz="2400" b="1" i="1" dirty="0" smtClean="0"/>
              <a:t>:</a:t>
            </a:r>
            <a:r>
              <a:rPr lang="ar-SA" sz="2400" b="1" i="1" dirty="0" smtClean="0"/>
              <a:t>‌</a:t>
            </a:r>
            <a:r>
              <a:rPr lang="ar-SA" sz="2400" dirty="0" smtClean="0"/>
              <a:t> </a:t>
            </a:r>
            <a:r>
              <a:rPr lang="ar-SA" sz="2400" dirty="0"/>
              <a:t>بشره‌، كه‌ تارهاي‌ كشنده‌ بخشي‌ از آن‌ است‌، از لايه‌هاي‌ يك‌ ياخته‌اي‌ تشكيل‌ شده‌ است‌ با اين‌ حال‌ موارد استثنايي‌ ديده‌ مي‌شود. </a:t>
            </a:r>
            <a:endParaRPr lang="ar-SA" sz="2400" b="1" i="1" dirty="0"/>
          </a:p>
          <a:p>
            <a:pPr algn="r" rtl="1"/>
            <a:r>
              <a:rPr lang="ar-SA" sz="2400" b="1" i="1" dirty="0" smtClean="0"/>
              <a:t>پوست</a:t>
            </a:r>
            <a:r>
              <a:rPr lang="fa-IR" sz="2400" b="1" i="1" dirty="0" smtClean="0"/>
              <a:t>:</a:t>
            </a:r>
            <a:r>
              <a:rPr lang="en-US" sz="2400" b="1" dirty="0" smtClean="0"/>
              <a:t>‌</a:t>
            </a:r>
            <a:r>
              <a:rPr lang="ar-SA" sz="2400" b="1" dirty="0" smtClean="0"/>
              <a:t> </a:t>
            </a:r>
            <a:r>
              <a:rPr lang="ar-SA" sz="2400" dirty="0"/>
              <a:t>پوست‌ ريشه‌ كه‌ از پوست‌ ساقه‌ ضخيمتر است‌، از مريستم‌ اصلي‌ به‌ وجود مي‌آيد. در بيشتر دولپه‌ايها و بازدانگان‌، پوست‌ بيشتر از ياخته‌هاي‌ پارانشيمي‌ تشكيل‌ شده‌ است‌</a:t>
            </a:r>
            <a:r>
              <a:rPr lang="ar-SA" sz="2000" dirty="0"/>
              <a:t>. </a:t>
            </a:r>
            <a:endParaRPr lang="en-US" sz="2000" dirty="0"/>
          </a:p>
        </p:txBody>
      </p:sp>
    </p:spTree>
    <p:extLst>
      <p:ext uri="{BB962C8B-B14F-4D97-AF65-F5344CB8AC3E}">
        <p14:creationId xmlns:p14="http://schemas.microsoft.com/office/powerpoint/2010/main" val="36147676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AutoShape 2"/>
          <p:cNvSpPr>
            <a:spLocks noChangeArrowheads="1"/>
          </p:cNvSpPr>
          <p:nvPr/>
        </p:nvSpPr>
        <p:spPr bwMode="auto">
          <a:xfrm>
            <a:off x="1524000" y="0"/>
            <a:ext cx="9144000" cy="6858000"/>
          </a:xfrm>
          <a:prstGeom prst="bevel">
            <a:avLst>
              <a:gd name="adj" fmla="val 2731"/>
            </a:avLst>
          </a:prstGeom>
          <a:noFill/>
          <a:ln w="69850">
            <a:solidFill>
              <a:srgbClr val="FF00FF"/>
            </a:solidFill>
            <a:miter lim="800000"/>
            <a:headEnd/>
            <a:tailEnd/>
          </a:ln>
          <a:effectLst/>
        </p:spPr>
        <p:txBody>
          <a:bodyPr wrap="none" anchor="ctr"/>
          <a:lstStyle/>
          <a:p>
            <a:endParaRPr lang="en-US"/>
          </a:p>
        </p:txBody>
      </p:sp>
      <p:sp>
        <p:nvSpPr>
          <p:cNvPr id="75779" name="plant"/>
          <p:cNvSpPr>
            <a:spLocks noEditPoints="1" noChangeArrowheads="1"/>
          </p:cNvSpPr>
          <p:nvPr/>
        </p:nvSpPr>
        <p:spPr bwMode="auto">
          <a:xfrm>
            <a:off x="1847850" y="5876925"/>
            <a:ext cx="719138" cy="615950"/>
          </a:xfrm>
          <a:custGeom>
            <a:avLst/>
            <a:gdLst>
              <a:gd name="T0" fmla="*/ 0 w 21600"/>
              <a:gd name="T1" fmla="*/ 0 h 21600"/>
              <a:gd name="T2" fmla="*/ 10800 w 21600"/>
              <a:gd name="T3" fmla="*/ 0 h 21600"/>
              <a:gd name="T4" fmla="*/ 21600 w 21600"/>
              <a:gd name="T5" fmla="*/ 0 h 21600"/>
              <a:gd name="T6" fmla="*/ 21600 w 21600"/>
              <a:gd name="T7" fmla="*/ 10800 h 21600"/>
              <a:gd name="T8" fmla="*/ 21600 w 21600"/>
              <a:gd name="T9" fmla="*/ 21600 h 21600"/>
              <a:gd name="T10" fmla="*/ 10800 w 21600"/>
              <a:gd name="T11" fmla="*/ 21600 h 21600"/>
              <a:gd name="T12" fmla="*/ 0 w 21600"/>
              <a:gd name="T13" fmla="*/ 21600 h 21600"/>
              <a:gd name="T14" fmla="*/ 0 w 21600"/>
              <a:gd name="T15" fmla="*/ 10800 h 21600"/>
              <a:gd name="T16" fmla="*/ 7100 w 21600"/>
              <a:gd name="T17" fmla="*/ 10092 h 21600"/>
              <a:gd name="T18" fmla="*/ 14545 w 21600"/>
              <a:gd name="T19" fmla="*/ 13573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9368" y="9002"/>
                </a:moveTo>
                <a:lnTo>
                  <a:pt x="9254" y="8422"/>
                </a:lnTo>
                <a:lnTo>
                  <a:pt x="9139" y="7935"/>
                </a:lnTo>
                <a:lnTo>
                  <a:pt x="8819" y="7355"/>
                </a:lnTo>
                <a:lnTo>
                  <a:pt x="8475" y="6728"/>
                </a:lnTo>
                <a:lnTo>
                  <a:pt x="8040" y="6287"/>
                </a:lnTo>
                <a:lnTo>
                  <a:pt x="7421" y="5707"/>
                </a:lnTo>
                <a:lnTo>
                  <a:pt x="6574" y="5429"/>
                </a:lnTo>
                <a:lnTo>
                  <a:pt x="5452" y="5313"/>
                </a:lnTo>
                <a:lnTo>
                  <a:pt x="4856" y="5220"/>
                </a:lnTo>
                <a:lnTo>
                  <a:pt x="4169" y="5220"/>
                </a:lnTo>
                <a:lnTo>
                  <a:pt x="3665" y="5104"/>
                </a:lnTo>
                <a:lnTo>
                  <a:pt x="3001" y="4872"/>
                </a:lnTo>
                <a:lnTo>
                  <a:pt x="2497" y="4756"/>
                </a:lnTo>
                <a:lnTo>
                  <a:pt x="2062" y="4408"/>
                </a:lnTo>
                <a:lnTo>
                  <a:pt x="1603" y="4083"/>
                </a:lnTo>
                <a:lnTo>
                  <a:pt x="1283" y="3689"/>
                </a:lnTo>
                <a:lnTo>
                  <a:pt x="1283" y="4315"/>
                </a:lnTo>
                <a:lnTo>
                  <a:pt x="1489" y="5104"/>
                </a:lnTo>
                <a:lnTo>
                  <a:pt x="1832" y="6055"/>
                </a:lnTo>
                <a:lnTo>
                  <a:pt x="2382" y="6914"/>
                </a:lnTo>
                <a:lnTo>
                  <a:pt x="2680" y="7471"/>
                </a:lnTo>
                <a:lnTo>
                  <a:pt x="3115" y="7935"/>
                </a:lnTo>
                <a:lnTo>
                  <a:pt x="3573" y="8213"/>
                </a:lnTo>
                <a:lnTo>
                  <a:pt x="4077" y="8654"/>
                </a:lnTo>
                <a:lnTo>
                  <a:pt x="4627" y="9002"/>
                </a:lnTo>
                <a:lnTo>
                  <a:pt x="5245" y="9234"/>
                </a:lnTo>
                <a:lnTo>
                  <a:pt x="6024" y="9443"/>
                </a:lnTo>
                <a:lnTo>
                  <a:pt x="6757" y="9628"/>
                </a:lnTo>
                <a:lnTo>
                  <a:pt x="5177" y="10069"/>
                </a:lnTo>
                <a:lnTo>
                  <a:pt x="3963" y="10649"/>
                </a:lnTo>
                <a:lnTo>
                  <a:pt x="3344" y="11044"/>
                </a:lnTo>
                <a:lnTo>
                  <a:pt x="2886" y="11600"/>
                </a:lnTo>
                <a:lnTo>
                  <a:pt x="2497" y="12041"/>
                </a:lnTo>
                <a:lnTo>
                  <a:pt x="1947" y="12343"/>
                </a:lnTo>
                <a:lnTo>
                  <a:pt x="1168" y="12668"/>
                </a:lnTo>
                <a:lnTo>
                  <a:pt x="0" y="12900"/>
                </a:lnTo>
                <a:lnTo>
                  <a:pt x="435" y="13248"/>
                </a:lnTo>
                <a:lnTo>
                  <a:pt x="779" y="13456"/>
                </a:lnTo>
                <a:lnTo>
                  <a:pt x="1283" y="13642"/>
                </a:lnTo>
                <a:lnTo>
                  <a:pt x="1718" y="13758"/>
                </a:lnTo>
                <a:lnTo>
                  <a:pt x="2680" y="13851"/>
                </a:lnTo>
                <a:lnTo>
                  <a:pt x="3573" y="13758"/>
                </a:lnTo>
                <a:lnTo>
                  <a:pt x="4512" y="13526"/>
                </a:lnTo>
                <a:lnTo>
                  <a:pt x="5360" y="13248"/>
                </a:lnTo>
                <a:lnTo>
                  <a:pt x="6139" y="12900"/>
                </a:lnTo>
                <a:lnTo>
                  <a:pt x="6757" y="12552"/>
                </a:lnTo>
                <a:lnTo>
                  <a:pt x="6459" y="13132"/>
                </a:lnTo>
                <a:lnTo>
                  <a:pt x="6139" y="13642"/>
                </a:lnTo>
                <a:lnTo>
                  <a:pt x="5910" y="14199"/>
                </a:lnTo>
                <a:lnTo>
                  <a:pt x="5681" y="14663"/>
                </a:lnTo>
                <a:lnTo>
                  <a:pt x="5681" y="15150"/>
                </a:lnTo>
                <a:lnTo>
                  <a:pt x="5681" y="15730"/>
                </a:lnTo>
                <a:lnTo>
                  <a:pt x="5681" y="16241"/>
                </a:lnTo>
                <a:lnTo>
                  <a:pt x="5795" y="16913"/>
                </a:lnTo>
                <a:lnTo>
                  <a:pt x="5910" y="17586"/>
                </a:lnTo>
                <a:lnTo>
                  <a:pt x="5910" y="18213"/>
                </a:lnTo>
                <a:lnTo>
                  <a:pt x="5795" y="18885"/>
                </a:lnTo>
                <a:lnTo>
                  <a:pt x="5566" y="19396"/>
                </a:lnTo>
                <a:lnTo>
                  <a:pt x="5245" y="19976"/>
                </a:lnTo>
                <a:lnTo>
                  <a:pt x="4971" y="20370"/>
                </a:lnTo>
                <a:lnTo>
                  <a:pt x="4512" y="20811"/>
                </a:lnTo>
                <a:lnTo>
                  <a:pt x="4077" y="21043"/>
                </a:lnTo>
                <a:lnTo>
                  <a:pt x="5177" y="20927"/>
                </a:lnTo>
                <a:lnTo>
                  <a:pt x="6253" y="20486"/>
                </a:lnTo>
                <a:lnTo>
                  <a:pt x="7421" y="19976"/>
                </a:lnTo>
                <a:lnTo>
                  <a:pt x="8361" y="19187"/>
                </a:lnTo>
                <a:lnTo>
                  <a:pt x="8819" y="18769"/>
                </a:lnTo>
                <a:lnTo>
                  <a:pt x="9139" y="18213"/>
                </a:lnTo>
                <a:lnTo>
                  <a:pt x="9437" y="17772"/>
                </a:lnTo>
                <a:lnTo>
                  <a:pt x="9643" y="17261"/>
                </a:lnTo>
                <a:lnTo>
                  <a:pt x="9872" y="16681"/>
                </a:lnTo>
                <a:lnTo>
                  <a:pt x="9872" y="16171"/>
                </a:lnTo>
                <a:lnTo>
                  <a:pt x="9872" y="15614"/>
                </a:lnTo>
                <a:lnTo>
                  <a:pt x="9758" y="15057"/>
                </a:lnTo>
                <a:lnTo>
                  <a:pt x="10216" y="15498"/>
                </a:lnTo>
                <a:lnTo>
                  <a:pt x="10537" y="16241"/>
                </a:lnTo>
                <a:lnTo>
                  <a:pt x="10834" y="17145"/>
                </a:lnTo>
                <a:lnTo>
                  <a:pt x="11041" y="18213"/>
                </a:lnTo>
                <a:lnTo>
                  <a:pt x="11155" y="19187"/>
                </a:lnTo>
                <a:lnTo>
                  <a:pt x="11155" y="20185"/>
                </a:lnTo>
                <a:lnTo>
                  <a:pt x="11155" y="20579"/>
                </a:lnTo>
                <a:lnTo>
                  <a:pt x="11041" y="21043"/>
                </a:lnTo>
                <a:lnTo>
                  <a:pt x="10926" y="21391"/>
                </a:lnTo>
                <a:lnTo>
                  <a:pt x="10766" y="21600"/>
                </a:lnTo>
                <a:lnTo>
                  <a:pt x="11499" y="21484"/>
                </a:lnTo>
                <a:lnTo>
                  <a:pt x="12323" y="21043"/>
                </a:lnTo>
                <a:lnTo>
                  <a:pt x="13102" y="20370"/>
                </a:lnTo>
                <a:lnTo>
                  <a:pt x="13606" y="19628"/>
                </a:lnTo>
                <a:lnTo>
                  <a:pt x="13950" y="19071"/>
                </a:lnTo>
                <a:lnTo>
                  <a:pt x="14064" y="18677"/>
                </a:lnTo>
                <a:lnTo>
                  <a:pt x="14179" y="18097"/>
                </a:lnTo>
                <a:lnTo>
                  <a:pt x="14293" y="17586"/>
                </a:lnTo>
                <a:lnTo>
                  <a:pt x="14179" y="16913"/>
                </a:lnTo>
                <a:lnTo>
                  <a:pt x="14064" y="16241"/>
                </a:lnTo>
                <a:lnTo>
                  <a:pt x="13835" y="15614"/>
                </a:lnTo>
                <a:lnTo>
                  <a:pt x="13560" y="14872"/>
                </a:lnTo>
                <a:lnTo>
                  <a:pt x="13950" y="14941"/>
                </a:lnTo>
                <a:lnTo>
                  <a:pt x="14408" y="15150"/>
                </a:lnTo>
                <a:lnTo>
                  <a:pt x="14843" y="15266"/>
                </a:lnTo>
                <a:lnTo>
                  <a:pt x="15232" y="15614"/>
                </a:lnTo>
                <a:lnTo>
                  <a:pt x="15576" y="15846"/>
                </a:lnTo>
                <a:lnTo>
                  <a:pt x="15897" y="16171"/>
                </a:lnTo>
                <a:lnTo>
                  <a:pt x="16126" y="16473"/>
                </a:lnTo>
                <a:lnTo>
                  <a:pt x="16240" y="16913"/>
                </a:lnTo>
                <a:lnTo>
                  <a:pt x="16515" y="17261"/>
                </a:lnTo>
                <a:lnTo>
                  <a:pt x="17088" y="17586"/>
                </a:lnTo>
                <a:lnTo>
                  <a:pt x="17798" y="17865"/>
                </a:lnTo>
                <a:lnTo>
                  <a:pt x="18576" y="18097"/>
                </a:lnTo>
                <a:lnTo>
                  <a:pt x="19424" y="18213"/>
                </a:lnTo>
                <a:lnTo>
                  <a:pt x="20317" y="18213"/>
                </a:lnTo>
                <a:lnTo>
                  <a:pt x="21050" y="18213"/>
                </a:lnTo>
                <a:lnTo>
                  <a:pt x="21600" y="17865"/>
                </a:lnTo>
                <a:lnTo>
                  <a:pt x="21165" y="17656"/>
                </a:lnTo>
                <a:lnTo>
                  <a:pt x="20592" y="17470"/>
                </a:lnTo>
                <a:lnTo>
                  <a:pt x="20088" y="17029"/>
                </a:lnTo>
                <a:lnTo>
                  <a:pt x="19653" y="16681"/>
                </a:lnTo>
                <a:lnTo>
                  <a:pt x="19195" y="16241"/>
                </a:lnTo>
                <a:lnTo>
                  <a:pt x="18920" y="15962"/>
                </a:lnTo>
                <a:lnTo>
                  <a:pt x="18576" y="15498"/>
                </a:lnTo>
                <a:lnTo>
                  <a:pt x="18576" y="15057"/>
                </a:lnTo>
                <a:lnTo>
                  <a:pt x="18485" y="14756"/>
                </a:lnTo>
                <a:lnTo>
                  <a:pt x="18256" y="14199"/>
                </a:lnTo>
                <a:lnTo>
                  <a:pt x="17912" y="13526"/>
                </a:lnTo>
                <a:lnTo>
                  <a:pt x="17523" y="13016"/>
                </a:lnTo>
                <a:lnTo>
                  <a:pt x="16973" y="12436"/>
                </a:lnTo>
                <a:lnTo>
                  <a:pt x="16355" y="12041"/>
                </a:lnTo>
                <a:lnTo>
                  <a:pt x="16011" y="11832"/>
                </a:lnTo>
                <a:lnTo>
                  <a:pt x="15690" y="11716"/>
                </a:lnTo>
                <a:lnTo>
                  <a:pt x="15232" y="11716"/>
                </a:lnTo>
                <a:lnTo>
                  <a:pt x="14843" y="11716"/>
                </a:lnTo>
                <a:lnTo>
                  <a:pt x="15461" y="11252"/>
                </a:lnTo>
                <a:lnTo>
                  <a:pt x="16126" y="10858"/>
                </a:lnTo>
                <a:lnTo>
                  <a:pt x="16973" y="10649"/>
                </a:lnTo>
                <a:lnTo>
                  <a:pt x="17798" y="10417"/>
                </a:lnTo>
                <a:lnTo>
                  <a:pt x="18806" y="10301"/>
                </a:lnTo>
                <a:lnTo>
                  <a:pt x="19653" y="10301"/>
                </a:lnTo>
                <a:lnTo>
                  <a:pt x="20478" y="10417"/>
                </a:lnTo>
                <a:lnTo>
                  <a:pt x="21256" y="10533"/>
                </a:lnTo>
                <a:lnTo>
                  <a:pt x="20707" y="9837"/>
                </a:lnTo>
                <a:lnTo>
                  <a:pt x="19859" y="9234"/>
                </a:lnTo>
                <a:lnTo>
                  <a:pt x="18806" y="8538"/>
                </a:lnTo>
                <a:lnTo>
                  <a:pt x="17637" y="8144"/>
                </a:lnTo>
                <a:lnTo>
                  <a:pt x="16973" y="8027"/>
                </a:lnTo>
                <a:lnTo>
                  <a:pt x="16355" y="7935"/>
                </a:lnTo>
                <a:lnTo>
                  <a:pt x="15805" y="7935"/>
                </a:lnTo>
                <a:lnTo>
                  <a:pt x="15118" y="8027"/>
                </a:lnTo>
                <a:lnTo>
                  <a:pt x="14614" y="8144"/>
                </a:lnTo>
                <a:lnTo>
                  <a:pt x="14064" y="8422"/>
                </a:lnTo>
                <a:lnTo>
                  <a:pt x="13606" y="8886"/>
                </a:lnTo>
                <a:lnTo>
                  <a:pt x="13217" y="9327"/>
                </a:lnTo>
                <a:lnTo>
                  <a:pt x="13606" y="8538"/>
                </a:lnTo>
                <a:lnTo>
                  <a:pt x="13950" y="7935"/>
                </a:lnTo>
                <a:lnTo>
                  <a:pt x="14293" y="7123"/>
                </a:lnTo>
                <a:lnTo>
                  <a:pt x="14499" y="6519"/>
                </a:lnTo>
                <a:lnTo>
                  <a:pt x="14614" y="5823"/>
                </a:lnTo>
                <a:lnTo>
                  <a:pt x="14614" y="5220"/>
                </a:lnTo>
                <a:lnTo>
                  <a:pt x="14408" y="4524"/>
                </a:lnTo>
                <a:lnTo>
                  <a:pt x="14064" y="3898"/>
                </a:lnTo>
                <a:lnTo>
                  <a:pt x="13606" y="3225"/>
                </a:lnTo>
                <a:lnTo>
                  <a:pt x="13331" y="2598"/>
                </a:lnTo>
                <a:lnTo>
                  <a:pt x="13102" y="2042"/>
                </a:lnTo>
                <a:lnTo>
                  <a:pt x="12896" y="1485"/>
                </a:lnTo>
                <a:lnTo>
                  <a:pt x="12781" y="1090"/>
                </a:lnTo>
                <a:lnTo>
                  <a:pt x="12667" y="626"/>
                </a:lnTo>
                <a:lnTo>
                  <a:pt x="12667" y="278"/>
                </a:lnTo>
                <a:lnTo>
                  <a:pt x="12667" y="0"/>
                </a:lnTo>
                <a:lnTo>
                  <a:pt x="12163" y="394"/>
                </a:lnTo>
                <a:lnTo>
                  <a:pt x="11728" y="974"/>
                </a:lnTo>
                <a:lnTo>
                  <a:pt x="11155" y="1601"/>
                </a:lnTo>
                <a:lnTo>
                  <a:pt x="10766" y="2390"/>
                </a:lnTo>
                <a:lnTo>
                  <a:pt x="10330" y="3109"/>
                </a:lnTo>
                <a:lnTo>
                  <a:pt x="10101" y="3898"/>
                </a:lnTo>
                <a:lnTo>
                  <a:pt x="9987" y="4524"/>
                </a:lnTo>
                <a:lnTo>
                  <a:pt x="10101" y="5220"/>
                </a:lnTo>
                <a:lnTo>
                  <a:pt x="10216" y="5823"/>
                </a:lnTo>
                <a:lnTo>
                  <a:pt x="10330" y="6403"/>
                </a:lnTo>
                <a:lnTo>
                  <a:pt x="10330" y="6914"/>
                </a:lnTo>
                <a:lnTo>
                  <a:pt x="10216" y="7471"/>
                </a:lnTo>
                <a:lnTo>
                  <a:pt x="10101" y="7935"/>
                </a:lnTo>
                <a:lnTo>
                  <a:pt x="9872" y="8329"/>
                </a:lnTo>
                <a:lnTo>
                  <a:pt x="9643" y="8654"/>
                </a:lnTo>
                <a:lnTo>
                  <a:pt x="9368" y="9002"/>
                </a:lnTo>
                <a:close/>
              </a:path>
            </a:pathLst>
          </a:custGeom>
          <a:solidFill>
            <a:srgbClr val="00FF00"/>
          </a:solidFill>
          <a:ln w="38100">
            <a:solidFill>
              <a:srgbClr val="000000"/>
            </a:solidFill>
            <a:miter lim="800000"/>
            <a:headEnd/>
            <a:tailEnd/>
          </a:ln>
          <a:effectLst>
            <a:outerShdw dist="107763" dir="2700000" algn="ctr" rotWithShape="0">
              <a:srgbClr val="808080"/>
            </a:outerShdw>
          </a:effectLst>
        </p:spPr>
        <p:txBody>
          <a:bodyPr/>
          <a:lstStyle/>
          <a:p>
            <a:endParaRPr lang="en-US"/>
          </a:p>
        </p:txBody>
      </p:sp>
      <p:sp>
        <p:nvSpPr>
          <p:cNvPr id="75780" name="Text Box 4"/>
          <p:cNvSpPr txBox="1">
            <a:spLocks noChangeArrowheads="1"/>
          </p:cNvSpPr>
          <p:nvPr/>
        </p:nvSpPr>
        <p:spPr bwMode="auto">
          <a:xfrm>
            <a:off x="3069771" y="1465853"/>
            <a:ext cx="6374674" cy="3539430"/>
          </a:xfrm>
          <a:prstGeom prst="rect">
            <a:avLst/>
          </a:prstGeom>
          <a:noFill/>
          <a:ln w="76200">
            <a:solidFill>
              <a:schemeClr val="bg1"/>
            </a:solidFill>
            <a:prstDash val="sysDot"/>
            <a:miter lim="800000"/>
            <a:headEnd/>
            <a:tailEnd/>
          </a:ln>
          <a:effectLst/>
        </p:spPr>
        <p:txBody>
          <a:bodyPr wrap="square">
            <a:spAutoFit/>
          </a:bodyPr>
          <a:lstStyle/>
          <a:p>
            <a:pPr algn="just" rtl="1"/>
            <a:r>
              <a:rPr lang="ar-SA" sz="2800" b="1" dirty="0">
                <a:solidFill>
                  <a:schemeClr val="folHlink"/>
                </a:solidFill>
              </a:rPr>
              <a:t>اگزودرم‌ (برون‌ پوست‌</a:t>
            </a:r>
            <a:r>
              <a:rPr lang="ar-SA" sz="2800" b="1" dirty="0" smtClean="0">
                <a:solidFill>
                  <a:schemeClr val="folHlink"/>
                </a:solidFill>
              </a:rPr>
              <a:t>)</a:t>
            </a:r>
            <a:endParaRPr lang="fa-IR" sz="2800" b="1" dirty="0" smtClean="0">
              <a:solidFill>
                <a:schemeClr val="folHlink"/>
              </a:solidFill>
            </a:endParaRPr>
          </a:p>
          <a:p>
            <a:pPr algn="just" rtl="1"/>
            <a:endParaRPr lang="ar-SA" sz="2800" b="1" dirty="0">
              <a:solidFill>
                <a:schemeClr val="folHlink"/>
              </a:solidFill>
            </a:endParaRPr>
          </a:p>
          <a:p>
            <a:pPr algn="just" rtl="1"/>
            <a:r>
              <a:rPr lang="ar-SA" sz="2800" b="1" dirty="0"/>
              <a:t> </a:t>
            </a:r>
            <a:r>
              <a:rPr lang="ar-SA" sz="2800" dirty="0"/>
              <a:t>ديواره‌ ياخته‌اي‌ لايه‌ زير بشره‌ در بسياري‌ از گياهان‌ چوب‌ پنبه‌اي‌ مي‌شود. در اين‌ صورت‌ اگزودرم‌ به‌ صورت‌ بافت‌ محافظ‌ تشكيل‌ مي‌گردد. اگزودرم‌ از نظر ساختاري‌ و سيتوشيميايي‌ شبيه‌ آندودرم‌ است‌. ياخته‌هاي‌ اگزودرم‌ حتي‌ پس‌ از رشد كامل‌، پروتوپلاست‌ زنده‌ دارند. ضخامت‌ اگزودرم‌ از يك‌ تا 3 لايه‌ متغير است‌.</a:t>
            </a:r>
            <a:endParaRPr lang="en-US" sz="2800" dirty="0"/>
          </a:p>
        </p:txBody>
      </p:sp>
    </p:spTree>
    <p:extLst>
      <p:ext uri="{BB962C8B-B14F-4D97-AF65-F5344CB8AC3E}">
        <p14:creationId xmlns:p14="http://schemas.microsoft.com/office/powerpoint/2010/main" val="190602856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afterEffect">
                                  <p:stCondLst>
                                    <p:cond delay="0"/>
                                  </p:stCondLst>
                                  <p:childTnLst>
                                    <p:set>
                                      <p:cBhvr>
                                        <p:cTn id="6" dur="1" fill="hold">
                                          <p:stCondLst>
                                            <p:cond delay="0"/>
                                          </p:stCondLst>
                                        </p:cTn>
                                        <p:tgtEl>
                                          <p:spTgt spid="75780"/>
                                        </p:tgtEl>
                                        <p:attrNameLst>
                                          <p:attrName>style.visibility</p:attrName>
                                        </p:attrNameLst>
                                      </p:cBhvr>
                                      <p:to>
                                        <p:strVal val="visible"/>
                                      </p:to>
                                    </p:set>
                                    <p:animEffect transition="in" filter="fade">
                                      <p:cBhvr>
                                        <p:cTn id="7" dur="800" decel="100000"/>
                                        <p:tgtEl>
                                          <p:spTgt spid="75780"/>
                                        </p:tgtEl>
                                      </p:cBhvr>
                                    </p:animEffect>
                                    <p:anim calcmode="lin" valueType="num">
                                      <p:cBhvr>
                                        <p:cTn id="8" dur="800" decel="100000" fill="hold"/>
                                        <p:tgtEl>
                                          <p:spTgt spid="75780"/>
                                        </p:tgtEl>
                                        <p:attrNameLst>
                                          <p:attrName>style.rotation</p:attrName>
                                        </p:attrNameLst>
                                      </p:cBhvr>
                                      <p:tavLst>
                                        <p:tav tm="0">
                                          <p:val>
                                            <p:fltVal val="-90"/>
                                          </p:val>
                                        </p:tav>
                                        <p:tav tm="100000">
                                          <p:val>
                                            <p:fltVal val="0"/>
                                          </p:val>
                                        </p:tav>
                                      </p:tavLst>
                                    </p:anim>
                                    <p:anim calcmode="lin" valueType="num">
                                      <p:cBhvr>
                                        <p:cTn id="9" dur="800" decel="100000" fill="hold"/>
                                        <p:tgtEl>
                                          <p:spTgt spid="75780"/>
                                        </p:tgtEl>
                                        <p:attrNameLst>
                                          <p:attrName>ppt_x</p:attrName>
                                        </p:attrNameLst>
                                      </p:cBhvr>
                                      <p:tavLst>
                                        <p:tav tm="0">
                                          <p:val>
                                            <p:strVal val="#ppt_x+0.4"/>
                                          </p:val>
                                        </p:tav>
                                        <p:tav tm="100000">
                                          <p:val>
                                            <p:strVal val="#ppt_x-0.05"/>
                                          </p:val>
                                        </p:tav>
                                      </p:tavLst>
                                    </p:anim>
                                    <p:anim calcmode="lin" valueType="num">
                                      <p:cBhvr>
                                        <p:cTn id="10" dur="800" decel="100000" fill="hold"/>
                                        <p:tgtEl>
                                          <p:spTgt spid="75780"/>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75780"/>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75780"/>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0"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542</TotalTime>
  <Words>1576</Words>
  <Application>Microsoft Office PowerPoint</Application>
  <PresentationFormat>Widescreen</PresentationFormat>
  <Paragraphs>85</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2  Farnaz</vt:lpstr>
      <vt:lpstr>2  Sahar</vt: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184</cp:revision>
  <dcterms:created xsi:type="dcterms:W3CDTF">2020-04-05T15:16:16Z</dcterms:created>
  <dcterms:modified xsi:type="dcterms:W3CDTF">2020-05-02T08:38:41Z</dcterms:modified>
</cp:coreProperties>
</file>