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7" r:id="rId1"/>
  </p:sldMasterIdLst>
  <p:notesMasterIdLst>
    <p:notesMasterId r:id="rId21"/>
  </p:notesMasterIdLst>
  <p:sldIdLst>
    <p:sldId id="282" r:id="rId2"/>
    <p:sldId id="257" r:id="rId3"/>
    <p:sldId id="258" r:id="rId4"/>
    <p:sldId id="259" r:id="rId5"/>
    <p:sldId id="261" r:id="rId6"/>
    <p:sldId id="283" r:id="rId7"/>
    <p:sldId id="263" r:id="rId8"/>
    <p:sldId id="265" r:id="rId9"/>
    <p:sldId id="267" r:id="rId10"/>
    <p:sldId id="268" r:id="rId11"/>
    <p:sldId id="271" r:id="rId12"/>
    <p:sldId id="272" r:id="rId13"/>
    <p:sldId id="273" r:id="rId14"/>
    <p:sldId id="275" r:id="rId15"/>
    <p:sldId id="277" r:id="rId16"/>
    <p:sldId id="278" r:id="rId17"/>
    <p:sldId id="279" r:id="rId18"/>
    <p:sldId id="280" r:id="rId19"/>
    <p:sldId id="28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275" autoAdjust="0"/>
    <p:restoredTop sz="94660"/>
  </p:normalViewPr>
  <p:slideViewPr>
    <p:cSldViewPr snapToGrid="0">
      <p:cViewPr varScale="1">
        <p:scale>
          <a:sx n="72" d="100"/>
          <a:sy n="72" d="100"/>
        </p:scale>
        <p:origin x="24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F97474-C0C4-4878-BB0C-121E5B1BAF70}" type="datetimeFigureOut">
              <a:rPr lang="en-US" smtClean="0"/>
              <a:pPr/>
              <a:t>5/3/2020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FBA5F-C403-467D-B6A5-1806AC4E6714}" type="slidenum">
              <a:rPr lang="en-US" smtClean="0"/>
              <a:pPr/>
              <a:t>‹#›</a:t>
            </a:fld>
            <a:endParaRPr lang="en-US"/>
          </a:p>
        </p:txBody>
      </p:sp>
    </p:spTree>
    <p:extLst>
      <p:ext uri="{BB962C8B-B14F-4D97-AF65-F5344CB8AC3E}">
        <p14:creationId xmlns:p14="http://schemas.microsoft.com/office/powerpoint/2010/main" val="633589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5FBA5F-C403-467D-B6A5-1806AC4E6714}" type="slidenum">
              <a:rPr lang="en-US" smtClean="0"/>
              <a:pPr/>
              <a:t>10</a:t>
            </a:fld>
            <a:endParaRPr lang="en-US"/>
          </a:p>
        </p:txBody>
      </p:sp>
    </p:spTree>
    <p:extLst>
      <p:ext uri="{BB962C8B-B14F-4D97-AF65-F5344CB8AC3E}">
        <p14:creationId xmlns:p14="http://schemas.microsoft.com/office/powerpoint/2010/main" val="2899972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15BCAE-B263-4DB3-AAB2-29200445D6D9}" type="datetime1">
              <a:rPr lang="en-US" smtClean="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81558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B7F46D-7D5D-4C02-820F-00BB0A8EF64B}" type="datetime1">
              <a:rPr lang="en-US" smtClean="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88277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B7BF94-040B-4633-88FD-3C2301DE2F4B}" type="datetime1">
              <a:rPr lang="en-US" smtClean="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77382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0184F8-7D7F-469D-8EC9-84DA93E22CF2}" type="datetime1">
              <a:rPr lang="en-US" smtClean="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58822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A60139-2F79-47DC-8997-20CB639EEB1C}" type="datetime1">
              <a:rPr lang="en-US" smtClean="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0663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77CD16-F372-4540-A237-9F943B853379}" type="datetime1">
              <a:rPr lang="en-US" smtClean="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63147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FF47F8-9A67-447E-95FC-82F4CB7DE665}" type="datetime1">
              <a:rPr lang="en-US" smtClean="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31694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0C50A3-222A-41E8-B6F1-AE62C5FEC7DE}" type="datetime1">
              <a:rPr lang="en-US" smtClean="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6327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7E844-4D49-4B8D-854E-7BEA50E62271}" type="datetime1">
              <a:rPr lang="en-US" smtClean="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0545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767D80-1F9B-459F-9E91-C4D6F45E9038}" type="datetime1">
              <a:rPr lang="en-US" smtClean="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27433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30A2AD-A9ED-445F-A06B-1F4DBB086F31}" type="datetime1">
              <a:rPr lang="en-US" smtClean="0"/>
              <a:pPr/>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15657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1D32F3-ECB6-4C0C-ACB0-912F7D7354F9}" type="datetime1">
              <a:rPr lang="en-US" smtClean="0"/>
              <a:pPr/>
              <a:t>5/3/2020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68031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4158F7-EB72-491D-9672-C9332893BB96}" type="datetime1">
              <a:rPr lang="en-US" smtClean="0"/>
              <a:pPr/>
              <a:t>5/3/2020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63843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C6C2CC-51A5-4DBB-893F-528023E01CF7}" type="datetime1">
              <a:rPr lang="en-US" smtClean="0"/>
              <a:pPr/>
              <a:t>5/3/2020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5340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5BDC71-0EF9-4616-8D8E-1203E480426E}" type="datetime1">
              <a:rPr lang="en-US" smtClean="0"/>
              <a:pPr/>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24163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4AE4E2-1636-401B-B178-33462266C387}" type="datetime1">
              <a:rPr lang="en-US" smtClean="0"/>
              <a:pPr/>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pPr/>
              <a:t>‹#›</a:t>
            </a:fld>
            <a:endParaRPr lang="en-US" dirty="0"/>
          </a:p>
        </p:txBody>
      </p:sp>
    </p:spTree>
    <p:extLst>
      <p:ext uri="{BB962C8B-B14F-4D97-AF65-F5344CB8AC3E}">
        <p14:creationId xmlns:p14="http://schemas.microsoft.com/office/powerpoint/2010/main" val="3546970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57806B9-6BBA-41F2-9D19-3D8F9C457D2A}" type="datetime1">
              <a:rPr lang="en-US" smtClean="0"/>
              <a:pPr/>
              <a:t>5/3/2020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8631191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Lst>
  <p:hf hdr="0" ftr="0" dt="0"/>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865CC-D682-4E01-8E83-DD973DD1A89A}"/>
              </a:ext>
            </a:extLst>
          </p:cNvPr>
          <p:cNvSpPr>
            <a:spLocks noGrp="1"/>
          </p:cNvSpPr>
          <p:nvPr>
            <p:ph type="ctrTitle"/>
          </p:nvPr>
        </p:nvSpPr>
        <p:spPr>
          <a:xfrm>
            <a:off x="1507066" y="4760185"/>
            <a:ext cx="7766936" cy="1646302"/>
          </a:xfrm>
        </p:spPr>
        <p:txBody>
          <a:bodyPr/>
          <a:lstStyle/>
          <a:p>
            <a:pPr algn="ctr"/>
            <a:r>
              <a:rPr lang="fa-IR" sz="4400" dirty="0">
                <a:cs typeface="B Nazanin" panose="00000400000000000000" pitchFamily="2" charset="-78"/>
              </a:rPr>
              <a:t>درس نظریه های یادگیری(از منابع مختلف)</a:t>
            </a:r>
            <a:br>
              <a:rPr lang="fa-IR" sz="4400" dirty="0">
                <a:cs typeface="B Nazanin" panose="00000400000000000000" pitchFamily="2" charset="-78"/>
              </a:rPr>
            </a:br>
            <a:r>
              <a:rPr lang="fa-IR" sz="4400" dirty="0">
                <a:cs typeface="B Nazanin" panose="00000400000000000000" pitchFamily="2" charset="-78"/>
              </a:rPr>
              <a:t>دانشگاه فرهنگیان پردیس شهید رجائی ارومیه</a:t>
            </a:r>
            <a:br>
              <a:rPr lang="fa-IR" sz="4400" dirty="0">
                <a:cs typeface="B Nazanin" panose="00000400000000000000" pitchFamily="2" charset="-78"/>
              </a:rPr>
            </a:br>
            <a:br>
              <a:rPr lang="fa-IR" sz="4400" dirty="0">
                <a:cs typeface="B Nazanin" panose="00000400000000000000" pitchFamily="2" charset="-78"/>
              </a:rPr>
            </a:br>
            <a:r>
              <a:rPr lang="fa-IR" sz="4400" dirty="0">
                <a:cs typeface="B Nazanin" panose="00000400000000000000" pitchFamily="2" charset="-78"/>
              </a:rPr>
              <a:t>موضوع: اندوزش:نگهداری اطلاعات در حافظه)</a:t>
            </a:r>
          </a:p>
        </p:txBody>
      </p:sp>
      <p:sp>
        <p:nvSpPr>
          <p:cNvPr id="4" name="Slide Number Placeholder 3">
            <a:extLst>
              <a:ext uri="{FF2B5EF4-FFF2-40B4-BE49-F238E27FC236}">
                <a16:creationId xmlns:a16="http://schemas.microsoft.com/office/drawing/2014/main" id="{D08A529E-D901-40B9-BCBD-86CD2EAB8F85}"/>
              </a:ext>
            </a:extLst>
          </p:cNvPr>
          <p:cNvSpPr>
            <a:spLocks noGrp="1"/>
          </p:cNvSpPr>
          <p:nvPr>
            <p:ph type="sldNum" sz="quarter" idx="12"/>
          </p:nvPr>
        </p:nvSpPr>
        <p:spPr/>
        <p:txBody>
          <a:bodyPr/>
          <a:lstStyle/>
          <a:p>
            <a:fld id="{4FAB73BC-B049-4115-A692-8D63A059BFB8}" type="slidenum">
              <a:rPr lang="en-US" smtClean="0"/>
              <a:pPr/>
              <a:t>1</a:t>
            </a:fld>
            <a:endParaRPr lang="en-US" dirty="0"/>
          </a:p>
        </p:txBody>
      </p:sp>
      <p:pic>
        <p:nvPicPr>
          <p:cNvPr id="3" name="Audio 2">
            <a:hlinkClick r:id="" action="ppaction://media"/>
            <a:extLst>
              <a:ext uri="{FF2B5EF4-FFF2-40B4-BE49-F238E27FC236}">
                <a16:creationId xmlns:a16="http://schemas.microsoft.com/office/drawing/2014/main" id="{BAC8F84F-C0C1-404A-9BE0-7B96604AFE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04268578"/>
      </p:ext>
    </p:extLst>
  </p:cSld>
  <p:clrMapOvr>
    <a:masterClrMapping/>
  </p:clrMapOvr>
  <mc:AlternateContent xmlns:mc="http://schemas.openxmlformats.org/markup-compatibility/2006">
    <mc:Choice xmlns:p14="http://schemas.microsoft.com/office/powerpoint/2010/main" Requires="p14">
      <p:transition spd="slow" p14:dur="2000" advTm="52203"/>
    </mc:Choice>
    <mc:Fallback>
      <p:transition spd="slow" advTm="52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2134" y="838201"/>
            <a:ext cx="3290889" cy="1549400"/>
          </a:xfrm>
        </p:spPr>
        <p:txBody>
          <a:bodyPr>
            <a:noAutofit/>
          </a:bodyPr>
          <a:lstStyle/>
          <a:p>
            <a:r>
              <a:rPr lang="fa-IR" sz="5400" b="1" dirty="0" err="1">
                <a:latin typeface="IranNastaliq" panose="02000503000000020003" pitchFamily="2" charset="0"/>
                <a:cs typeface="IranNastaliq" panose="02000503000000020003" pitchFamily="2" charset="0"/>
              </a:rPr>
              <a:t>حاف</a:t>
            </a:r>
            <a:r>
              <a:rPr lang="fa-IR" sz="5400" b="1" dirty="0">
                <a:latin typeface="IranNastaliq" panose="02000503000000020003" pitchFamily="2" charset="0"/>
                <a:cs typeface="IranNastaliq" panose="02000503000000020003" pitchFamily="2" charset="0"/>
              </a:rPr>
              <a:t>ــ</a:t>
            </a:r>
            <a:r>
              <a:rPr lang="fa-IR" sz="5400" b="1" dirty="0" err="1">
                <a:latin typeface="IranNastaliq" panose="02000503000000020003" pitchFamily="2" charset="0"/>
                <a:cs typeface="IranNastaliq" panose="02000503000000020003" pitchFamily="2" charset="0"/>
              </a:rPr>
              <a:t>ظه</a:t>
            </a:r>
            <a:r>
              <a:rPr lang="fa-IR" sz="5400" b="1" dirty="0">
                <a:latin typeface="IranNastaliq" panose="02000503000000020003" pitchFamily="2" charset="0"/>
                <a:cs typeface="IranNastaliq" panose="02000503000000020003" pitchFamily="2" charset="0"/>
              </a:rPr>
              <a:t> بلند مدت </a:t>
            </a:r>
            <a:br>
              <a:rPr lang="en-US" sz="5400" dirty="0">
                <a:latin typeface="IranNastaliq" panose="02000503000000020003" pitchFamily="2" charset="0"/>
                <a:cs typeface="IranNastaliq" panose="02000503000000020003" pitchFamily="2" charset="0"/>
              </a:rPr>
            </a:br>
            <a:endParaRPr lang="en-US" sz="5400" dirty="0">
              <a:latin typeface="IranNastaliq" panose="02000503000000020003" pitchFamily="2" charset="0"/>
              <a:cs typeface="IranNastaliq" panose="02000503000000020003" pitchFamily="2" charset="0"/>
            </a:endParaRPr>
          </a:p>
        </p:txBody>
      </p:sp>
      <p:sp>
        <p:nvSpPr>
          <p:cNvPr id="3" name="Slide Number Placeholder 2"/>
          <p:cNvSpPr>
            <a:spLocks noGrp="1"/>
          </p:cNvSpPr>
          <p:nvPr>
            <p:ph type="sldNum" sz="quarter" idx="12"/>
          </p:nvPr>
        </p:nvSpPr>
        <p:spPr/>
        <p:txBody>
          <a:bodyPr/>
          <a:lstStyle/>
          <a:p>
            <a:fld id="{4FAB73BC-B049-4115-A692-8D63A059BFB8}" type="slidenum">
              <a:rPr lang="en-US" smtClean="0"/>
              <a:pPr/>
              <a:t>10</a:t>
            </a:fld>
            <a:endParaRPr lang="en-US" dirty="0"/>
          </a:p>
        </p:txBody>
      </p:sp>
      <p:sp>
        <p:nvSpPr>
          <p:cNvPr id="5" name="TextBox 4"/>
          <p:cNvSpPr txBox="1"/>
          <p:nvPr/>
        </p:nvSpPr>
        <p:spPr>
          <a:xfrm>
            <a:off x="1248466" y="1985299"/>
            <a:ext cx="10223500" cy="3323987"/>
          </a:xfrm>
          <a:prstGeom prst="rect">
            <a:avLst/>
          </a:prstGeom>
          <a:noFill/>
        </p:spPr>
        <p:txBody>
          <a:bodyPr wrap="square" rtlCol="0">
            <a:spAutoFit/>
          </a:bodyPr>
          <a:lstStyle/>
          <a:p>
            <a:pPr algn="just" rtl="1">
              <a:lnSpc>
                <a:spcPct val="150000"/>
              </a:lnSpc>
            </a:pPr>
            <a:r>
              <a:rPr lang="fa-IR" sz="2800" b="1" dirty="0" err="1">
                <a:effectLst>
                  <a:outerShdw blurRad="38100" dist="38100" dir="2700000" algn="tl">
                    <a:srgbClr val="000000">
                      <a:alpha val="43137"/>
                    </a:srgbClr>
                  </a:outerShdw>
                </a:effectLst>
                <a:latin typeface="IranNastaliq" panose="02000503000000020003" pitchFamily="2" charset="0"/>
                <a:cs typeface="B Kamran" pitchFamily="2" charset="-78"/>
              </a:rPr>
              <a:t>حاف</a:t>
            </a:r>
            <a:r>
              <a:rPr lang="fa-IR" sz="2800" b="1" dirty="0">
                <a:effectLst>
                  <a:outerShdw blurRad="38100" dist="38100" dir="2700000" algn="tl">
                    <a:srgbClr val="000000">
                      <a:alpha val="43137"/>
                    </a:srgbClr>
                  </a:outerShdw>
                </a:effectLst>
                <a:latin typeface="IranNastaliq" panose="02000503000000020003" pitchFamily="2" charset="0"/>
                <a:cs typeface="B Kamran" pitchFamily="2" charset="-78"/>
              </a:rPr>
              <a:t>ــ</a:t>
            </a:r>
            <a:r>
              <a:rPr lang="fa-IR" sz="2800" b="1" dirty="0" err="1">
                <a:effectLst>
                  <a:outerShdw blurRad="38100" dist="38100" dir="2700000" algn="tl">
                    <a:srgbClr val="000000">
                      <a:alpha val="43137"/>
                    </a:srgbClr>
                  </a:outerShdw>
                </a:effectLst>
                <a:latin typeface="IranNastaliq" panose="02000503000000020003" pitchFamily="2" charset="0"/>
                <a:cs typeface="B Kamran" pitchFamily="2" charset="-78"/>
              </a:rPr>
              <a:t>ظه</a:t>
            </a:r>
            <a:r>
              <a:rPr lang="fa-IR" sz="2800" b="1" dirty="0">
                <a:effectLst>
                  <a:outerShdw blurRad="38100" dist="38100" dir="2700000" algn="tl">
                    <a:srgbClr val="000000">
                      <a:alpha val="43137"/>
                    </a:srgbClr>
                  </a:outerShdw>
                </a:effectLst>
                <a:latin typeface="IranNastaliq" panose="02000503000000020003" pitchFamily="2" charset="0"/>
                <a:cs typeface="B Kamran" pitchFamily="2" charset="-78"/>
              </a:rPr>
              <a:t> بلند مدت (</a:t>
            </a:r>
            <a:r>
              <a:rPr lang="en-US" sz="2800" b="1" dirty="0">
                <a:effectLst>
                  <a:outerShdw blurRad="38100" dist="38100" dir="2700000" algn="tl">
                    <a:srgbClr val="000000">
                      <a:alpha val="43137"/>
                    </a:srgbClr>
                  </a:outerShdw>
                </a:effectLst>
                <a:latin typeface="IranNastaliq" panose="02000503000000020003" pitchFamily="2" charset="0"/>
                <a:cs typeface="B Kamran" pitchFamily="2" charset="-78"/>
              </a:rPr>
              <a:t>LTM</a:t>
            </a:r>
            <a:r>
              <a:rPr lang="fa-IR" sz="2800" b="1" dirty="0">
                <a:effectLst>
                  <a:outerShdw blurRad="38100" dist="38100" dir="2700000" algn="tl">
                    <a:srgbClr val="000000">
                      <a:alpha val="43137"/>
                    </a:srgbClr>
                  </a:outerShdw>
                </a:effectLst>
                <a:latin typeface="IranNastaliq" panose="02000503000000020003" pitchFamily="2" charset="0"/>
                <a:cs typeface="B Kamran" pitchFamily="2" charset="-78"/>
              </a:rPr>
              <a:t>) مخزن نا محدودی است که می تواند اطلاعات را برای مدت طولانی نگهدارد.</a:t>
            </a:r>
            <a:endParaRPr lang="en-US" sz="2800" b="1" dirty="0">
              <a:effectLst>
                <a:outerShdw blurRad="38100" dist="38100" dir="2700000" algn="tl">
                  <a:srgbClr val="000000">
                    <a:alpha val="43137"/>
                  </a:srgbClr>
                </a:outerShdw>
              </a:effectLst>
              <a:latin typeface="IranNastaliq" panose="02000503000000020003" pitchFamily="2" charset="0"/>
              <a:cs typeface="B Kamran" pitchFamily="2" charset="-78"/>
            </a:endParaRPr>
          </a:p>
          <a:p>
            <a:pPr algn="just" rtl="1">
              <a:lnSpc>
                <a:spcPct val="150000"/>
              </a:lnSpc>
            </a:pPr>
            <a:endParaRPr lang="en-US" sz="2800" b="1" dirty="0">
              <a:effectLst>
                <a:outerShdw blurRad="38100" dist="38100" dir="2700000" algn="tl">
                  <a:srgbClr val="000000">
                    <a:alpha val="43137"/>
                  </a:srgbClr>
                </a:outerShdw>
              </a:effectLst>
              <a:latin typeface="IranNastaliq" panose="02000503000000020003" pitchFamily="2" charset="0"/>
              <a:cs typeface="B Kamran" pitchFamily="2" charset="-78"/>
            </a:endParaRPr>
          </a:p>
          <a:p>
            <a:pPr algn="just" rtl="1">
              <a:lnSpc>
                <a:spcPct val="150000"/>
              </a:lnSpc>
            </a:pPr>
            <a:r>
              <a:rPr lang="fa-IR" sz="2800" dirty="0">
                <a:latin typeface="IranNastaliq" panose="02000503000000020003" pitchFamily="2" charset="0"/>
                <a:cs typeface="B Compset" pitchFamily="2" charset="-78"/>
              </a:rPr>
              <a:t>بر خلاف حافظه حسی و کوتاه مدت، که سریعا زوال می یابند، </a:t>
            </a:r>
            <a:r>
              <a:rPr lang="en-US" sz="2800" dirty="0">
                <a:latin typeface="IranNastaliq" panose="02000503000000020003" pitchFamily="2" charset="0"/>
                <a:cs typeface="B Compset" pitchFamily="2" charset="-78"/>
              </a:rPr>
              <a:t>LTM</a:t>
            </a:r>
            <a:r>
              <a:rPr lang="fa-IR" sz="2800" dirty="0">
                <a:latin typeface="IranNastaliq" panose="02000503000000020003" pitchFamily="2" charset="0"/>
                <a:cs typeface="B Compset" pitchFamily="2" charset="-78"/>
              </a:rPr>
              <a:t> می تواند اطلاعات  را به طور نامحدود اندوخته کند. برخی اطلاعات  یک عمر در </a:t>
            </a:r>
            <a:r>
              <a:rPr lang="en-US" sz="2800" dirty="0">
                <a:latin typeface="IranNastaliq" panose="02000503000000020003" pitchFamily="2" charset="0"/>
                <a:cs typeface="B Compset" pitchFamily="2" charset="-78"/>
              </a:rPr>
              <a:t>LTM</a:t>
            </a:r>
            <a:r>
              <a:rPr lang="fa-IR" sz="2800" dirty="0">
                <a:latin typeface="IranNastaliq" panose="02000503000000020003" pitchFamily="2" charset="0"/>
                <a:cs typeface="B Compset" pitchFamily="2" charset="-78"/>
              </a:rPr>
              <a:t> میمانند.</a:t>
            </a:r>
            <a:endParaRPr lang="en-US" sz="2800" dirty="0">
              <a:latin typeface="IranNastaliq" panose="02000503000000020003" pitchFamily="2" charset="0"/>
              <a:cs typeface="B Compset" pitchFamily="2" charset="-78"/>
            </a:endParaRPr>
          </a:p>
          <a:p>
            <a:pPr algn="just">
              <a:lnSpc>
                <a:spcPct val="150000"/>
              </a:lnSpc>
            </a:pPr>
            <a:endParaRPr lang="en-US" sz="2800" dirty="0">
              <a:latin typeface="IranNastaliq" panose="02000503000000020003" pitchFamily="2" charset="0"/>
              <a:cs typeface="B Compset" pitchFamily="2" charset="-78"/>
            </a:endParaRPr>
          </a:p>
        </p:txBody>
      </p:sp>
      <p:sp>
        <p:nvSpPr>
          <p:cNvPr id="6" name="Slide Number Placeholder 1"/>
          <p:cNvSpPr txBox="1">
            <a:spLocks/>
          </p:cNvSpPr>
          <p:nvPr/>
        </p:nvSpPr>
        <p:spPr>
          <a:xfrm>
            <a:off x="107844" y="6167666"/>
            <a:ext cx="551167" cy="52225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fld id="{4FAB73BC-B049-4115-A692-8D63A059BFB8}" type="slidenum">
              <a:rPr lang="en-US" sz="28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pPr algn="ctr"/>
              <a:t>10</a:t>
            </a:fld>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Audio 3">
            <a:hlinkClick r:id="" action="ppaction://media"/>
            <a:extLst>
              <a:ext uri="{FF2B5EF4-FFF2-40B4-BE49-F238E27FC236}">
                <a16:creationId xmlns:a16="http://schemas.microsoft.com/office/drawing/2014/main" id="{1543FCF7-F009-469E-8B3C-1A7BB9BA948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25554406"/>
      </p:ext>
    </p:extLst>
  </p:cSld>
  <p:clrMapOvr>
    <a:masterClrMapping/>
  </p:clrMapOvr>
  <mc:AlternateContent xmlns:mc="http://schemas.openxmlformats.org/markup-compatibility/2006">
    <mc:Choice xmlns:p14="http://schemas.microsoft.com/office/powerpoint/2010/main" Requires="p14">
      <p:transition spd="slow" p14:dur="2000" advTm="26347"/>
    </mc:Choice>
    <mc:Fallback>
      <p:transition spd="slow" advTm="26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6520" y="1071217"/>
            <a:ext cx="10024617" cy="4708981"/>
          </a:xfrm>
          <a:prstGeom prst="rect">
            <a:avLst/>
          </a:prstGeom>
          <a:noFill/>
        </p:spPr>
        <p:txBody>
          <a:bodyPr wrap="square" rtlCol="0">
            <a:spAutoFit/>
          </a:bodyPr>
          <a:lstStyle/>
          <a:p>
            <a:pPr algn="just" rtl="1">
              <a:lnSpc>
                <a:spcPct val="150000"/>
              </a:lnSpc>
            </a:pPr>
            <a:r>
              <a:rPr lang="fa-IR" sz="3200" b="1" dirty="0">
                <a:latin typeface="IranNastaliq" panose="02000503000000020003" pitchFamily="2" charset="0"/>
                <a:cs typeface="B Compset" pitchFamily="2" charset="-78"/>
              </a:rPr>
              <a:t>خاطرات روشن </a:t>
            </a:r>
            <a:r>
              <a:rPr lang="fa-IR" sz="2800" dirty="0">
                <a:latin typeface="IranNastaliq" panose="02000503000000020003" pitchFamily="2" charset="0"/>
                <a:cs typeface="B Compset" pitchFamily="2" charset="-78"/>
              </a:rPr>
              <a:t>، حمایت میکنند از اینکه ذخیره اطلاعات روی </a:t>
            </a:r>
            <a:r>
              <a:rPr lang="en-US" sz="2800" dirty="0">
                <a:latin typeface="IranNastaliq" panose="02000503000000020003" pitchFamily="2" charset="0"/>
                <a:cs typeface="B Compset" pitchFamily="2" charset="-78"/>
              </a:rPr>
              <a:t> LTM</a:t>
            </a:r>
            <a:r>
              <a:rPr lang="fa-IR" sz="2800" dirty="0">
                <a:latin typeface="IranNastaliq" panose="02000503000000020003" pitchFamily="2" charset="0"/>
                <a:cs typeface="B Compset" pitchFamily="2" charset="-78"/>
              </a:rPr>
              <a:t>میتونه</a:t>
            </a:r>
            <a:r>
              <a:rPr lang="en-US" sz="2800" dirty="0">
                <a:latin typeface="IranNastaliq" panose="02000503000000020003" pitchFamily="2" charset="0"/>
                <a:cs typeface="B Compset" pitchFamily="2" charset="-78"/>
              </a:rPr>
              <a:t> </a:t>
            </a:r>
            <a:r>
              <a:rPr lang="fa-IR" sz="2800" dirty="0">
                <a:latin typeface="IranNastaliq" panose="02000503000000020003" pitchFamily="2" charset="0"/>
                <a:cs typeface="B Compset" pitchFamily="2" charset="-78"/>
              </a:rPr>
              <a:t> دایمی باشه</a:t>
            </a:r>
          </a:p>
          <a:p>
            <a:pPr algn="just" rtl="1">
              <a:lnSpc>
                <a:spcPct val="150000"/>
              </a:lnSpc>
            </a:pPr>
            <a:r>
              <a:rPr lang="fa-IR" sz="2800" b="1" dirty="0">
                <a:latin typeface="IranNastaliq" panose="02000503000000020003" pitchFamily="2" charset="0"/>
                <a:cs typeface="B Compset" pitchFamily="2" charset="-78"/>
              </a:rPr>
              <a:t>                         </a:t>
            </a:r>
          </a:p>
          <a:p>
            <a:pPr algn="just" rtl="1">
              <a:lnSpc>
                <a:spcPct val="150000"/>
              </a:lnSpc>
            </a:pPr>
            <a:r>
              <a:rPr lang="fa-IR" sz="2800" b="1" dirty="0">
                <a:latin typeface="IranNastaliq" panose="02000503000000020003" pitchFamily="2" charset="0"/>
                <a:cs typeface="B Compset" pitchFamily="2" charset="-78"/>
              </a:rPr>
              <a:t>            </a:t>
            </a:r>
            <a:r>
              <a:rPr lang="en-US" sz="2800" b="1" dirty="0">
                <a:latin typeface="IranNastaliq" panose="02000503000000020003" pitchFamily="2" charset="0"/>
                <a:cs typeface="B Compset" pitchFamily="2" charset="-78"/>
              </a:rPr>
              <a:t>                           </a:t>
            </a:r>
            <a:r>
              <a:rPr lang="fa-IR" sz="3200" b="1" dirty="0">
                <a:effectLst>
                  <a:outerShdw blurRad="38100" dist="38100" dir="2700000" algn="tl">
                    <a:srgbClr val="000000">
                      <a:alpha val="43137"/>
                    </a:srgbClr>
                  </a:outerShdw>
                </a:effectLst>
                <a:latin typeface="IranNastaliq" panose="02000503000000020003" pitchFamily="2" charset="0"/>
                <a:cs typeface="B Kamran" pitchFamily="2" charset="-78"/>
              </a:rPr>
              <a:t>خاطرات روشن یعنی یادآوری بسیار شفاف رویداد های بسیار مهم</a:t>
            </a:r>
          </a:p>
          <a:p>
            <a:pPr algn="just" rtl="1">
              <a:lnSpc>
                <a:spcPct val="150000"/>
              </a:lnSpc>
            </a:pPr>
            <a:endParaRPr lang="en-US" sz="2400" dirty="0">
              <a:latin typeface="IranNastaliq" panose="02000503000000020003" pitchFamily="2" charset="0"/>
              <a:cs typeface="B Compset" pitchFamily="2" charset="-78"/>
            </a:endParaRPr>
          </a:p>
          <a:p>
            <a:pPr algn="just" rtl="1">
              <a:lnSpc>
                <a:spcPct val="150000"/>
              </a:lnSpc>
            </a:pPr>
            <a:r>
              <a:rPr lang="fa-IR" sz="2800" dirty="0">
                <a:latin typeface="IranNastaliq" panose="02000503000000020003" pitchFamily="2" charset="0"/>
                <a:cs typeface="B Compset" pitchFamily="2" charset="-78"/>
              </a:rPr>
              <a:t>برای مثال، خیلی از بزرگسالان ایرانی، دقیقا به یاد می آورند که وقتی خبر پایان جنگ منتشر شد، کجا بودند، چه میکردند، و چه احساسی داشتند. </a:t>
            </a:r>
            <a:endParaRPr lang="en-US" sz="2800" dirty="0">
              <a:latin typeface="IranNastaliq" panose="02000503000000020003" pitchFamily="2" charset="0"/>
              <a:cs typeface="B Compset" pitchFamily="2" charset="-78"/>
            </a:endParaRPr>
          </a:p>
          <a:p>
            <a:pPr algn="just">
              <a:lnSpc>
                <a:spcPct val="150000"/>
              </a:lnSpc>
            </a:pPr>
            <a:endParaRPr lang="en-US" sz="2800" dirty="0">
              <a:latin typeface="IranNastaliq" panose="02000503000000020003" pitchFamily="2" charset="0"/>
              <a:cs typeface="B Compset" pitchFamily="2" charset="-78"/>
            </a:endParaRPr>
          </a:p>
        </p:txBody>
      </p:sp>
      <p:sp>
        <p:nvSpPr>
          <p:cNvPr id="3" name="Left-Up Arrow 2"/>
          <p:cNvSpPr/>
          <p:nvPr/>
        </p:nvSpPr>
        <p:spPr>
          <a:xfrm>
            <a:off x="10140121" y="1775406"/>
            <a:ext cx="1320800" cy="1469444"/>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4FAB73BC-B049-4115-A692-8D63A059BFB8}" type="slidenum">
              <a:rPr lang="en-US" smtClean="0"/>
              <a:pPr/>
              <a:t>11</a:t>
            </a:fld>
            <a:endParaRPr lang="en-US" dirty="0"/>
          </a:p>
        </p:txBody>
      </p:sp>
      <p:sp>
        <p:nvSpPr>
          <p:cNvPr id="5" name="Slide Number Placeholder 1"/>
          <p:cNvSpPr txBox="1">
            <a:spLocks/>
          </p:cNvSpPr>
          <p:nvPr/>
        </p:nvSpPr>
        <p:spPr>
          <a:xfrm>
            <a:off x="120723" y="6154787"/>
            <a:ext cx="551167" cy="52225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fld id="{4FAB73BC-B049-4115-A692-8D63A059BFB8}" type="slidenum">
              <a:rPr lang="en-US" sz="28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pPr algn="ctr"/>
              <a:t>11</a:t>
            </a:fld>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 name="Audio 5">
            <a:hlinkClick r:id="" action="ppaction://media"/>
            <a:extLst>
              <a:ext uri="{FF2B5EF4-FFF2-40B4-BE49-F238E27FC236}">
                <a16:creationId xmlns:a16="http://schemas.microsoft.com/office/drawing/2014/main" id="{5DC89DC1-8352-489E-963B-D55C0762279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52964361"/>
      </p:ext>
    </p:extLst>
  </p:cSld>
  <p:clrMapOvr>
    <a:masterClrMapping/>
  </p:clrMapOvr>
  <mc:AlternateContent xmlns:mc="http://schemas.openxmlformats.org/markup-compatibility/2006">
    <mc:Choice xmlns:p14="http://schemas.microsoft.com/office/powerpoint/2010/main" Requires="p14">
      <p:transition spd="slow" p14:dur="2000" advTm="25483"/>
    </mc:Choice>
    <mc:Fallback>
      <p:transition spd="slow" advTm="25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22" presetClass="entr" presetSubtype="4"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down)">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26"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285">
                                          <p:stCondLst>
                                            <p:cond delay="0"/>
                                          </p:stCondLst>
                                        </p:cTn>
                                        <p:tgtEl>
                                          <p:spTgt spid="4">
                                            <p:txEl>
                                              <p:pRg st="2" end="2"/>
                                            </p:txEl>
                                          </p:spTgt>
                                        </p:tgtEl>
                                      </p:cBhvr>
                                    </p:animEffect>
                                    <p:anim calcmode="lin" valueType="num">
                                      <p:cBhvr>
                                        <p:cTn id="18" dur="896"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19" dur="326"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20" dur="326" tmFilter="0, 0; 0.125,0.2665; 0.25,0.4; 0.375,0.465; 0.5,0.5;  0.625,0.535; 0.75,0.6; 0.875,0.7335; 1,1">
                                          <p:stCondLst>
                                            <p:cond delay="326"/>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21" dur="2" tmFilter="0, 0; 0.125,0.2665; 0.25,0.4; 0.375,0.465; 0.5,0.5;  0.625,0.535; 0.75,0.6; 0.875,0.7335; 1,1">
                                          <p:stCondLst>
                                            <p:cond delay="651"/>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22" dur="1" tmFilter="0, 0; 0.125,0.2665; 0.25,0.4; 0.375,0.465; 0.5,0.5;  0.625,0.535; 0.75,0.6; 0.875,0.7335; 1,1">
                                          <p:stCondLst>
                                            <p:cond delay="999"/>
                                          </p:stCondLst>
                                        </p:cTn>
                                        <p:tgtEl>
                                          <p:spTgt spid="4">
                                            <p:txEl>
                                              <p:pRg st="2" end="2"/>
                                            </p:txEl>
                                          </p:spTgt>
                                        </p:tgtEl>
                                        <p:attrNameLst>
                                          <p:attrName>ppt_y</p:attrName>
                                        </p:attrNameLst>
                                      </p:cBhvr>
                                      <p:tavLst>
                                        <p:tav tm="0" fmla="#ppt_y-sin(pi*$)/81">
                                          <p:val>
                                            <p:fltVal val="0"/>
                                          </p:val>
                                        </p:tav>
                                        <p:tav tm="100000">
                                          <p:val>
                                            <p:fltVal val="1"/>
                                          </p:val>
                                        </p:tav>
                                      </p:tavLst>
                                    </p:anim>
                                    <p:animScale>
                                      <p:cBhvr>
                                        <p:cTn id="23" dur="1">
                                          <p:stCondLst>
                                            <p:cond delay="320"/>
                                          </p:stCondLst>
                                        </p:cTn>
                                        <p:tgtEl>
                                          <p:spTgt spid="4">
                                            <p:txEl>
                                              <p:pRg st="2" end="2"/>
                                            </p:txEl>
                                          </p:spTgt>
                                        </p:tgtEl>
                                      </p:cBhvr>
                                      <p:to x="100000" y="60000"/>
                                    </p:animScale>
                                    <p:animScale>
                                      <p:cBhvr>
                                        <p:cTn id="24" dur="1" decel="50000">
                                          <p:stCondLst>
                                            <p:cond delay="332"/>
                                          </p:stCondLst>
                                        </p:cTn>
                                        <p:tgtEl>
                                          <p:spTgt spid="4">
                                            <p:txEl>
                                              <p:pRg st="2" end="2"/>
                                            </p:txEl>
                                          </p:spTgt>
                                        </p:tgtEl>
                                      </p:cBhvr>
                                      <p:to x="100000" y="100000"/>
                                    </p:animScale>
                                    <p:animScale>
                                      <p:cBhvr>
                                        <p:cTn id="25" dur="1">
                                          <p:stCondLst>
                                            <p:cond delay="645"/>
                                          </p:stCondLst>
                                        </p:cTn>
                                        <p:tgtEl>
                                          <p:spTgt spid="4">
                                            <p:txEl>
                                              <p:pRg st="2" end="2"/>
                                            </p:txEl>
                                          </p:spTgt>
                                        </p:tgtEl>
                                      </p:cBhvr>
                                      <p:to x="100000" y="80000"/>
                                    </p:animScale>
                                    <p:animScale>
                                      <p:cBhvr>
                                        <p:cTn id="26" dur="1" decel="50000">
                                          <p:stCondLst>
                                            <p:cond delay="658"/>
                                          </p:stCondLst>
                                        </p:cTn>
                                        <p:tgtEl>
                                          <p:spTgt spid="4">
                                            <p:txEl>
                                              <p:pRg st="2" end="2"/>
                                            </p:txEl>
                                          </p:spTgt>
                                        </p:tgtEl>
                                      </p:cBhvr>
                                      <p:to x="100000" y="100000"/>
                                    </p:animScale>
                                    <p:animScale>
                                      <p:cBhvr>
                                        <p:cTn id="27" dur="1">
                                          <p:stCondLst>
                                            <p:cond delay="999"/>
                                          </p:stCondLst>
                                        </p:cTn>
                                        <p:tgtEl>
                                          <p:spTgt spid="4">
                                            <p:txEl>
                                              <p:pRg st="2" end="2"/>
                                            </p:txEl>
                                          </p:spTgt>
                                        </p:tgtEl>
                                      </p:cBhvr>
                                      <p:to x="100000" y="90000"/>
                                    </p:animScale>
                                    <p:animScale>
                                      <p:cBhvr>
                                        <p:cTn id="28" dur="1" decel="50000">
                                          <p:stCondLst>
                                            <p:cond delay="999"/>
                                          </p:stCondLst>
                                        </p:cTn>
                                        <p:tgtEl>
                                          <p:spTgt spid="4">
                                            <p:txEl>
                                              <p:pRg st="2" end="2"/>
                                            </p:txEl>
                                          </p:spTgt>
                                        </p:tgtEl>
                                      </p:cBhvr>
                                      <p:to x="100000" y="100000"/>
                                    </p:animScale>
                                    <p:animScale>
                                      <p:cBhvr>
                                        <p:cTn id="29" dur="1">
                                          <p:stCondLst>
                                            <p:cond delay="999"/>
                                          </p:stCondLst>
                                        </p:cTn>
                                        <p:tgtEl>
                                          <p:spTgt spid="4">
                                            <p:txEl>
                                              <p:pRg st="2" end="2"/>
                                            </p:txEl>
                                          </p:spTgt>
                                        </p:tgtEl>
                                      </p:cBhvr>
                                      <p:to x="100000" y="95000"/>
                                    </p:animScale>
                                    <p:animScale>
                                      <p:cBhvr>
                                        <p:cTn id="30" dur="1" decel="50000">
                                          <p:stCondLst>
                                            <p:cond delay="999"/>
                                          </p:stCondLst>
                                        </p:cTn>
                                        <p:tgtEl>
                                          <p:spTgt spid="4">
                                            <p:txEl>
                                              <p:pRg st="2" end="2"/>
                                            </p:txEl>
                                          </p:spTgt>
                                        </p:tgtEl>
                                      </p:cBhvr>
                                      <p:to x="100000" y="100000"/>
                                    </p:animScale>
                                  </p:childTnLst>
                                </p:cTn>
                              </p:par>
                            </p:childTnLst>
                          </p:cTn>
                        </p:par>
                        <p:par>
                          <p:cTn id="31" fill="hold">
                            <p:stCondLst>
                              <p:cond delay="1000"/>
                            </p:stCondLst>
                            <p:childTnLst>
                              <p:par>
                                <p:cTn id="32" presetID="16" presetClass="entr" presetSubtype="21" fill="hold" nodeType="after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barn(inVertical)">
                                      <p:cBhvr>
                                        <p:cTn id="3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2738" y="634999"/>
            <a:ext cx="10028886" cy="5539978"/>
          </a:xfrm>
          <a:prstGeom prst="rect">
            <a:avLst/>
          </a:prstGeom>
          <a:noFill/>
        </p:spPr>
        <p:txBody>
          <a:bodyPr wrap="square" rtlCol="0">
            <a:spAutoFit/>
          </a:bodyPr>
          <a:lstStyle/>
          <a:p>
            <a:pPr algn="just" rtl="1">
              <a:lnSpc>
                <a:spcPct val="150000"/>
              </a:lnSpc>
            </a:pPr>
            <a:endParaRPr lang="fa-IR" sz="3600" b="1" dirty="0">
              <a:latin typeface="IranNastaliq" panose="02000503000000020003" pitchFamily="2" charset="0"/>
              <a:cs typeface="B Kamran" pitchFamily="2" charset="-78"/>
            </a:endParaRPr>
          </a:p>
          <a:p>
            <a:pPr algn="just" rtl="1">
              <a:lnSpc>
                <a:spcPct val="150000"/>
              </a:lnSpc>
            </a:pPr>
            <a:r>
              <a:rPr lang="fa-IR" sz="3200" b="1" dirty="0">
                <a:latin typeface="IranNastaliq" panose="02000503000000020003" pitchFamily="2" charset="0"/>
                <a:cs typeface="B Kamran" pitchFamily="2" charset="-78"/>
              </a:rPr>
              <a:t>یادآوری استثنایی طی هپنوتیزم هم از دایمی بودن </a:t>
            </a:r>
            <a:r>
              <a:rPr lang="en-US" sz="2800" b="1" dirty="0">
                <a:latin typeface="IranNastaliq" panose="02000503000000020003" pitchFamily="2" charset="0"/>
                <a:cs typeface="B Kamran" pitchFamily="2" charset="-78"/>
              </a:rPr>
              <a:t>LTM</a:t>
            </a:r>
            <a:r>
              <a:rPr lang="fa-IR" sz="3200" b="1" dirty="0">
                <a:latin typeface="IranNastaliq" panose="02000503000000020003" pitchFamily="2" charset="0"/>
                <a:cs typeface="B Kamran" pitchFamily="2" charset="-78"/>
              </a:rPr>
              <a:t> حمایت میکنن، اما چگونه؟!!!</a:t>
            </a:r>
            <a:r>
              <a:rPr lang="en-US" sz="3200" b="1" dirty="0">
                <a:latin typeface="IranNastaliq" panose="02000503000000020003" pitchFamily="2" charset="0"/>
                <a:cs typeface="B Kamran" pitchFamily="2" charset="-78"/>
              </a:rPr>
              <a:t>  </a:t>
            </a:r>
          </a:p>
          <a:p>
            <a:pPr algn="just" rtl="1">
              <a:lnSpc>
                <a:spcPct val="150000"/>
              </a:lnSpc>
            </a:pPr>
            <a:r>
              <a:rPr lang="en-US" sz="3200" b="1" dirty="0">
                <a:latin typeface="IranNastaliq" panose="02000503000000020003" pitchFamily="2" charset="0"/>
                <a:cs typeface="B Kamran" pitchFamily="2" charset="-78"/>
              </a:rPr>
              <a:t>  </a:t>
            </a:r>
            <a:r>
              <a:rPr lang="fa-IR" sz="3200" b="1" dirty="0">
                <a:latin typeface="IranNastaliq" panose="02000503000000020003" pitchFamily="2" charset="0"/>
                <a:cs typeface="B Kamran" pitchFamily="2" charset="-78"/>
              </a:rPr>
              <a:t>( اسپیگل،1985)</a:t>
            </a:r>
          </a:p>
          <a:p>
            <a:pPr algn="just" rtl="1">
              <a:lnSpc>
                <a:spcPct val="150000"/>
              </a:lnSpc>
            </a:pPr>
            <a:endParaRPr lang="fa-IR" sz="3600" dirty="0">
              <a:latin typeface="IranNastaliq" panose="02000503000000020003" pitchFamily="2" charset="0"/>
              <a:cs typeface="IranNastaliq" panose="02000503000000020003" pitchFamily="2" charset="0"/>
            </a:endParaRPr>
          </a:p>
          <a:p>
            <a:pPr algn="just" rtl="1">
              <a:lnSpc>
                <a:spcPct val="150000"/>
              </a:lnSpc>
            </a:pPr>
            <a:r>
              <a:rPr lang="fa-IR" sz="2800" b="1" dirty="0">
                <a:latin typeface="IranNastaliq" panose="02000503000000020003" pitchFamily="2" charset="0"/>
                <a:cs typeface="B Compset" pitchFamily="2" charset="-78"/>
              </a:rPr>
              <a:t>یادآوری خاطراتی که به کمک هیپنوتیزم صورت میگیرند، نشان میدهند فراموش کاریهای عادی صرفا به خاطر بازیابی ضعیف است</a:t>
            </a:r>
            <a:endParaRPr lang="en-US" sz="2800" b="1" dirty="0">
              <a:latin typeface="IranNastaliq" panose="02000503000000020003" pitchFamily="2" charset="0"/>
              <a:cs typeface="B Compset" pitchFamily="2" charset="-78"/>
            </a:endParaRPr>
          </a:p>
          <a:p>
            <a:pPr algn="just" rtl="1">
              <a:lnSpc>
                <a:spcPct val="150000"/>
              </a:lnSpc>
            </a:pPr>
            <a:endParaRPr lang="en-US" sz="3600" dirty="0">
              <a:latin typeface="IranNastaliq" panose="02000503000000020003" pitchFamily="2" charset="0"/>
              <a:cs typeface="IranNastaliq" panose="02000503000000020003" pitchFamily="2" charset="0"/>
            </a:endParaRPr>
          </a:p>
        </p:txBody>
      </p:sp>
      <p:sp>
        <p:nvSpPr>
          <p:cNvPr id="2" name="Slide Number Placeholder 1"/>
          <p:cNvSpPr>
            <a:spLocks noGrp="1"/>
          </p:cNvSpPr>
          <p:nvPr>
            <p:ph type="sldNum" sz="quarter" idx="12"/>
          </p:nvPr>
        </p:nvSpPr>
        <p:spPr/>
        <p:txBody>
          <a:bodyPr/>
          <a:lstStyle/>
          <a:p>
            <a:fld id="{4FAB73BC-B049-4115-A692-8D63A059BFB8}" type="slidenum">
              <a:rPr lang="en-US" smtClean="0"/>
              <a:pPr/>
              <a:t>12</a:t>
            </a:fld>
            <a:endParaRPr lang="en-US" dirty="0"/>
          </a:p>
        </p:txBody>
      </p:sp>
      <p:sp>
        <p:nvSpPr>
          <p:cNvPr id="5" name="Slide Number Placeholder 1"/>
          <p:cNvSpPr txBox="1">
            <a:spLocks/>
          </p:cNvSpPr>
          <p:nvPr/>
        </p:nvSpPr>
        <p:spPr>
          <a:xfrm>
            <a:off x="107844" y="6174978"/>
            <a:ext cx="551167" cy="52225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fld id="{4FAB73BC-B049-4115-A692-8D63A059BFB8}" type="slidenum">
              <a:rPr lang="en-US" sz="28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pPr algn="ctr"/>
              <a:t>12</a:t>
            </a:fld>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Audio 2">
            <a:hlinkClick r:id="" action="ppaction://media"/>
            <a:extLst>
              <a:ext uri="{FF2B5EF4-FFF2-40B4-BE49-F238E27FC236}">
                <a16:creationId xmlns:a16="http://schemas.microsoft.com/office/drawing/2014/main" id="{736BBC8C-7485-482D-996C-8BC333D05DD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79404287"/>
      </p:ext>
    </p:extLst>
  </p:cSld>
  <p:clrMapOvr>
    <a:masterClrMapping/>
  </p:clrMapOvr>
  <mc:AlternateContent xmlns:mc="http://schemas.openxmlformats.org/markup-compatibility/2006">
    <mc:Choice xmlns:p14="http://schemas.microsoft.com/office/powerpoint/2010/main" Requires="p14">
      <p:transition spd="slow" p14:dur="2000" advTm="27140"/>
    </mc:Choice>
    <mc:Fallback>
      <p:transition spd="slow" advTm="27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2000"/>
                                        <p:tgtEl>
                                          <p:spTgt spid="4">
                                            <p:txEl>
                                              <p:pRg st="4" end="4"/>
                                            </p:txEl>
                                          </p:spTgt>
                                        </p:tgtEl>
                                      </p:cBhvr>
                                    </p:animEffect>
                                    <p:anim calcmode="lin" valueType="num">
                                      <p:cBhvr>
                                        <p:cTn id="12" dur="2000" fill="hold"/>
                                        <p:tgtEl>
                                          <p:spTgt spid="4">
                                            <p:txEl>
                                              <p:pRg st="4" end="4"/>
                                            </p:txEl>
                                          </p:spTgt>
                                        </p:tgtEl>
                                        <p:attrNameLst>
                                          <p:attrName>ppt_w</p:attrName>
                                        </p:attrNameLst>
                                      </p:cBhvr>
                                      <p:tavLst>
                                        <p:tav tm="0" fmla="#ppt_w*sin(2.5*pi*$)">
                                          <p:val>
                                            <p:fltVal val="0"/>
                                          </p:val>
                                        </p:tav>
                                        <p:tav tm="100000">
                                          <p:val>
                                            <p:fltVal val="1"/>
                                          </p:val>
                                        </p:tav>
                                      </p:tavLst>
                                    </p:anim>
                                    <p:anim calcmode="lin" valueType="num">
                                      <p:cBhvr>
                                        <p:cTn id="13" dur="2000" fill="hold"/>
                                        <p:tgtEl>
                                          <p:spTgt spid="4">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20743" y="609048"/>
            <a:ext cx="10363200" cy="5016758"/>
          </a:xfrm>
          <a:prstGeom prst="rect">
            <a:avLst/>
          </a:prstGeom>
          <a:noFill/>
        </p:spPr>
        <p:txBody>
          <a:bodyPr wrap="square" rtlCol="0">
            <a:spAutoFit/>
          </a:bodyPr>
          <a:lstStyle/>
          <a:p>
            <a:pPr algn="just" rtl="1"/>
            <a:endParaRPr lang="en-US" sz="3600" b="1" dirty="0">
              <a:effectLst>
                <a:outerShdw blurRad="38100" dist="38100" dir="2700000" algn="tl">
                  <a:srgbClr val="000000">
                    <a:alpha val="43137"/>
                  </a:srgbClr>
                </a:outerShdw>
              </a:effectLst>
              <a:latin typeface="IranNastaliq" panose="02000503000000020003" pitchFamily="2" charset="0"/>
              <a:cs typeface="B Kamran" pitchFamily="2" charset="-78"/>
            </a:endParaRPr>
          </a:p>
          <a:p>
            <a:pPr algn="just" rtl="1"/>
            <a:r>
              <a:rPr lang="fa-IR" sz="3600" b="1" dirty="0">
                <a:effectLst>
                  <a:outerShdw blurRad="38100" dist="38100" dir="2700000" algn="tl">
                    <a:srgbClr val="000000">
                      <a:alpha val="43137"/>
                    </a:srgbClr>
                  </a:outerShdw>
                </a:effectLst>
                <a:latin typeface="IranNastaliq" panose="02000503000000020003" pitchFamily="2" charset="0"/>
                <a:cs typeface="B Kamran" pitchFamily="2" charset="-78"/>
              </a:rPr>
              <a:t>آیا این شواهد ثابت میکنند که اندوزش </a:t>
            </a:r>
            <a:r>
              <a:rPr lang="en-US" sz="3600" b="1" dirty="0">
                <a:effectLst>
                  <a:outerShdw blurRad="38100" dist="38100" dir="2700000" algn="tl">
                    <a:srgbClr val="000000">
                      <a:alpha val="43137"/>
                    </a:srgbClr>
                  </a:outerShdw>
                </a:effectLst>
                <a:latin typeface="IranNastaliq" panose="02000503000000020003" pitchFamily="2" charset="0"/>
                <a:cs typeface="B Kamran" pitchFamily="2" charset="-78"/>
              </a:rPr>
              <a:t>LTM</a:t>
            </a:r>
            <a:r>
              <a:rPr lang="fa-IR" sz="3600" b="1" dirty="0">
                <a:effectLst>
                  <a:outerShdw blurRad="38100" dist="38100" dir="2700000" algn="tl">
                    <a:srgbClr val="000000">
                      <a:alpha val="43137"/>
                    </a:srgbClr>
                  </a:outerShdw>
                </a:effectLst>
                <a:latin typeface="IranNastaliq" panose="02000503000000020003" pitchFamily="2" charset="0"/>
                <a:cs typeface="B Kamran" pitchFamily="2" charset="-78"/>
              </a:rPr>
              <a:t> دایمی است؟ خیر!!!!</a:t>
            </a:r>
            <a:endParaRPr lang="en-US" sz="3600" b="1" dirty="0">
              <a:effectLst>
                <a:outerShdw blurRad="38100" dist="38100" dir="2700000" algn="tl">
                  <a:srgbClr val="000000">
                    <a:alpha val="43137"/>
                  </a:srgbClr>
                </a:outerShdw>
              </a:effectLst>
              <a:latin typeface="IranNastaliq" panose="02000503000000020003" pitchFamily="2" charset="0"/>
              <a:cs typeface="B Kamran" pitchFamily="2" charset="-78"/>
            </a:endParaRPr>
          </a:p>
          <a:p>
            <a:pPr algn="just" rtl="1"/>
            <a:endParaRPr lang="en-US" sz="3600" b="1" dirty="0">
              <a:effectLst>
                <a:outerShdw blurRad="38100" dist="38100" dir="2700000" algn="tl">
                  <a:srgbClr val="000000">
                    <a:alpha val="43137"/>
                  </a:srgbClr>
                </a:outerShdw>
              </a:effectLst>
              <a:latin typeface="IranNastaliq" panose="02000503000000020003" pitchFamily="2" charset="0"/>
              <a:cs typeface="B Kamran" pitchFamily="2" charset="-78"/>
            </a:endParaRPr>
          </a:p>
          <a:p>
            <a:pPr algn="just" rtl="1"/>
            <a:endParaRPr lang="fa-IR" sz="3600" b="1" dirty="0">
              <a:effectLst>
                <a:outerShdw blurRad="38100" dist="38100" dir="2700000" algn="tl">
                  <a:srgbClr val="000000">
                    <a:alpha val="43137"/>
                  </a:srgbClr>
                </a:outerShdw>
              </a:effectLst>
              <a:latin typeface="IranNastaliq" panose="02000503000000020003" pitchFamily="2" charset="0"/>
              <a:cs typeface="B Kamran" pitchFamily="2" charset="-78"/>
            </a:endParaRPr>
          </a:p>
          <a:p>
            <a:pPr algn="just" rtl="1"/>
            <a:r>
              <a:rPr lang="fa-IR" sz="3600" dirty="0">
                <a:latin typeface="IranNastaliq" panose="02000503000000020003" pitchFamily="2" charset="0"/>
                <a:cs typeface="B Compset" pitchFamily="2" charset="-78"/>
              </a:rPr>
              <a:t> </a:t>
            </a:r>
            <a:r>
              <a:rPr lang="fa-IR" sz="2800" dirty="0">
                <a:latin typeface="IranNastaliq" panose="02000503000000020003" pitchFamily="2" charset="0"/>
                <a:cs typeface="B Compset" pitchFamily="2" charset="-78"/>
              </a:rPr>
              <a:t>هر دو شواهدی که بحث کردیم مشکلاتی دارند؛ گرچه خاطرات روشن بسیار با دوام هستند، ولی تحقیقات حاکی است که آنها نه دقیق و نه استثنایی هستند. این خاطرات مانند سایر خاطرات، با گذشت زمان، جزئیات خود را از دست میدهند. همین طور، وقتی که خاطرات مربوط به واپس روی سنی آزمودنیها را که به کمک هیپنوتیزم صورت گرفته بودند دوباره بررسی کردند، معلوم شد که آنها دقیق نبودند؛ یعنی، آزمودنیهای هیپنوتیزم شده، رویدادها را طوری تحریف می کنند تا با عقاید فعلی آنان موافق باشند.</a:t>
            </a:r>
            <a:endParaRPr lang="en-US" sz="2800" dirty="0">
              <a:latin typeface="IranNastaliq" panose="02000503000000020003" pitchFamily="2" charset="0"/>
              <a:cs typeface="B Compset" pitchFamily="2" charset="-78"/>
            </a:endParaRPr>
          </a:p>
        </p:txBody>
      </p:sp>
      <p:sp>
        <p:nvSpPr>
          <p:cNvPr id="2" name="Slide Number Placeholder 1"/>
          <p:cNvSpPr>
            <a:spLocks noGrp="1"/>
          </p:cNvSpPr>
          <p:nvPr>
            <p:ph type="sldNum" sz="quarter" idx="12"/>
          </p:nvPr>
        </p:nvSpPr>
        <p:spPr/>
        <p:txBody>
          <a:bodyPr/>
          <a:lstStyle/>
          <a:p>
            <a:fld id="{4FAB73BC-B049-4115-A692-8D63A059BFB8}" type="slidenum">
              <a:rPr lang="en-US" smtClean="0"/>
              <a:pPr/>
              <a:t>13</a:t>
            </a:fld>
            <a:endParaRPr lang="en-US" dirty="0"/>
          </a:p>
        </p:txBody>
      </p:sp>
      <p:sp>
        <p:nvSpPr>
          <p:cNvPr id="5" name="Slide Number Placeholder 1"/>
          <p:cNvSpPr txBox="1">
            <a:spLocks/>
          </p:cNvSpPr>
          <p:nvPr/>
        </p:nvSpPr>
        <p:spPr>
          <a:xfrm>
            <a:off x="133602" y="6257232"/>
            <a:ext cx="551167" cy="52225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fld id="{4FAB73BC-B049-4115-A692-8D63A059BFB8}" type="slidenum">
              <a:rPr lang="en-US" sz="28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pPr algn="ctr"/>
              <a:t>13</a:t>
            </a:fld>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Audio 2">
            <a:hlinkClick r:id="" action="ppaction://media"/>
            <a:extLst>
              <a:ext uri="{FF2B5EF4-FFF2-40B4-BE49-F238E27FC236}">
                <a16:creationId xmlns:a16="http://schemas.microsoft.com/office/drawing/2014/main" id="{F079C52D-10FB-4C82-B86E-B3ABEFF52F7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85331369"/>
      </p:ext>
    </p:extLst>
  </p:cSld>
  <p:clrMapOvr>
    <a:masterClrMapping/>
  </p:clrMapOvr>
  <mc:AlternateContent xmlns:mc="http://schemas.openxmlformats.org/markup-compatibility/2006">
    <mc:Choice xmlns:p14="http://schemas.microsoft.com/office/powerpoint/2010/main" Requires="p14">
      <p:transition spd="slow" p14:dur="2000" advTm="47383"/>
    </mc:Choice>
    <mc:Fallback>
      <p:transition spd="slow" advTm="47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9311" y="193184"/>
            <a:ext cx="5780089" cy="1597516"/>
          </a:xfrm>
        </p:spPr>
        <p:txBody>
          <a:bodyPr>
            <a:normAutofit fontScale="90000"/>
          </a:bodyPr>
          <a:lstStyle/>
          <a:p>
            <a:pPr rtl="1"/>
            <a:br>
              <a:rPr lang="en-US" sz="5400" b="1" dirty="0">
                <a:latin typeface="IranNastaliq" panose="02000503000000020003" pitchFamily="2" charset="0"/>
                <a:cs typeface="IranNastaliq" panose="02000503000000020003" pitchFamily="2" charset="0"/>
              </a:rPr>
            </a:br>
            <a:br>
              <a:rPr lang="en-US" sz="5400" b="1" dirty="0">
                <a:latin typeface="IranNastaliq" panose="02000503000000020003" pitchFamily="2" charset="0"/>
                <a:cs typeface="IranNastaliq" panose="02000503000000020003" pitchFamily="2" charset="0"/>
              </a:rPr>
            </a:br>
            <a:r>
              <a:rPr lang="fa-IR" sz="5400" b="1" dirty="0">
                <a:latin typeface="IranNastaliq" panose="02000503000000020003" pitchFamily="2" charset="0"/>
                <a:cs typeface="IranNastaliq" panose="02000503000000020003" pitchFamily="2" charset="0"/>
              </a:rPr>
              <a:t>استفاده از نشانه ها برای کمک به بازیابی</a:t>
            </a:r>
            <a:br>
              <a:rPr lang="en-US" sz="5400" dirty="0">
                <a:latin typeface="IranNastaliq" panose="02000503000000020003" pitchFamily="2" charset="0"/>
                <a:cs typeface="IranNastaliq" panose="02000503000000020003" pitchFamily="2" charset="0"/>
              </a:rPr>
            </a:br>
            <a:endParaRPr lang="en-US" sz="5400" dirty="0">
              <a:latin typeface="IranNastaliq" panose="02000503000000020003" pitchFamily="2" charset="0"/>
              <a:cs typeface="IranNastaliq" panose="02000503000000020003" pitchFamily="2" charset="0"/>
            </a:endParaRPr>
          </a:p>
        </p:txBody>
      </p:sp>
      <p:sp>
        <p:nvSpPr>
          <p:cNvPr id="3" name="Content Placeholder 2"/>
          <p:cNvSpPr>
            <a:spLocks noGrp="1"/>
          </p:cNvSpPr>
          <p:nvPr>
            <p:ph idx="1"/>
          </p:nvPr>
        </p:nvSpPr>
        <p:spPr>
          <a:xfrm>
            <a:off x="1425577" y="1589156"/>
            <a:ext cx="10283823" cy="5634936"/>
          </a:xfrm>
        </p:spPr>
        <p:txBody>
          <a:bodyPr>
            <a:normAutofit/>
          </a:bodyPr>
          <a:lstStyle/>
          <a:p>
            <a:pPr marL="0" indent="0" algn="just" rtl="1">
              <a:lnSpc>
                <a:spcPct val="150000"/>
              </a:lnSpc>
              <a:buNone/>
            </a:pPr>
            <a:endParaRPr lang="fa-IR" sz="3200" dirty="0">
              <a:latin typeface="IranNastaliq" panose="02000503000000020003" pitchFamily="2" charset="0"/>
              <a:cs typeface="IranNastaliq" panose="02000503000000020003" pitchFamily="2" charset="0"/>
            </a:endParaRPr>
          </a:p>
          <a:p>
            <a:pPr marL="0" indent="0" algn="just" rtl="1">
              <a:lnSpc>
                <a:spcPct val="150000"/>
              </a:lnSpc>
              <a:buNone/>
            </a:pPr>
            <a:r>
              <a:rPr lang="fa-IR" sz="3200" b="1" dirty="0">
                <a:effectLst>
                  <a:outerShdw blurRad="38100" dist="38100" dir="2700000" algn="tl">
                    <a:srgbClr val="000000">
                      <a:alpha val="43137"/>
                    </a:srgbClr>
                  </a:outerShdw>
                </a:effectLst>
                <a:latin typeface="IranNastaliq" panose="02000503000000020003" pitchFamily="2" charset="0"/>
                <a:cs typeface="B Kamran" pitchFamily="2" charset="-78"/>
              </a:rPr>
              <a:t>در اول فصل از پدیده نوک زبانی صحبت کردیم؟</a:t>
            </a:r>
          </a:p>
          <a:p>
            <a:pPr marL="0" indent="0" algn="just" rtl="1">
              <a:lnSpc>
                <a:spcPct val="150000"/>
              </a:lnSpc>
              <a:buNone/>
            </a:pPr>
            <a:r>
              <a:rPr lang="fa-IR" sz="2800" b="1" dirty="0">
                <a:latin typeface="IranNastaliq" panose="02000503000000020003" pitchFamily="2" charset="0"/>
                <a:cs typeface="B Compset" pitchFamily="2" charset="-78"/>
              </a:rPr>
              <a:t>پدیده نوک زبانی ناتوانی موقتی در یادآوری چیزی است که آن را میدانید به همراه این احساس که آن چیز دور از دسترس است.</a:t>
            </a:r>
            <a:r>
              <a:rPr lang="fa-IR" sz="2800" dirty="0">
                <a:latin typeface="IranNastaliq" panose="02000503000000020003" pitchFamily="2" charset="0"/>
                <a:cs typeface="B Compset" pitchFamily="2" charset="-78"/>
              </a:rPr>
              <a:t> این پدیده تجربه شایعی است که تقریبا هفته ای یکبار روی میدهد و بیانگر ناتوانی در بازیابی است. </a:t>
            </a:r>
          </a:p>
          <a:p>
            <a:pPr marL="0" indent="0" algn="just" rtl="1">
              <a:lnSpc>
                <a:spcPct val="150000"/>
              </a:lnSpc>
              <a:buNone/>
            </a:pPr>
            <a:r>
              <a:rPr lang="fa-IR" sz="2800" dirty="0" err="1">
                <a:latin typeface="IranNastaliq" panose="02000503000000020003" pitchFamily="2" charset="0"/>
                <a:cs typeface="B Compset" pitchFamily="2" charset="-78"/>
              </a:rPr>
              <a:t>راجر</a:t>
            </a:r>
            <a:r>
              <a:rPr lang="fa-IR" sz="2800" dirty="0">
                <a:latin typeface="IranNastaliq" panose="02000503000000020003" pitchFamily="2" charset="0"/>
                <a:cs typeface="B Compset" pitchFamily="2" charset="-78"/>
              </a:rPr>
              <a:t> براون و دیوید </a:t>
            </a:r>
            <a:r>
              <a:rPr lang="fa-IR" sz="2800" dirty="0" err="1">
                <a:latin typeface="IranNastaliq" panose="02000503000000020003" pitchFamily="2" charset="0"/>
                <a:cs typeface="B Compset" pitchFamily="2" charset="-78"/>
              </a:rPr>
              <a:t>مک</a:t>
            </a:r>
            <a:r>
              <a:rPr lang="fa-IR" sz="2800" dirty="0">
                <a:latin typeface="IranNastaliq" panose="02000503000000020003" pitchFamily="2" charset="0"/>
                <a:cs typeface="B Compset" pitchFamily="2" charset="-78"/>
              </a:rPr>
              <a:t> نیل(1966)</a:t>
            </a:r>
            <a:endParaRPr lang="en-US" sz="2800" dirty="0">
              <a:latin typeface="IranNastaliq" panose="02000503000000020003" pitchFamily="2" charset="0"/>
              <a:cs typeface="B Compset" pitchFamily="2" charset="-78"/>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pPr/>
              <a:t>14</a:t>
            </a:fld>
            <a:endParaRPr lang="en-US" dirty="0"/>
          </a:p>
        </p:txBody>
      </p:sp>
      <p:sp>
        <p:nvSpPr>
          <p:cNvPr id="5" name="Slide Number Placeholder 1"/>
          <p:cNvSpPr txBox="1">
            <a:spLocks/>
          </p:cNvSpPr>
          <p:nvPr/>
        </p:nvSpPr>
        <p:spPr>
          <a:xfrm>
            <a:off x="107844" y="6149005"/>
            <a:ext cx="551167" cy="52225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fld id="{4FAB73BC-B049-4115-A692-8D63A059BFB8}" type="slidenum">
              <a:rPr lang="en-US" sz="28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pPr algn="ctr"/>
              <a:t>14</a:t>
            </a:fld>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 name="Audio 5">
            <a:hlinkClick r:id="" action="ppaction://media"/>
            <a:extLst>
              <a:ext uri="{FF2B5EF4-FFF2-40B4-BE49-F238E27FC236}">
                <a16:creationId xmlns:a16="http://schemas.microsoft.com/office/drawing/2014/main" id="{98FD9E90-BE67-4341-9B67-281DD9BE45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45843183"/>
      </p:ext>
    </p:extLst>
  </p:cSld>
  <p:clrMapOvr>
    <a:masterClrMapping/>
  </p:clrMapOvr>
  <mc:AlternateContent xmlns:mc="http://schemas.openxmlformats.org/markup-compatibility/2006">
    <mc:Choice xmlns:p14="http://schemas.microsoft.com/office/powerpoint/2010/main" Requires="p14">
      <p:transition spd="slow" p14:dur="3400" advTm="31939">
        <p14:reveal/>
      </p:transition>
    </mc:Choice>
    <mc:Fallback>
      <p:transition spd="slow" advTm="319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6" presetClass="entr" presetSubtype="21"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barn(inVertical)">
                                      <p:cBhvr>
                                        <p:cTn id="9" dur="500"/>
                                        <p:tgtEl>
                                          <p:spTgt spid="3">
                                            <p:txEl>
                                              <p:pRg st="1" end="1"/>
                                            </p:txEl>
                                          </p:spTgt>
                                        </p:tgtEl>
                                      </p:cBhvr>
                                    </p:animEffect>
                                  </p:childTnLst>
                                </p:cTn>
                              </p:par>
                              <p:par>
                                <p:cTn id="10" presetID="16" presetClass="entr" presetSubtype="21"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arn(inVertical)">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1111" y="533400"/>
            <a:ext cx="6859589" cy="1591613"/>
          </a:xfrm>
        </p:spPr>
        <p:txBody>
          <a:bodyPr>
            <a:normAutofit fontScale="90000"/>
          </a:bodyPr>
          <a:lstStyle/>
          <a:p>
            <a:br>
              <a:rPr lang="en-US" sz="4400" b="1" dirty="0">
                <a:latin typeface="IranNastaliq" panose="02000503000000020003" pitchFamily="2" charset="0"/>
                <a:cs typeface="IranNastaliq" panose="02000503000000020003" pitchFamily="2" charset="0"/>
              </a:rPr>
            </a:br>
            <a:br>
              <a:rPr lang="en-US" sz="4400" b="1" dirty="0">
                <a:latin typeface="IranNastaliq" panose="02000503000000020003" pitchFamily="2" charset="0"/>
                <a:cs typeface="IranNastaliq" panose="02000503000000020003" pitchFamily="2" charset="0"/>
              </a:rPr>
            </a:br>
            <a:r>
              <a:rPr lang="fa-IR" sz="4400" b="1" dirty="0">
                <a:latin typeface="IranNastaliq" panose="02000503000000020003" pitchFamily="2" charset="0"/>
                <a:cs typeface="IranNastaliq" panose="02000503000000020003" pitchFamily="2" charset="0"/>
              </a:rPr>
              <a:t>به وضع اول برگرداندن موقعیت یک رویداد</a:t>
            </a:r>
            <a:br>
              <a:rPr lang="en-US" sz="4400" dirty="0">
                <a:latin typeface="IranNastaliq" panose="02000503000000020003" pitchFamily="2" charset="0"/>
                <a:cs typeface="IranNastaliq" panose="02000503000000020003" pitchFamily="2" charset="0"/>
              </a:rPr>
            </a:br>
            <a:endParaRPr lang="en-US" sz="4400" dirty="0">
              <a:latin typeface="IranNastaliq" panose="02000503000000020003" pitchFamily="2" charset="0"/>
              <a:cs typeface="IranNastaliq" panose="02000503000000020003" pitchFamily="2" charset="0"/>
            </a:endParaRPr>
          </a:p>
        </p:txBody>
      </p:sp>
      <p:sp>
        <p:nvSpPr>
          <p:cNvPr id="3" name="Content Placeholder 2"/>
          <p:cNvSpPr>
            <a:spLocks noGrp="1"/>
          </p:cNvSpPr>
          <p:nvPr>
            <p:ph idx="1"/>
          </p:nvPr>
        </p:nvSpPr>
        <p:spPr>
          <a:xfrm>
            <a:off x="749300" y="2666999"/>
            <a:ext cx="10791823" cy="3124201"/>
          </a:xfrm>
        </p:spPr>
        <p:txBody>
          <a:bodyPr>
            <a:normAutofit/>
          </a:bodyPr>
          <a:lstStyle/>
          <a:p>
            <a:pPr marL="0" indent="0" algn="r" rtl="1">
              <a:buNone/>
            </a:pPr>
            <a:r>
              <a:rPr lang="fa-IR" sz="4400" b="1" dirty="0">
                <a:effectLst>
                  <a:outerShdw blurRad="38100" dist="38100" dir="2700000" algn="tl">
                    <a:srgbClr val="000000">
                      <a:alpha val="43137"/>
                    </a:srgbClr>
                  </a:outerShdw>
                </a:effectLst>
                <a:latin typeface="IranNastaliq" panose="02000503000000020003" pitchFamily="2" charset="0"/>
                <a:cs typeface="B Kamran" pitchFamily="2" charset="-78"/>
              </a:rPr>
              <a:t>یک تست ساده </a:t>
            </a:r>
            <a:r>
              <a:rPr lang="fa-IR" sz="4400" b="1" dirty="0" err="1">
                <a:effectLst>
                  <a:outerShdw blurRad="38100" dist="38100" dir="2700000" algn="tl">
                    <a:srgbClr val="000000">
                      <a:alpha val="43137"/>
                    </a:srgbClr>
                  </a:outerShdw>
                </a:effectLst>
                <a:latin typeface="IranNastaliq" panose="02000503000000020003" pitchFamily="2" charset="0"/>
                <a:cs typeface="B Kamran" pitchFamily="2" charset="-78"/>
              </a:rPr>
              <a:t>حاف</a:t>
            </a:r>
            <a:r>
              <a:rPr lang="fa-IR" sz="4400" b="1" dirty="0">
                <a:effectLst>
                  <a:outerShdw blurRad="38100" dist="38100" dir="2700000" algn="tl">
                    <a:srgbClr val="000000">
                      <a:alpha val="43137"/>
                    </a:srgbClr>
                  </a:outerShdw>
                </a:effectLst>
                <a:latin typeface="IranNastaliq" panose="02000503000000020003" pitchFamily="2" charset="0"/>
                <a:cs typeface="B Kamran" pitchFamily="2" charset="-78"/>
              </a:rPr>
              <a:t>ــ</a:t>
            </a:r>
            <a:r>
              <a:rPr lang="fa-IR" sz="4400" b="1" dirty="0" err="1">
                <a:effectLst>
                  <a:outerShdw blurRad="38100" dist="38100" dir="2700000" algn="tl">
                    <a:srgbClr val="000000">
                      <a:alpha val="43137"/>
                    </a:srgbClr>
                  </a:outerShdw>
                </a:effectLst>
                <a:latin typeface="IranNastaliq" panose="02000503000000020003" pitchFamily="2" charset="0"/>
                <a:cs typeface="B Kamran" pitchFamily="2" charset="-78"/>
              </a:rPr>
              <a:t>ظه</a:t>
            </a:r>
            <a:r>
              <a:rPr lang="fa-IR" sz="4400" b="1" dirty="0">
                <a:effectLst>
                  <a:outerShdw blurRad="38100" dist="38100" dir="2700000" algn="tl">
                    <a:srgbClr val="000000">
                      <a:alpha val="43137"/>
                    </a:srgbClr>
                  </a:outerShdw>
                </a:effectLst>
                <a:latin typeface="IranNastaliq" panose="02000503000000020003" pitchFamily="2" charset="0"/>
                <a:cs typeface="B Kamran" pitchFamily="2" charset="-78"/>
              </a:rPr>
              <a:t>: دو روز قبل برای صبحانه چه خوردید؟!!!!</a:t>
            </a:r>
            <a:endParaRPr lang="en-US" sz="4400" b="1" dirty="0">
              <a:effectLst>
                <a:outerShdw blurRad="38100" dist="38100" dir="2700000" algn="tl">
                  <a:srgbClr val="000000">
                    <a:alpha val="43137"/>
                  </a:srgbClr>
                </a:outerShdw>
              </a:effectLst>
              <a:latin typeface="IranNastaliq" panose="02000503000000020003" pitchFamily="2" charset="0"/>
              <a:cs typeface="B Kamran" pitchFamily="2" charset="-78"/>
            </a:endParaRPr>
          </a:p>
          <a:p>
            <a:pPr algn="r" rtl="1"/>
            <a:endParaRPr lang="en-US" sz="4400" b="1" dirty="0">
              <a:effectLst>
                <a:outerShdw blurRad="38100" dist="38100" dir="2700000" algn="tl">
                  <a:srgbClr val="000000">
                    <a:alpha val="43137"/>
                  </a:srgbClr>
                </a:outerShdw>
              </a:effectLst>
              <a:latin typeface="IranNastaliq" panose="02000503000000020003" pitchFamily="2" charset="0"/>
              <a:cs typeface="B Kamran" pitchFamily="2" charset="-78"/>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pPr/>
              <a:t>15</a:t>
            </a:fld>
            <a:endParaRPr lang="en-US" dirty="0"/>
          </a:p>
        </p:txBody>
      </p:sp>
      <p:sp>
        <p:nvSpPr>
          <p:cNvPr id="5" name="Slide Number Placeholder 1"/>
          <p:cNvSpPr txBox="1">
            <a:spLocks/>
          </p:cNvSpPr>
          <p:nvPr/>
        </p:nvSpPr>
        <p:spPr>
          <a:xfrm>
            <a:off x="159360" y="6206303"/>
            <a:ext cx="551167" cy="52225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fld id="{4FAB73BC-B049-4115-A692-8D63A059BFB8}" type="slidenum">
              <a:rPr lang="en-US" sz="28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pPr algn="ctr"/>
              <a:t>15</a:t>
            </a:fld>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 name="Audio 5">
            <a:hlinkClick r:id="" action="ppaction://media"/>
            <a:extLst>
              <a:ext uri="{FF2B5EF4-FFF2-40B4-BE49-F238E27FC236}">
                <a16:creationId xmlns:a16="http://schemas.microsoft.com/office/drawing/2014/main" id="{CE8E651C-F879-4A7E-AF19-AD4F31F0A1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18005939"/>
      </p:ext>
    </p:extLst>
  </p:cSld>
  <p:clrMapOvr>
    <a:masterClrMapping/>
  </p:clrMapOvr>
  <mc:AlternateContent xmlns:mc="http://schemas.openxmlformats.org/markup-compatibility/2006">
    <mc:Choice xmlns:p14="http://schemas.microsoft.com/office/powerpoint/2010/main" Requires="p14">
      <p:transition spd="slow" p14:dur="1400" advTm="9438">
        <p14:ripple/>
      </p:transition>
    </mc:Choice>
    <mc:Fallback>
      <p:transition spd="slow" advTm="94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8583" y="2551651"/>
            <a:ext cx="10172700" cy="2677656"/>
          </a:xfrm>
          <a:prstGeom prst="rect">
            <a:avLst/>
          </a:prstGeom>
          <a:noFill/>
        </p:spPr>
        <p:txBody>
          <a:bodyPr wrap="square" rtlCol="0">
            <a:spAutoFit/>
          </a:bodyPr>
          <a:lstStyle/>
          <a:p>
            <a:pPr algn="just" rtl="1">
              <a:lnSpc>
                <a:spcPct val="150000"/>
              </a:lnSpc>
            </a:pPr>
            <a:r>
              <a:rPr lang="fa-IR" sz="2800" dirty="0">
                <a:latin typeface="IranNastaliq" panose="02000503000000020003" pitchFamily="2" charset="0"/>
                <a:cs typeface="B Compset" pitchFamily="2" charset="-78"/>
              </a:rPr>
              <a:t>اگر </a:t>
            </a:r>
            <a:r>
              <a:rPr lang="fa-IR" sz="2800" dirty="0" err="1">
                <a:latin typeface="IranNastaliq" panose="02000503000000020003" pitchFamily="2" charset="0"/>
                <a:cs typeface="B Compset" pitchFamily="2" charset="-78"/>
              </a:rPr>
              <a:t>نمی</a:t>
            </a:r>
            <a:r>
              <a:rPr lang="fa-IR" sz="2800" dirty="0">
                <a:latin typeface="IranNastaliq" panose="02000503000000020003" pitchFamily="2" charset="0"/>
                <a:cs typeface="B Compset" pitchFamily="2" charset="-78"/>
              </a:rPr>
              <a:t> توانید فورا پاسخ دهید، میتوانید تجسم کنید که پشت میز صبحانه ، یا هر جایی که معمولا صبحانه </a:t>
            </a:r>
            <a:r>
              <a:rPr lang="fa-IR" sz="2800" dirty="0" err="1">
                <a:latin typeface="IranNastaliq" panose="02000503000000020003" pitchFamily="2" charset="0"/>
                <a:cs typeface="B Compset" pitchFamily="2" charset="-78"/>
              </a:rPr>
              <a:t>میخورید،نشسته</a:t>
            </a:r>
            <a:r>
              <a:rPr lang="fa-IR" sz="2800" dirty="0">
                <a:latin typeface="IranNastaliq" panose="02000503000000020003" pitchFamily="2" charset="0"/>
                <a:cs typeface="B Compset" pitchFamily="2" charset="-78"/>
              </a:rPr>
              <a:t> </a:t>
            </a:r>
            <a:r>
              <a:rPr lang="fa-IR" sz="2800" dirty="0" err="1">
                <a:latin typeface="IranNastaliq" panose="02000503000000020003" pitchFamily="2" charset="0"/>
                <a:cs typeface="B Compset" pitchFamily="2" charset="-78"/>
              </a:rPr>
              <a:t>اید</a:t>
            </a:r>
            <a:r>
              <a:rPr lang="fa-IR" sz="2800" dirty="0">
                <a:latin typeface="IranNastaliq" panose="02000503000000020003" pitchFamily="2" charset="0"/>
                <a:cs typeface="B Compset" pitchFamily="2" charset="-78"/>
              </a:rPr>
              <a:t>. سعی در به یاد آوردن یک رویداد با قرار دادن خودمان در موقعیتی  که آن رویداد اتفاق افتاده است، استفاده از نشانه های موقعیتی برای کمک به بازیابی است.</a:t>
            </a:r>
            <a:endParaRPr lang="en-US" sz="2800" dirty="0">
              <a:latin typeface="IranNastaliq" panose="02000503000000020003" pitchFamily="2" charset="0"/>
              <a:cs typeface="B Compset" pitchFamily="2" charset="-78"/>
            </a:endParaRPr>
          </a:p>
        </p:txBody>
      </p:sp>
      <p:sp>
        <p:nvSpPr>
          <p:cNvPr id="2" name="Slide Number Placeholder 1"/>
          <p:cNvSpPr>
            <a:spLocks noGrp="1"/>
          </p:cNvSpPr>
          <p:nvPr>
            <p:ph type="sldNum" sz="quarter" idx="12"/>
          </p:nvPr>
        </p:nvSpPr>
        <p:spPr/>
        <p:txBody>
          <a:bodyPr/>
          <a:lstStyle/>
          <a:p>
            <a:fld id="{4FAB73BC-B049-4115-A692-8D63A059BFB8}" type="slidenum">
              <a:rPr lang="en-US" smtClean="0"/>
              <a:pPr/>
              <a:t>16</a:t>
            </a:fld>
            <a:endParaRPr lang="en-US" dirty="0"/>
          </a:p>
        </p:txBody>
      </p:sp>
      <p:sp>
        <p:nvSpPr>
          <p:cNvPr id="5" name="Slide Number Placeholder 1"/>
          <p:cNvSpPr txBox="1">
            <a:spLocks/>
          </p:cNvSpPr>
          <p:nvPr/>
        </p:nvSpPr>
        <p:spPr>
          <a:xfrm>
            <a:off x="159360" y="6154787"/>
            <a:ext cx="551167" cy="52225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fld id="{4FAB73BC-B049-4115-A692-8D63A059BFB8}" type="slidenum">
              <a:rPr lang="en-US" sz="28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pPr algn="ctr"/>
              <a:t>16</a:t>
            </a:fld>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Audio 2">
            <a:hlinkClick r:id="" action="ppaction://media"/>
            <a:extLst>
              <a:ext uri="{FF2B5EF4-FFF2-40B4-BE49-F238E27FC236}">
                <a16:creationId xmlns:a16="http://schemas.microsoft.com/office/drawing/2014/main" id="{51491315-5973-4F24-8959-73BC5A1283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426757"/>
      </p:ext>
    </p:extLst>
  </p:cSld>
  <p:clrMapOvr>
    <a:masterClrMapping/>
  </p:clrMapOvr>
  <mc:AlternateContent xmlns:mc="http://schemas.openxmlformats.org/markup-compatibility/2006">
    <mc:Choice xmlns:p14="http://schemas.microsoft.com/office/powerpoint/2010/main" Requires="p14">
      <p:transition spd="med" p14:dur="700" advTm="21942">
        <p:fade/>
      </p:transition>
    </mc:Choice>
    <mc:Fallback>
      <p:transition spd="med" advTm="219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6579" y="2158506"/>
            <a:ext cx="10350500" cy="2246769"/>
          </a:xfrm>
          <a:prstGeom prst="rect">
            <a:avLst/>
          </a:prstGeom>
          <a:noFill/>
        </p:spPr>
        <p:txBody>
          <a:bodyPr wrap="square" rtlCol="0">
            <a:spAutoFit/>
          </a:bodyPr>
          <a:lstStyle/>
          <a:p>
            <a:pPr algn="justLow" rtl="1">
              <a:lnSpc>
                <a:spcPct val="150000"/>
              </a:lnSpc>
            </a:pPr>
            <a:r>
              <a:rPr lang="fa-IR" sz="3200" b="1" dirty="0">
                <a:effectLst>
                  <a:outerShdw blurRad="38100" dist="38100" dir="2700000" algn="tl">
                    <a:srgbClr val="000000">
                      <a:alpha val="43137"/>
                    </a:srgbClr>
                  </a:outerShdw>
                </a:effectLst>
                <a:latin typeface="IranNastaliq" panose="02000503000000020003" pitchFamily="2" charset="0"/>
                <a:cs typeface="B Kamran" pitchFamily="2" charset="-78"/>
              </a:rPr>
              <a:t>نشانه های موقعیتی معمولا بازیابی اطلاعات  را آسان میکنند. خیلی از افراد تاثیرات نشانه های موقعیتی را تجربه کرده </a:t>
            </a:r>
            <a:r>
              <a:rPr lang="fa-IR" sz="3200" b="1" dirty="0" err="1">
                <a:effectLst>
                  <a:outerShdw blurRad="38100" dist="38100" dir="2700000" algn="tl">
                    <a:srgbClr val="000000">
                      <a:alpha val="43137"/>
                    </a:srgbClr>
                  </a:outerShdw>
                </a:effectLst>
                <a:latin typeface="IranNastaliq" panose="02000503000000020003" pitchFamily="2" charset="0"/>
                <a:cs typeface="B Kamran" pitchFamily="2" charset="-78"/>
              </a:rPr>
              <a:t>اند</a:t>
            </a:r>
            <a:r>
              <a:rPr lang="fa-IR" sz="3200" b="1" dirty="0">
                <a:effectLst>
                  <a:outerShdw blurRad="38100" dist="38100" dir="2700000" algn="tl">
                    <a:srgbClr val="000000">
                      <a:alpha val="43137"/>
                    </a:srgbClr>
                  </a:outerShdw>
                </a:effectLst>
                <a:latin typeface="IranNastaliq" panose="02000503000000020003" pitchFamily="2" charset="0"/>
                <a:cs typeface="B Kamran" pitchFamily="2" charset="-78"/>
              </a:rPr>
              <a:t>. برای مثال، وقتی افراد بعد از سالها به محلی بر می گردند که قبلا در آنجا زندگی می کردند، معمولا غرق در خاطرات فراموش شده میشوند. </a:t>
            </a:r>
            <a:endParaRPr lang="en-US" sz="3200" b="1" dirty="0">
              <a:effectLst>
                <a:outerShdw blurRad="38100" dist="38100" dir="2700000" algn="tl">
                  <a:srgbClr val="000000">
                    <a:alpha val="43137"/>
                  </a:srgbClr>
                </a:outerShdw>
              </a:effectLst>
              <a:latin typeface="IranNastaliq" panose="02000503000000020003" pitchFamily="2" charset="0"/>
              <a:cs typeface="B Kamran" pitchFamily="2" charset="-78"/>
            </a:endParaRPr>
          </a:p>
        </p:txBody>
      </p:sp>
      <p:sp>
        <p:nvSpPr>
          <p:cNvPr id="2" name="Slide Number Placeholder 1"/>
          <p:cNvSpPr>
            <a:spLocks noGrp="1"/>
          </p:cNvSpPr>
          <p:nvPr>
            <p:ph type="sldNum" sz="quarter" idx="12"/>
          </p:nvPr>
        </p:nvSpPr>
        <p:spPr/>
        <p:txBody>
          <a:bodyPr/>
          <a:lstStyle/>
          <a:p>
            <a:fld id="{4FAB73BC-B049-4115-A692-8D63A059BFB8}" type="slidenum">
              <a:rPr lang="en-US" smtClean="0"/>
              <a:pPr/>
              <a:t>17</a:t>
            </a:fld>
            <a:endParaRPr lang="en-US" dirty="0"/>
          </a:p>
        </p:txBody>
      </p:sp>
      <p:sp>
        <p:nvSpPr>
          <p:cNvPr id="5" name="Slide Number Placeholder 1"/>
          <p:cNvSpPr txBox="1">
            <a:spLocks/>
          </p:cNvSpPr>
          <p:nvPr/>
        </p:nvSpPr>
        <p:spPr>
          <a:xfrm>
            <a:off x="107845" y="6167666"/>
            <a:ext cx="613372" cy="52225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fld id="{4FAB73BC-B049-4115-A692-8D63A059BFB8}" type="slidenum">
              <a:rPr lang="en-US" sz="28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pPr algn="ctr"/>
              <a:t>17</a:t>
            </a:fld>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Audio 2">
            <a:hlinkClick r:id="" action="ppaction://media"/>
            <a:extLst>
              <a:ext uri="{FF2B5EF4-FFF2-40B4-BE49-F238E27FC236}">
                <a16:creationId xmlns:a16="http://schemas.microsoft.com/office/drawing/2014/main" id="{DBC21AB0-9FF2-46C1-AEA2-778CF39799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5919086"/>
      </p:ext>
    </p:extLst>
  </p:cSld>
  <p:clrMapOvr>
    <a:masterClrMapping/>
  </p:clrMapOvr>
  <mc:AlternateContent xmlns:mc="http://schemas.openxmlformats.org/markup-compatibility/2006">
    <mc:Choice xmlns:p14="http://schemas.microsoft.com/office/powerpoint/2010/main" Requires="p14">
      <p:transition spd="slow" p14:dur="1500" advTm="26679">
        <p:split orient="vert"/>
      </p:transition>
    </mc:Choice>
    <mc:Fallback>
      <p:transition spd="slow" advTm="2667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4935" y="697948"/>
            <a:ext cx="9779000" cy="3070071"/>
          </a:xfrm>
          <a:prstGeom prst="rect">
            <a:avLst/>
          </a:prstGeom>
          <a:noFill/>
        </p:spPr>
        <p:txBody>
          <a:bodyPr wrap="square" rtlCol="0">
            <a:spAutoFit/>
          </a:bodyPr>
          <a:lstStyle/>
          <a:p>
            <a:pPr algn="justLow" rtl="1">
              <a:lnSpc>
                <a:spcPct val="150000"/>
              </a:lnSpc>
            </a:pPr>
            <a:r>
              <a:rPr lang="fa-IR" sz="3200" b="1" dirty="0">
                <a:effectLst>
                  <a:outerShdw blurRad="38100" dist="38100" dir="2700000" algn="tl">
                    <a:srgbClr val="000000">
                      <a:alpha val="43137"/>
                    </a:srgbClr>
                  </a:outerShdw>
                </a:effectLst>
                <a:latin typeface="IranNastaliq" panose="02000503000000020003" pitchFamily="2" charset="0"/>
                <a:cs typeface="B Kamran" pitchFamily="2" charset="-78"/>
              </a:rPr>
              <a:t> یا این موضوع را در نظر بگیریدکه چند بار برای برداشتن چیزی(مثلا قیچی) از اتاقی به اتاق دیگر رفته اید، اما نتوانسته اید به یاد آورید دنبال چه چیزی می گشتید. اما وقتی که به اتاق اول </a:t>
            </a:r>
            <a:r>
              <a:rPr lang="fa-IR" sz="3200" b="1" dirty="0" err="1">
                <a:effectLst>
                  <a:outerShdw blurRad="38100" dist="38100" dir="2700000" algn="tl">
                    <a:srgbClr val="000000">
                      <a:alpha val="43137"/>
                    </a:srgbClr>
                  </a:outerShdw>
                </a:effectLst>
                <a:latin typeface="IranNastaliq" panose="02000503000000020003" pitchFamily="2" charset="0"/>
                <a:cs typeface="B Kamran" pitchFamily="2" charset="-78"/>
              </a:rPr>
              <a:t>برمیگشتید</a:t>
            </a:r>
            <a:r>
              <a:rPr lang="fa-IR" sz="3200" b="1" dirty="0">
                <a:effectLst>
                  <a:outerShdw blurRad="38100" dist="38100" dir="2700000" algn="tl">
                    <a:srgbClr val="000000">
                      <a:alpha val="43137"/>
                    </a:srgbClr>
                  </a:outerShdw>
                </a:effectLst>
                <a:latin typeface="IranNastaliq" panose="02000503000000020003" pitchFamily="2" charset="0"/>
                <a:cs typeface="B Kamran" pitchFamily="2" charset="-78"/>
              </a:rPr>
              <a:t> (موقعیت اصلی) ناگهان به یادتان می آمد که آن چیز چه بوده است.</a:t>
            </a:r>
          </a:p>
          <a:p>
            <a:pPr algn="justLow" rtl="1">
              <a:lnSpc>
                <a:spcPct val="150000"/>
              </a:lnSpc>
            </a:pPr>
            <a:endParaRPr lang="fa-IR" sz="3600" b="1" dirty="0">
              <a:latin typeface="IranNastaliq" panose="02000503000000020003" pitchFamily="2" charset="0"/>
              <a:cs typeface="B Kamran" pitchFamily="2" charset="-78"/>
            </a:endParaRPr>
          </a:p>
        </p:txBody>
      </p:sp>
      <p:sp>
        <p:nvSpPr>
          <p:cNvPr id="2" name="Slide Number Placeholder 1"/>
          <p:cNvSpPr>
            <a:spLocks noGrp="1"/>
          </p:cNvSpPr>
          <p:nvPr>
            <p:ph type="sldNum" sz="quarter" idx="12"/>
          </p:nvPr>
        </p:nvSpPr>
        <p:spPr/>
        <p:txBody>
          <a:bodyPr/>
          <a:lstStyle/>
          <a:p>
            <a:fld id="{4FAB73BC-B049-4115-A692-8D63A059BFB8}" type="slidenum">
              <a:rPr lang="en-US" smtClean="0"/>
              <a:pPr/>
              <a:t>18</a:t>
            </a:fld>
            <a:endParaRPr lang="en-US" dirty="0"/>
          </a:p>
        </p:txBody>
      </p:sp>
      <p:sp>
        <p:nvSpPr>
          <p:cNvPr id="5" name="Slide Number Placeholder 1"/>
          <p:cNvSpPr txBox="1">
            <a:spLocks/>
          </p:cNvSpPr>
          <p:nvPr/>
        </p:nvSpPr>
        <p:spPr>
          <a:xfrm>
            <a:off x="172239" y="6154787"/>
            <a:ext cx="551167" cy="52225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fld id="{4FAB73BC-B049-4115-A692-8D63A059BFB8}" type="slidenum">
              <a:rPr lang="en-US" sz="28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pPr algn="ctr"/>
              <a:t>18</a:t>
            </a:fld>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Audio 2">
            <a:hlinkClick r:id="" action="ppaction://media"/>
            <a:extLst>
              <a:ext uri="{FF2B5EF4-FFF2-40B4-BE49-F238E27FC236}">
                <a16:creationId xmlns:a16="http://schemas.microsoft.com/office/drawing/2014/main" id="{802EAE48-1DE8-49DB-BE81-9C071BE152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6200429"/>
      </p:ext>
    </p:extLst>
  </p:cSld>
  <p:clrMapOvr>
    <a:masterClrMapping/>
  </p:clrMapOvr>
  <mc:AlternateContent xmlns:mc="http://schemas.openxmlformats.org/markup-compatibility/2006">
    <mc:Choice xmlns:p14="http://schemas.microsoft.com/office/powerpoint/2010/main" Requires="p14">
      <p:transition spd="slow" p14:dur="1600" advTm="19346">
        <p14:conveyor dir="l"/>
      </p:transition>
    </mc:Choice>
    <mc:Fallback>
      <p:transition spd="slow" advTm="193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0156" y="2127309"/>
            <a:ext cx="10604500" cy="3785652"/>
          </a:xfrm>
          <a:prstGeom prst="rect">
            <a:avLst/>
          </a:prstGeom>
          <a:noFill/>
        </p:spPr>
        <p:txBody>
          <a:bodyPr wrap="square" rtlCol="0">
            <a:spAutoFit/>
          </a:bodyPr>
          <a:lstStyle/>
          <a:p>
            <a:pPr algn="just" rtl="1">
              <a:lnSpc>
                <a:spcPct val="150000"/>
              </a:lnSpc>
            </a:pPr>
            <a:r>
              <a:rPr lang="fa-IR" sz="4000" b="1" dirty="0">
                <a:effectLst>
                  <a:outerShdw blurRad="38100" dist="38100" dir="2700000" algn="tl">
                    <a:srgbClr val="000000">
                      <a:alpha val="43137"/>
                    </a:srgbClr>
                  </a:outerShdw>
                </a:effectLst>
                <a:latin typeface="IranNastaliq" panose="02000503000000020003" pitchFamily="2" charset="0"/>
                <a:cs typeface="B Kamran" pitchFamily="2" charset="-78"/>
              </a:rPr>
              <a:t>این مثالها </a:t>
            </a:r>
            <a:r>
              <a:rPr lang="fa-IR" sz="4000" b="1" dirty="0">
                <a:solidFill>
                  <a:srgbClr val="FF0000"/>
                </a:solidFill>
                <a:effectLst>
                  <a:outerShdw blurRad="38100" dist="38100" dir="2700000" algn="tl">
                    <a:srgbClr val="000000">
                      <a:alpha val="43137"/>
                    </a:srgbClr>
                  </a:outerShdw>
                </a:effectLst>
                <a:latin typeface="IranNastaliq" panose="02000503000000020003" pitchFamily="2" charset="0"/>
                <a:cs typeface="B Kamran" pitchFamily="2" charset="-78"/>
              </a:rPr>
              <a:t>تاثیرات نیرومند نشانه های موقعیتی </a:t>
            </a:r>
            <a:r>
              <a:rPr lang="fa-IR" sz="4000" b="1" dirty="0">
                <a:effectLst>
                  <a:outerShdw blurRad="38100" dist="38100" dir="2700000" algn="tl">
                    <a:srgbClr val="000000">
                      <a:alpha val="43137"/>
                    </a:srgbClr>
                  </a:outerShdw>
                </a:effectLst>
                <a:latin typeface="IranNastaliq" panose="02000503000000020003" pitchFamily="2" charset="0"/>
                <a:cs typeface="B Kamran" pitchFamily="2" charset="-78"/>
              </a:rPr>
              <a:t>را بر حافظه نشان می دهند. روش به وضع اول برگرداندن موقعیت یک رویداد، در تحقیقات قانونی برای کمک به یادآوری شاهدان عینی به نحو موثری مورد استفاده قرار گرفته است.</a:t>
            </a:r>
          </a:p>
          <a:p>
            <a:pPr algn="just" rtl="1">
              <a:lnSpc>
                <a:spcPct val="150000"/>
              </a:lnSpc>
            </a:pPr>
            <a:r>
              <a:rPr lang="fa-IR" sz="4000" b="1" dirty="0">
                <a:effectLst>
                  <a:outerShdw blurRad="38100" dist="38100" dir="2700000" algn="tl">
                    <a:srgbClr val="000000">
                      <a:alpha val="43137"/>
                    </a:srgbClr>
                  </a:outerShdw>
                </a:effectLst>
                <a:latin typeface="IranNastaliq" panose="02000503000000020003" pitchFamily="2" charset="0"/>
                <a:cs typeface="B Kamran" pitchFamily="2" charset="-78"/>
              </a:rPr>
              <a:t>پایان</a:t>
            </a:r>
            <a:endParaRPr lang="en-US" sz="4000" b="1" dirty="0">
              <a:effectLst>
                <a:outerShdw blurRad="38100" dist="38100" dir="2700000" algn="tl">
                  <a:srgbClr val="000000">
                    <a:alpha val="43137"/>
                  </a:srgbClr>
                </a:outerShdw>
              </a:effectLst>
              <a:latin typeface="IranNastaliq" panose="02000503000000020003" pitchFamily="2" charset="0"/>
              <a:cs typeface="B Kamran" pitchFamily="2" charset="-78"/>
            </a:endParaRPr>
          </a:p>
        </p:txBody>
      </p:sp>
      <p:sp>
        <p:nvSpPr>
          <p:cNvPr id="2" name="Slide Number Placeholder 1"/>
          <p:cNvSpPr>
            <a:spLocks noGrp="1"/>
          </p:cNvSpPr>
          <p:nvPr>
            <p:ph type="sldNum" sz="quarter" idx="12"/>
          </p:nvPr>
        </p:nvSpPr>
        <p:spPr/>
        <p:txBody>
          <a:bodyPr/>
          <a:lstStyle/>
          <a:p>
            <a:fld id="{4FAB73BC-B049-4115-A692-8D63A059BFB8}" type="slidenum">
              <a:rPr lang="en-US" smtClean="0"/>
              <a:pPr/>
              <a:t>19</a:t>
            </a:fld>
            <a:endParaRPr lang="en-US" dirty="0"/>
          </a:p>
        </p:txBody>
      </p:sp>
      <p:sp>
        <p:nvSpPr>
          <p:cNvPr id="5" name="Slide Number Placeholder 1"/>
          <p:cNvSpPr txBox="1">
            <a:spLocks/>
          </p:cNvSpPr>
          <p:nvPr/>
        </p:nvSpPr>
        <p:spPr>
          <a:xfrm>
            <a:off x="146482" y="6149005"/>
            <a:ext cx="639130" cy="52225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fld id="{4FAB73BC-B049-4115-A692-8D63A059BFB8}" type="slidenum">
              <a:rPr lang="en-US" sz="28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pPr algn="ctr"/>
              <a:t>19</a:t>
            </a:fld>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Audio 2">
            <a:hlinkClick r:id="" action="ppaction://media"/>
            <a:extLst>
              <a:ext uri="{FF2B5EF4-FFF2-40B4-BE49-F238E27FC236}">
                <a16:creationId xmlns:a16="http://schemas.microsoft.com/office/drawing/2014/main" id="{4D250D88-D963-4DF2-906C-D11CC591EB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97464014"/>
      </p:ext>
    </p:extLst>
  </p:cSld>
  <p:clrMapOvr>
    <a:masterClrMapping/>
  </p:clrMapOvr>
  <mc:AlternateContent xmlns:mc="http://schemas.openxmlformats.org/markup-compatibility/2006">
    <mc:Choice xmlns:p14="http://schemas.microsoft.com/office/powerpoint/2010/main" Requires="p14">
      <p:transition spd="slow" p14:dur="1400" advTm="26245">
        <p14:doors dir="vert"/>
      </p:transition>
    </mc:Choice>
    <mc:Fallback>
      <p:transition spd="slow" advTm="262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927100"/>
            <a:ext cx="10018713" cy="1752599"/>
          </a:xfrm>
        </p:spPr>
        <p:txBody>
          <a:bodyPr>
            <a:normAutofit fontScale="90000"/>
          </a:bodyPr>
          <a:lstStyle/>
          <a:p>
            <a:pPr rtl="1"/>
            <a:br>
              <a:rPr lang="en-US" sz="4400" b="1" dirty="0">
                <a:latin typeface="IranNastaliq" panose="02000503000000020003" pitchFamily="2" charset="0"/>
                <a:cs typeface="IranNastaliq" panose="02000503000000020003" pitchFamily="2" charset="0"/>
              </a:rPr>
            </a:br>
            <a:r>
              <a:rPr lang="fa-IR" sz="4400" b="1" dirty="0" err="1">
                <a:latin typeface="IranNastaliq" panose="02000503000000020003" pitchFamily="2" charset="0"/>
                <a:cs typeface="IranNastaliq" panose="02000503000000020003" pitchFamily="2" charset="0"/>
              </a:rPr>
              <a:t>اندوزش</a:t>
            </a:r>
            <a:r>
              <a:rPr lang="fa-IR" sz="4400" b="1" dirty="0">
                <a:latin typeface="IranNastaliq" panose="02000503000000020003" pitchFamily="2" charset="0"/>
                <a:cs typeface="IranNastaliq" panose="02000503000000020003" pitchFamily="2" charset="0"/>
              </a:rPr>
              <a:t> : نگهداری اطلاعات در </a:t>
            </a:r>
            <a:r>
              <a:rPr lang="fa-IR" sz="4400" b="1" dirty="0" err="1">
                <a:latin typeface="IranNastaliq" panose="02000503000000020003" pitchFamily="2" charset="0"/>
                <a:cs typeface="IranNastaliq" panose="02000503000000020003" pitchFamily="2" charset="0"/>
              </a:rPr>
              <a:t>حاف</a:t>
            </a:r>
            <a:r>
              <a:rPr lang="fa-IR" sz="4400" b="1" dirty="0">
                <a:latin typeface="IranNastaliq" panose="02000503000000020003" pitchFamily="2" charset="0"/>
                <a:cs typeface="IranNastaliq" panose="02000503000000020003" pitchFamily="2" charset="0"/>
              </a:rPr>
              <a:t>ــــــ</a:t>
            </a:r>
            <a:r>
              <a:rPr lang="fa-IR" sz="4400" b="1" dirty="0" err="1">
                <a:latin typeface="IranNastaliq" panose="02000503000000020003" pitchFamily="2" charset="0"/>
                <a:cs typeface="IranNastaliq" panose="02000503000000020003" pitchFamily="2" charset="0"/>
              </a:rPr>
              <a:t>ظه</a:t>
            </a:r>
            <a:br>
              <a:rPr lang="en-US" sz="4400" dirty="0">
                <a:latin typeface="IranNastaliq" panose="02000503000000020003" pitchFamily="2" charset="0"/>
                <a:cs typeface="IranNastaliq" panose="02000503000000020003" pitchFamily="2" charset="0"/>
              </a:rPr>
            </a:br>
            <a:endParaRPr lang="en-US" sz="4400" dirty="0">
              <a:latin typeface="IranNastaliq" panose="02000503000000020003" pitchFamily="2" charset="0"/>
              <a:cs typeface="IranNastaliq" panose="02000503000000020003" pitchFamily="2" charset="0"/>
            </a:endParaRPr>
          </a:p>
        </p:txBody>
      </p:sp>
      <p:sp>
        <p:nvSpPr>
          <p:cNvPr id="4" name="TextBox 3"/>
          <p:cNvSpPr txBox="1"/>
          <p:nvPr/>
        </p:nvSpPr>
        <p:spPr>
          <a:xfrm>
            <a:off x="6678611" y="3454401"/>
            <a:ext cx="5043489" cy="3170099"/>
          </a:xfrm>
          <a:prstGeom prst="rect">
            <a:avLst/>
          </a:prstGeom>
          <a:noFill/>
        </p:spPr>
        <p:txBody>
          <a:bodyPr wrap="square" rtlCol="0">
            <a:spAutoFit/>
          </a:bodyPr>
          <a:lstStyle/>
          <a:p>
            <a:pPr algn="ctr" rtl="1">
              <a:lnSpc>
                <a:spcPct val="200000"/>
              </a:lnSpc>
            </a:pPr>
            <a:r>
              <a:rPr lang="fa-IR" sz="2400" b="1" dirty="0">
                <a:effectLst>
                  <a:outerShdw blurRad="38100" dist="38100" dir="2700000" algn="tl">
                    <a:srgbClr val="000000">
                      <a:alpha val="43137"/>
                    </a:srgbClr>
                  </a:outerShdw>
                </a:effectLst>
                <a:latin typeface="IranNastaliq" panose="02000503000000020003" pitchFamily="2" charset="0"/>
                <a:cs typeface="B Kamran" pitchFamily="2" charset="-78"/>
              </a:rPr>
              <a:t>این مدل با نفوذ ترین نظریه پردازش اطلاعات است. </a:t>
            </a:r>
          </a:p>
          <a:p>
            <a:pPr algn="ctr" rtl="1">
              <a:lnSpc>
                <a:spcPct val="200000"/>
              </a:lnSpc>
            </a:pPr>
            <a:r>
              <a:rPr lang="fa-IR" sz="2400" b="1" dirty="0">
                <a:effectLst>
                  <a:outerShdw blurRad="38100" dist="38100" dir="2700000" algn="tl">
                    <a:srgbClr val="000000">
                      <a:alpha val="43137"/>
                    </a:srgbClr>
                  </a:outerShdw>
                </a:effectLst>
                <a:latin typeface="IranNastaliq" panose="02000503000000020003" pitchFamily="2" charset="0"/>
                <a:cs typeface="B Kamran" pitchFamily="2" charset="-78"/>
              </a:rPr>
              <a:t>طبق الگوی آنها، اطلاعات وارده قبل از انتقال به مخزن بلند مدت، از دو مخزن موقتی حسی و کوتاه مدت میگذرد.</a:t>
            </a:r>
            <a:endParaRPr lang="en-US" sz="2400" b="1" dirty="0">
              <a:effectLst>
                <a:outerShdw blurRad="38100" dist="38100" dir="2700000" algn="tl">
                  <a:srgbClr val="000000">
                    <a:alpha val="43137"/>
                  </a:srgbClr>
                </a:outerShdw>
              </a:effectLst>
              <a:latin typeface="IranNastaliq" panose="02000503000000020003" pitchFamily="2" charset="0"/>
              <a:cs typeface="B Kamran" pitchFamily="2" charset="-78"/>
            </a:endParaRPr>
          </a:p>
          <a:p>
            <a:pPr algn="ctr" rtl="1">
              <a:lnSpc>
                <a:spcPct val="200000"/>
              </a:lnSpc>
            </a:pPr>
            <a:endParaRPr lang="en-US" sz="2800" b="1" dirty="0">
              <a:effectLst>
                <a:outerShdw blurRad="38100" dist="38100" dir="2700000" algn="tl">
                  <a:srgbClr val="000000">
                    <a:alpha val="43137"/>
                  </a:srgbClr>
                </a:outerShdw>
              </a:effectLst>
              <a:latin typeface="IranNastaliq" panose="02000503000000020003" pitchFamily="2" charset="0"/>
              <a:cs typeface="B Kamran" pitchFamily="2" charset="-78"/>
            </a:endParaRPr>
          </a:p>
        </p:txBody>
      </p:sp>
      <p:sp>
        <p:nvSpPr>
          <p:cNvPr id="3" name="TextBox 2"/>
          <p:cNvSpPr txBox="1"/>
          <p:nvPr/>
        </p:nvSpPr>
        <p:spPr>
          <a:xfrm>
            <a:off x="1186656" y="3759200"/>
            <a:ext cx="5307011" cy="2031325"/>
          </a:xfrm>
          <a:prstGeom prst="rect">
            <a:avLst/>
          </a:prstGeom>
          <a:noFill/>
        </p:spPr>
        <p:txBody>
          <a:bodyPr wrap="square" rtlCol="0">
            <a:spAutoFit/>
          </a:bodyPr>
          <a:lstStyle/>
          <a:p>
            <a:pPr algn="r" rtl="1">
              <a:lnSpc>
                <a:spcPct val="150000"/>
              </a:lnSpc>
            </a:pPr>
            <a:r>
              <a:rPr lang="fa-IR" b="1" dirty="0">
                <a:latin typeface="IranNastaliq" panose="02000503000000020003" pitchFamily="2" charset="0"/>
                <a:cs typeface="B Titr" panose="00000700000000000000" pitchFamily="2" charset="-78"/>
              </a:rPr>
              <a:t> </a:t>
            </a:r>
            <a:r>
              <a:rPr lang="fa-IR" sz="3200" b="1" dirty="0" err="1">
                <a:latin typeface="IranNastaliq" panose="02000503000000020003" pitchFamily="2" charset="0"/>
                <a:cs typeface="B Titr" panose="00000700000000000000" pitchFamily="2" charset="-78"/>
              </a:rPr>
              <a:t>اتکینسون</a:t>
            </a:r>
            <a:r>
              <a:rPr lang="fa-IR" sz="3200" b="1" dirty="0">
                <a:latin typeface="IranNastaliq" panose="02000503000000020003" pitchFamily="2" charset="0"/>
                <a:cs typeface="B Titr" panose="00000700000000000000" pitchFamily="2" charset="-78"/>
              </a:rPr>
              <a:t> </a:t>
            </a:r>
          </a:p>
          <a:p>
            <a:pPr algn="ctr" rtl="1">
              <a:lnSpc>
                <a:spcPct val="150000"/>
              </a:lnSpc>
            </a:pPr>
            <a:r>
              <a:rPr lang="fa-IR" sz="2000" b="1" dirty="0">
                <a:latin typeface="IranNastaliq" panose="02000503000000020003" pitchFamily="2" charset="0"/>
                <a:cs typeface="IranNastaliq" panose="02000503000000020003" pitchFamily="2" charset="0"/>
              </a:rPr>
              <a:t>و </a:t>
            </a:r>
          </a:p>
          <a:p>
            <a:pPr algn="ctr" rtl="1">
              <a:lnSpc>
                <a:spcPct val="150000"/>
              </a:lnSpc>
            </a:pPr>
            <a:r>
              <a:rPr lang="fa-IR" b="1" dirty="0">
                <a:latin typeface="IranNastaliq" panose="02000503000000020003" pitchFamily="2" charset="0"/>
                <a:cs typeface="B Titr" panose="00000700000000000000" pitchFamily="2" charset="-78"/>
              </a:rPr>
              <a:t>                                                                        </a:t>
            </a:r>
            <a:r>
              <a:rPr lang="fa-IR" sz="3200" b="1" dirty="0" err="1">
                <a:latin typeface="IranNastaliq" panose="02000503000000020003" pitchFamily="2" charset="0"/>
                <a:cs typeface="B Titr" panose="00000700000000000000" pitchFamily="2" charset="-78"/>
              </a:rPr>
              <a:t>شیفرین</a:t>
            </a:r>
            <a:endParaRPr lang="en-US" dirty="0"/>
          </a:p>
        </p:txBody>
      </p:sp>
      <p:sp>
        <p:nvSpPr>
          <p:cNvPr id="6" name="Slide Number Placeholder 1"/>
          <p:cNvSpPr txBox="1">
            <a:spLocks/>
          </p:cNvSpPr>
          <p:nvPr/>
        </p:nvSpPr>
        <p:spPr>
          <a:xfrm>
            <a:off x="120723" y="6154787"/>
            <a:ext cx="551167" cy="52225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fld id="{4FAB73BC-B049-4115-A692-8D63A059BFB8}" type="slidenum">
              <a:rPr lang="en-US" sz="28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pPr algn="ctr"/>
              <a:t>2</a:t>
            </a:fld>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Audio 4">
            <a:hlinkClick r:id="" action="ppaction://media"/>
            <a:extLst>
              <a:ext uri="{FF2B5EF4-FFF2-40B4-BE49-F238E27FC236}">
                <a16:creationId xmlns:a16="http://schemas.microsoft.com/office/drawing/2014/main" id="{BA608044-4E19-4E55-9AF0-DC4B3D47E7E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427909901"/>
      </p:ext>
    </p:extLst>
  </p:cSld>
  <p:clrMapOvr>
    <a:masterClrMapping/>
  </p:clrMapOvr>
  <mc:AlternateContent xmlns:mc="http://schemas.openxmlformats.org/markup-compatibility/2006">
    <mc:Choice xmlns:p14="http://schemas.microsoft.com/office/powerpoint/2010/main" Requires="p14">
      <p:transition p14:dur="10" advTm="30552"/>
    </mc:Choice>
    <mc:Fallback>
      <p:transition advTm="30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80">
                                          <p:stCondLst>
                                            <p:cond delay="0"/>
                                          </p:stCondLst>
                                        </p:cTn>
                                        <p:tgtEl>
                                          <p:spTgt spid="3">
                                            <p:txEl>
                                              <p:pRg st="0" end="0"/>
                                            </p:txEl>
                                          </p:spTgt>
                                        </p:tgtEl>
                                      </p:cBhvr>
                                    </p:animEffect>
                                    <p:anim calcmode="lin" valueType="num">
                                      <p:cBhvr>
                                        <p:cTn id="12"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xEl>
                                              <p:pRg st="0" end="0"/>
                                            </p:txEl>
                                          </p:spTgt>
                                        </p:tgtEl>
                                      </p:cBhvr>
                                      <p:to x="100000" y="60000"/>
                                    </p:animScale>
                                    <p:animScale>
                                      <p:cBhvr>
                                        <p:cTn id="18" dur="166" decel="50000">
                                          <p:stCondLst>
                                            <p:cond delay="676"/>
                                          </p:stCondLst>
                                        </p:cTn>
                                        <p:tgtEl>
                                          <p:spTgt spid="3">
                                            <p:txEl>
                                              <p:pRg st="0" end="0"/>
                                            </p:txEl>
                                          </p:spTgt>
                                        </p:tgtEl>
                                      </p:cBhvr>
                                      <p:to x="100000" y="100000"/>
                                    </p:animScale>
                                    <p:animScale>
                                      <p:cBhvr>
                                        <p:cTn id="19" dur="26">
                                          <p:stCondLst>
                                            <p:cond delay="1312"/>
                                          </p:stCondLst>
                                        </p:cTn>
                                        <p:tgtEl>
                                          <p:spTgt spid="3">
                                            <p:txEl>
                                              <p:pRg st="0" end="0"/>
                                            </p:txEl>
                                          </p:spTgt>
                                        </p:tgtEl>
                                      </p:cBhvr>
                                      <p:to x="100000" y="80000"/>
                                    </p:animScale>
                                    <p:animScale>
                                      <p:cBhvr>
                                        <p:cTn id="20" dur="166" decel="50000">
                                          <p:stCondLst>
                                            <p:cond delay="1338"/>
                                          </p:stCondLst>
                                        </p:cTn>
                                        <p:tgtEl>
                                          <p:spTgt spid="3">
                                            <p:txEl>
                                              <p:pRg st="0" end="0"/>
                                            </p:txEl>
                                          </p:spTgt>
                                        </p:tgtEl>
                                      </p:cBhvr>
                                      <p:to x="100000" y="100000"/>
                                    </p:animScale>
                                    <p:animScale>
                                      <p:cBhvr>
                                        <p:cTn id="21" dur="26">
                                          <p:stCondLst>
                                            <p:cond delay="1642"/>
                                          </p:stCondLst>
                                        </p:cTn>
                                        <p:tgtEl>
                                          <p:spTgt spid="3">
                                            <p:txEl>
                                              <p:pRg st="0" end="0"/>
                                            </p:txEl>
                                          </p:spTgt>
                                        </p:tgtEl>
                                      </p:cBhvr>
                                      <p:to x="100000" y="90000"/>
                                    </p:animScale>
                                    <p:animScale>
                                      <p:cBhvr>
                                        <p:cTn id="22" dur="166" decel="50000">
                                          <p:stCondLst>
                                            <p:cond delay="1668"/>
                                          </p:stCondLst>
                                        </p:cTn>
                                        <p:tgtEl>
                                          <p:spTgt spid="3">
                                            <p:txEl>
                                              <p:pRg st="0" end="0"/>
                                            </p:txEl>
                                          </p:spTgt>
                                        </p:tgtEl>
                                      </p:cBhvr>
                                      <p:to x="100000" y="100000"/>
                                    </p:animScale>
                                    <p:animScale>
                                      <p:cBhvr>
                                        <p:cTn id="23" dur="26">
                                          <p:stCondLst>
                                            <p:cond delay="1808"/>
                                          </p:stCondLst>
                                        </p:cTn>
                                        <p:tgtEl>
                                          <p:spTgt spid="3">
                                            <p:txEl>
                                              <p:pRg st="0" end="0"/>
                                            </p:txEl>
                                          </p:spTgt>
                                        </p:tgtEl>
                                      </p:cBhvr>
                                      <p:to x="100000" y="95000"/>
                                    </p:animScale>
                                    <p:animScale>
                                      <p:cBhvr>
                                        <p:cTn id="24" dur="166" decel="50000">
                                          <p:stCondLst>
                                            <p:cond delay="1834"/>
                                          </p:stCondLst>
                                        </p:cTn>
                                        <p:tgtEl>
                                          <p:spTgt spid="3">
                                            <p:txEl>
                                              <p:pRg st="0" end="0"/>
                                            </p:txEl>
                                          </p:spTgt>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down)">
                                      <p:cBhvr>
                                        <p:cTn id="27" dur="580">
                                          <p:stCondLst>
                                            <p:cond delay="0"/>
                                          </p:stCondLst>
                                        </p:cTn>
                                        <p:tgtEl>
                                          <p:spTgt spid="3">
                                            <p:txEl>
                                              <p:pRg st="1" end="1"/>
                                            </p:txEl>
                                          </p:spTgt>
                                        </p:tgtEl>
                                      </p:cBhvr>
                                    </p:animEffect>
                                    <p:anim calcmode="lin" valueType="num">
                                      <p:cBhvr>
                                        <p:cTn id="2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3" dur="26">
                                          <p:stCondLst>
                                            <p:cond delay="650"/>
                                          </p:stCondLst>
                                        </p:cTn>
                                        <p:tgtEl>
                                          <p:spTgt spid="3">
                                            <p:txEl>
                                              <p:pRg st="1" end="1"/>
                                            </p:txEl>
                                          </p:spTgt>
                                        </p:tgtEl>
                                      </p:cBhvr>
                                      <p:to x="100000" y="60000"/>
                                    </p:animScale>
                                    <p:animScale>
                                      <p:cBhvr>
                                        <p:cTn id="34" dur="166" decel="50000">
                                          <p:stCondLst>
                                            <p:cond delay="676"/>
                                          </p:stCondLst>
                                        </p:cTn>
                                        <p:tgtEl>
                                          <p:spTgt spid="3">
                                            <p:txEl>
                                              <p:pRg st="1" end="1"/>
                                            </p:txEl>
                                          </p:spTgt>
                                        </p:tgtEl>
                                      </p:cBhvr>
                                      <p:to x="100000" y="100000"/>
                                    </p:animScale>
                                    <p:animScale>
                                      <p:cBhvr>
                                        <p:cTn id="35" dur="26">
                                          <p:stCondLst>
                                            <p:cond delay="1312"/>
                                          </p:stCondLst>
                                        </p:cTn>
                                        <p:tgtEl>
                                          <p:spTgt spid="3">
                                            <p:txEl>
                                              <p:pRg st="1" end="1"/>
                                            </p:txEl>
                                          </p:spTgt>
                                        </p:tgtEl>
                                      </p:cBhvr>
                                      <p:to x="100000" y="80000"/>
                                    </p:animScale>
                                    <p:animScale>
                                      <p:cBhvr>
                                        <p:cTn id="36" dur="166" decel="50000">
                                          <p:stCondLst>
                                            <p:cond delay="1338"/>
                                          </p:stCondLst>
                                        </p:cTn>
                                        <p:tgtEl>
                                          <p:spTgt spid="3">
                                            <p:txEl>
                                              <p:pRg st="1" end="1"/>
                                            </p:txEl>
                                          </p:spTgt>
                                        </p:tgtEl>
                                      </p:cBhvr>
                                      <p:to x="100000" y="100000"/>
                                    </p:animScale>
                                    <p:animScale>
                                      <p:cBhvr>
                                        <p:cTn id="37" dur="26">
                                          <p:stCondLst>
                                            <p:cond delay="1642"/>
                                          </p:stCondLst>
                                        </p:cTn>
                                        <p:tgtEl>
                                          <p:spTgt spid="3">
                                            <p:txEl>
                                              <p:pRg st="1" end="1"/>
                                            </p:txEl>
                                          </p:spTgt>
                                        </p:tgtEl>
                                      </p:cBhvr>
                                      <p:to x="100000" y="90000"/>
                                    </p:animScale>
                                    <p:animScale>
                                      <p:cBhvr>
                                        <p:cTn id="38" dur="166" decel="50000">
                                          <p:stCondLst>
                                            <p:cond delay="1668"/>
                                          </p:stCondLst>
                                        </p:cTn>
                                        <p:tgtEl>
                                          <p:spTgt spid="3">
                                            <p:txEl>
                                              <p:pRg st="1" end="1"/>
                                            </p:txEl>
                                          </p:spTgt>
                                        </p:tgtEl>
                                      </p:cBhvr>
                                      <p:to x="100000" y="100000"/>
                                    </p:animScale>
                                    <p:animScale>
                                      <p:cBhvr>
                                        <p:cTn id="39" dur="26">
                                          <p:stCondLst>
                                            <p:cond delay="1808"/>
                                          </p:stCondLst>
                                        </p:cTn>
                                        <p:tgtEl>
                                          <p:spTgt spid="3">
                                            <p:txEl>
                                              <p:pRg st="1" end="1"/>
                                            </p:txEl>
                                          </p:spTgt>
                                        </p:tgtEl>
                                      </p:cBhvr>
                                      <p:to x="100000" y="95000"/>
                                    </p:animScale>
                                    <p:animScale>
                                      <p:cBhvr>
                                        <p:cTn id="40" dur="166" decel="50000">
                                          <p:stCondLst>
                                            <p:cond delay="1834"/>
                                          </p:stCondLst>
                                        </p:cTn>
                                        <p:tgtEl>
                                          <p:spTgt spid="3">
                                            <p:txEl>
                                              <p:pRg st="1" end="1"/>
                                            </p:txEl>
                                          </p:spTgt>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
                                            <p:txEl>
                                              <p:pRg st="0" end="0"/>
                                            </p:txEl>
                                          </p:spTgt>
                                        </p:tgtEl>
                                        <p:attrNameLst>
                                          <p:attrName>style.visibility</p:attrName>
                                        </p:attrNameLst>
                                      </p:cBhvr>
                                      <p:to>
                                        <p:strVal val="visible"/>
                                      </p:to>
                                    </p:set>
                                    <p:animEffect transition="in" filter="barn(inVertical)">
                                      <p:cBhvr>
                                        <p:cTn id="61" dur="500"/>
                                        <p:tgtEl>
                                          <p:spTgt spid="4">
                                            <p:txEl>
                                              <p:pRg st="0" end="0"/>
                                            </p:txEl>
                                          </p:spTgt>
                                        </p:tgtEl>
                                      </p:cBhvr>
                                    </p:animEffect>
                                  </p:childTnLst>
                                </p:cTn>
                              </p:par>
                              <p:par>
                                <p:cTn id="62" presetID="16" presetClass="entr" presetSubtype="21" fill="hold" nodeType="withEffect">
                                  <p:stCondLst>
                                    <p:cond delay="0"/>
                                  </p:stCondLst>
                                  <p:childTnLst>
                                    <p:set>
                                      <p:cBhvr>
                                        <p:cTn id="63" dur="1" fill="hold">
                                          <p:stCondLst>
                                            <p:cond delay="0"/>
                                          </p:stCondLst>
                                        </p:cTn>
                                        <p:tgtEl>
                                          <p:spTgt spid="4">
                                            <p:txEl>
                                              <p:pRg st="1" end="1"/>
                                            </p:txEl>
                                          </p:spTgt>
                                        </p:tgtEl>
                                        <p:attrNameLst>
                                          <p:attrName>style.visibility</p:attrName>
                                        </p:attrNameLst>
                                      </p:cBhvr>
                                      <p:to>
                                        <p:strVal val="visible"/>
                                      </p:to>
                                    </p:set>
                                    <p:animEffect transition="in" filter="barn(inVertical)">
                                      <p:cBhvr>
                                        <p:cTn id="6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irect Access Storage 3"/>
          <p:cNvSpPr/>
          <p:nvPr/>
        </p:nvSpPr>
        <p:spPr>
          <a:xfrm>
            <a:off x="2055812" y="2133600"/>
            <a:ext cx="1883570" cy="2244725"/>
          </a:xfrm>
          <a:custGeom>
            <a:avLst/>
            <a:gdLst>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8333 w 10000"/>
              <a:gd name="connsiteY0" fmla="*/ 10000 h 10000"/>
              <a:gd name="connsiteX1" fmla="*/ 6666 w 10000"/>
              <a:gd name="connsiteY1" fmla="*/ 5000 h 10000"/>
              <a:gd name="connsiteX2" fmla="*/ 8333 w 10000"/>
              <a:gd name="connsiteY2"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8333 w 10000"/>
              <a:gd name="connsiteY0" fmla="*/ 10000 h 10000"/>
              <a:gd name="connsiteX1" fmla="*/ 7727 w 10000"/>
              <a:gd name="connsiteY1" fmla="*/ 5194 h 10000"/>
              <a:gd name="connsiteX2" fmla="*/ 8333 w 10000"/>
              <a:gd name="connsiteY2"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8333 w 10000"/>
              <a:gd name="connsiteY0" fmla="*/ 10000 h 10000"/>
              <a:gd name="connsiteX1" fmla="*/ 6666 w 10000"/>
              <a:gd name="connsiteY1" fmla="*/ 5194 h 10000"/>
              <a:gd name="connsiteX2" fmla="*/ 8333 w 10000"/>
              <a:gd name="connsiteY2"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stroke="0" extrusionOk="0">
                <a:moveTo>
                  <a:pt x="1667" y="0"/>
                </a:moveTo>
                <a:lnTo>
                  <a:pt x="8333" y="0"/>
                </a:lnTo>
                <a:cubicBezTo>
                  <a:pt x="9254" y="0"/>
                  <a:pt x="10000" y="2239"/>
                  <a:pt x="10000" y="5000"/>
                </a:cubicBezTo>
                <a:cubicBezTo>
                  <a:pt x="10000" y="7761"/>
                  <a:pt x="9254" y="10000"/>
                  <a:pt x="8333" y="10000"/>
                </a:cubicBezTo>
                <a:lnTo>
                  <a:pt x="1667" y="10000"/>
                </a:lnTo>
                <a:cubicBezTo>
                  <a:pt x="746" y="10000"/>
                  <a:pt x="0" y="7761"/>
                  <a:pt x="0" y="5000"/>
                </a:cubicBezTo>
                <a:cubicBezTo>
                  <a:pt x="0" y="2239"/>
                  <a:pt x="746" y="0"/>
                  <a:pt x="1667" y="0"/>
                </a:cubicBezTo>
                <a:close/>
              </a:path>
              <a:path w="10000" h="10000" fill="none" extrusionOk="0">
                <a:moveTo>
                  <a:pt x="8333" y="10000"/>
                </a:moveTo>
                <a:cubicBezTo>
                  <a:pt x="7412" y="10000"/>
                  <a:pt x="6666" y="7955"/>
                  <a:pt x="6666" y="5194"/>
                </a:cubicBezTo>
                <a:cubicBezTo>
                  <a:pt x="6666" y="2433"/>
                  <a:pt x="7412" y="0"/>
                  <a:pt x="8333" y="0"/>
                </a:cubicBezTo>
              </a:path>
              <a:path w="10000" h="10000" fill="none">
                <a:moveTo>
                  <a:pt x="1667" y="0"/>
                </a:moveTo>
                <a:lnTo>
                  <a:pt x="8333" y="0"/>
                </a:lnTo>
                <a:cubicBezTo>
                  <a:pt x="9254" y="0"/>
                  <a:pt x="10000" y="2239"/>
                  <a:pt x="10000" y="5000"/>
                </a:cubicBezTo>
                <a:cubicBezTo>
                  <a:pt x="10000" y="7761"/>
                  <a:pt x="9254" y="10000"/>
                  <a:pt x="8333" y="10000"/>
                </a:cubicBezTo>
                <a:lnTo>
                  <a:pt x="1667" y="10000"/>
                </a:lnTo>
                <a:cubicBezTo>
                  <a:pt x="746" y="10000"/>
                  <a:pt x="0" y="7761"/>
                  <a:pt x="0" y="5000"/>
                </a:cubicBezTo>
                <a:cubicBezTo>
                  <a:pt x="0" y="2239"/>
                  <a:pt x="746" y="0"/>
                  <a:pt x="1667"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Flowchart: Direct Access Storage 4"/>
          <p:cNvSpPr/>
          <p:nvPr/>
        </p:nvSpPr>
        <p:spPr>
          <a:xfrm>
            <a:off x="5473700" y="2255837"/>
            <a:ext cx="1860549" cy="2154238"/>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Flowchart: Direct Access Storage 5"/>
          <p:cNvSpPr/>
          <p:nvPr/>
        </p:nvSpPr>
        <p:spPr>
          <a:xfrm>
            <a:off x="9055101" y="2255837"/>
            <a:ext cx="1852612" cy="2154238"/>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ight Arrow 6"/>
          <p:cNvSpPr/>
          <p:nvPr/>
        </p:nvSpPr>
        <p:spPr>
          <a:xfrm>
            <a:off x="981074" y="2980531"/>
            <a:ext cx="5422900" cy="704850"/>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Text Box 2"/>
          <p:cNvSpPr txBox="1">
            <a:spLocks noChangeArrowheads="1"/>
          </p:cNvSpPr>
          <p:nvPr/>
        </p:nvSpPr>
        <p:spPr bwMode="auto">
          <a:xfrm>
            <a:off x="981074" y="3187699"/>
            <a:ext cx="1138237" cy="29051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fa-IR" sz="1200" b="1" dirty="0">
                <a:effectLst/>
                <a:latin typeface="Calibri" panose="020F0502020204030204" pitchFamily="34" charset="0"/>
                <a:ea typeface="Calibri" panose="020F0502020204030204" pitchFamily="34" charset="0"/>
                <a:cs typeface="B Zar" panose="00000400000000000000" pitchFamily="2" charset="-78"/>
              </a:rPr>
              <a:t>درون داد حسی</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Right Arrow 8"/>
          <p:cNvSpPr/>
          <p:nvPr/>
        </p:nvSpPr>
        <p:spPr>
          <a:xfrm>
            <a:off x="6984206" y="2397124"/>
            <a:ext cx="2735264" cy="69056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Text Box 2"/>
          <p:cNvSpPr txBox="1">
            <a:spLocks noChangeArrowheads="1"/>
          </p:cNvSpPr>
          <p:nvPr/>
        </p:nvSpPr>
        <p:spPr bwMode="auto">
          <a:xfrm>
            <a:off x="7889874" y="2609055"/>
            <a:ext cx="809625" cy="26114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fa-IR" sz="1400" b="1" dirty="0" err="1">
                <a:effectLst/>
                <a:latin typeface="Calibri" panose="020F0502020204030204" pitchFamily="34" charset="0"/>
                <a:ea typeface="Calibri" panose="020F0502020204030204" pitchFamily="34" charset="0"/>
                <a:cs typeface="B Zar" panose="00000400000000000000" pitchFamily="2" charset="-78"/>
              </a:rPr>
              <a:t>اندوزش</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Left Arrow 11"/>
          <p:cNvSpPr/>
          <p:nvPr/>
        </p:nvSpPr>
        <p:spPr>
          <a:xfrm>
            <a:off x="6927850" y="3428205"/>
            <a:ext cx="2791619" cy="661195"/>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Text Box 2"/>
          <p:cNvSpPr txBox="1">
            <a:spLocks noChangeArrowheads="1"/>
          </p:cNvSpPr>
          <p:nvPr/>
        </p:nvSpPr>
        <p:spPr bwMode="auto">
          <a:xfrm>
            <a:off x="7889873" y="3625452"/>
            <a:ext cx="809625" cy="28614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ar-SA" sz="1400" b="1" dirty="0">
                <a:effectLst/>
                <a:latin typeface="Calibri" panose="020F0502020204030204" pitchFamily="34" charset="0"/>
                <a:ea typeface="Calibri" panose="020F0502020204030204" pitchFamily="34" charset="0"/>
                <a:cs typeface="B Zar" panose="00000400000000000000" pitchFamily="2" charset="-78"/>
              </a:rPr>
              <a:t>بازیابی</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Curved Down Arrow 13"/>
          <p:cNvSpPr/>
          <p:nvPr/>
        </p:nvSpPr>
        <p:spPr>
          <a:xfrm rot="19061178">
            <a:off x="5054697" y="2065971"/>
            <a:ext cx="1323340" cy="66230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Text Box 2"/>
          <p:cNvSpPr txBox="1">
            <a:spLocks noChangeArrowheads="1"/>
          </p:cNvSpPr>
          <p:nvPr/>
        </p:nvSpPr>
        <p:spPr bwMode="auto">
          <a:xfrm>
            <a:off x="5416329" y="2165092"/>
            <a:ext cx="600075" cy="58102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rot="0" vert="horz" wrap="square" lIns="91440" tIns="45720" rIns="91440" bIns="45720" anchor="t" anchorCtr="0">
            <a:noAutofit/>
          </a:bodyPr>
          <a:lstStyle/>
          <a:p>
            <a:pPr marL="0" marR="0" algn="ctr">
              <a:lnSpc>
                <a:spcPct val="107000"/>
              </a:lnSpc>
              <a:spcBef>
                <a:spcPts val="0"/>
              </a:spcBef>
              <a:spcAft>
                <a:spcPts val="800"/>
              </a:spcAft>
            </a:pPr>
            <a:r>
              <a:rPr lang="fa-IR" sz="1100">
                <a:ln w="11113" cap="flat" cmpd="sng" algn="ctr">
                  <a:solidFill>
                    <a:srgbClr val="ED7D31"/>
                  </a:solidFill>
                  <a:prstDash val="solid"/>
                  <a:round/>
                </a:ln>
                <a:solidFill>
                  <a:srgbClr val="F7CAAC"/>
                </a:solidFill>
                <a:effectLst/>
                <a:ea typeface="Calibri" panose="020F0502020204030204" pitchFamily="34" charset="0"/>
                <a:cs typeface="Arial" panose="020B0604020202020204" pitchFamily="34" charset="0"/>
              </a:rPr>
              <a:t>مرور ذهنی</a:t>
            </a:r>
            <a:endParaRPr lang="en-US" sz="1100">
              <a:effectLst/>
              <a:ea typeface="Calibri" panose="020F0502020204030204" pitchFamily="34" charset="0"/>
              <a:cs typeface="Arial" panose="020B0604020202020204" pitchFamily="34" charset="0"/>
            </a:endParaRPr>
          </a:p>
        </p:txBody>
      </p:sp>
      <p:sp>
        <p:nvSpPr>
          <p:cNvPr id="16" name="TextBox 15"/>
          <p:cNvSpPr txBox="1"/>
          <p:nvPr/>
        </p:nvSpPr>
        <p:spPr>
          <a:xfrm>
            <a:off x="2119311" y="1530485"/>
            <a:ext cx="1517648" cy="369332"/>
          </a:xfrm>
          <a:prstGeom prst="rect">
            <a:avLst/>
          </a:prstGeom>
          <a:noFill/>
        </p:spPr>
        <p:txBody>
          <a:bodyPr wrap="square" rtlCol="0">
            <a:spAutoFit/>
          </a:bodyPr>
          <a:lstStyle/>
          <a:p>
            <a:pPr algn="r"/>
            <a:r>
              <a:rPr lang="fa-IR" dirty="0">
                <a:cs typeface="B Titr" panose="00000700000000000000" pitchFamily="2" charset="-78"/>
              </a:rPr>
              <a:t>حافظه حسی</a:t>
            </a:r>
            <a:endParaRPr lang="en-US" dirty="0">
              <a:cs typeface="B Titr" panose="00000700000000000000" pitchFamily="2" charset="-78"/>
            </a:endParaRPr>
          </a:p>
        </p:txBody>
      </p:sp>
      <p:sp>
        <p:nvSpPr>
          <p:cNvPr id="17" name="TextBox 16"/>
          <p:cNvSpPr txBox="1"/>
          <p:nvPr/>
        </p:nvSpPr>
        <p:spPr>
          <a:xfrm>
            <a:off x="5232399" y="1519514"/>
            <a:ext cx="1860549" cy="369332"/>
          </a:xfrm>
          <a:prstGeom prst="rect">
            <a:avLst/>
          </a:prstGeom>
          <a:noFill/>
        </p:spPr>
        <p:txBody>
          <a:bodyPr wrap="square" rtlCol="0">
            <a:spAutoFit/>
          </a:bodyPr>
          <a:lstStyle/>
          <a:p>
            <a:pPr algn="r"/>
            <a:r>
              <a:rPr lang="fa-IR" dirty="0">
                <a:cs typeface="B Titr" panose="00000700000000000000" pitchFamily="2" charset="-78"/>
              </a:rPr>
              <a:t>حافظه کوتاه مدت</a:t>
            </a:r>
            <a:endParaRPr lang="en-US" dirty="0">
              <a:cs typeface="B Titr" panose="00000700000000000000" pitchFamily="2" charset="-78"/>
            </a:endParaRPr>
          </a:p>
        </p:txBody>
      </p:sp>
      <p:sp>
        <p:nvSpPr>
          <p:cNvPr id="18" name="TextBox 17"/>
          <p:cNvSpPr txBox="1"/>
          <p:nvPr/>
        </p:nvSpPr>
        <p:spPr>
          <a:xfrm>
            <a:off x="8953499" y="1530485"/>
            <a:ext cx="1816102" cy="369332"/>
          </a:xfrm>
          <a:prstGeom prst="rect">
            <a:avLst/>
          </a:prstGeom>
          <a:noFill/>
        </p:spPr>
        <p:txBody>
          <a:bodyPr wrap="square" rtlCol="0">
            <a:spAutoFit/>
          </a:bodyPr>
          <a:lstStyle/>
          <a:p>
            <a:pPr algn="r"/>
            <a:r>
              <a:rPr lang="fa-IR" dirty="0">
                <a:cs typeface="B Titr" panose="00000700000000000000" pitchFamily="2" charset="-78"/>
              </a:rPr>
              <a:t>حافظه بلند مدت</a:t>
            </a:r>
            <a:endParaRPr lang="en-US" dirty="0">
              <a:cs typeface="B Titr" panose="00000700000000000000" pitchFamily="2" charset="-78"/>
            </a:endParaRPr>
          </a:p>
        </p:txBody>
      </p:sp>
      <p:sp>
        <p:nvSpPr>
          <p:cNvPr id="19" name="Text Box 2"/>
          <p:cNvSpPr txBox="1">
            <a:spLocks noChangeArrowheads="1"/>
          </p:cNvSpPr>
          <p:nvPr/>
        </p:nvSpPr>
        <p:spPr bwMode="auto">
          <a:xfrm>
            <a:off x="4320279" y="3187699"/>
            <a:ext cx="809625" cy="26114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fa-IR" sz="1400" b="1" dirty="0">
                <a:effectLst/>
                <a:latin typeface="Calibri" panose="020F0502020204030204" pitchFamily="34" charset="0"/>
                <a:ea typeface="Calibri" panose="020F0502020204030204" pitchFamily="34" charset="0"/>
                <a:cs typeface="B Zar" panose="00000400000000000000" pitchFamily="2" charset="-78"/>
              </a:rPr>
              <a:t>توجه    </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4FAB73BC-B049-4115-A692-8D63A059BFB8}" type="slidenum">
              <a:rPr lang="en-US" smtClean="0"/>
              <a:pPr/>
              <a:t>3</a:t>
            </a:fld>
            <a:endParaRPr lang="en-US" dirty="0"/>
          </a:p>
        </p:txBody>
      </p:sp>
      <p:sp>
        <p:nvSpPr>
          <p:cNvPr id="20" name="Slide Number Placeholder 1"/>
          <p:cNvSpPr txBox="1">
            <a:spLocks/>
          </p:cNvSpPr>
          <p:nvPr/>
        </p:nvSpPr>
        <p:spPr>
          <a:xfrm>
            <a:off x="120724" y="6206303"/>
            <a:ext cx="551167" cy="52225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fld id="{4FAB73BC-B049-4115-A692-8D63A059BFB8}" type="slidenum">
              <a:rPr lang="en-US" sz="28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pPr algn="ctr"/>
              <a:t>3</a:t>
            </a:fld>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 name="Audio 1">
            <a:hlinkClick r:id="" action="ppaction://media"/>
            <a:extLst>
              <a:ext uri="{FF2B5EF4-FFF2-40B4-BE49-F238E27FC236}">
                <a16:creationId xmlns:a16="http://schemas.microsoft.com/office/drawing/2014/main" id="{22D600AF-7392-4F19-9972-398B6501EE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1944747"/>
      </p:ext>
    </p:extLst>
  </p:cSld>
  <p:clrMapOvr>
    <a:masterClrMapping/>
  </p:clrMapOvr>
  <p:transition spd="med" advTm="3898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0020" y="-82679"/>
            <a:ext cx="5665789" cy="2064024"/>
          </a:xfrm>
        </p:spPr>
        <p:txBody>
          <a:bodyPr>
            <a:noAutofit/>
          </a:bodyPr>
          <a:lstStyle/>
          <a:p>
            <a:pPr rtl="1"/>
            <a:br>
              <a:rPr lang="fa-IR" sz="6000" b="1" dirty="0">
                <a:latin typeface="IranNastaliq" panose="02000503000000020003" pitchFamily="2" charset="0"/>
                <a:cs typeface="IranNastaliq" panose="02000503000000020003" pitchFamily="2" charset="0"/>
              </a:rPr>
            </a:br>
            <a:r>
              <a:rPr lang="fa-IR" sz="6000" b="1" dirty="0" err="1">
                <a:solidFill>
                  <a:srgbClr val="FF0000"/>
                </a:solidFill>
                <a:latin typeface="IranNastaliq" panose="02000503000000020003" pitchFamily="2" charset="0"/>
                <a:cs typeface="B Nazanin" panose="00000400000000000000" pitchFamily="2" charset="-78"/>
              </a:rPr>
              <a:t>حاف</a:t>
            </a:r>
            <a:r>
              <a:rPr lang="fa-IR" sz="6000" b="1" dirty="0">
                <a:solidFill>
                  <a:srgbClr val="FF0000"/>
                </a:solidFill>
                <a:latin typeface="IranNastaliq" panose="02000503000000020003" pitchFamily="2" charset="0"/>
                <a:cs typeface="B Nazanin" panose="00000400000000000000" pitchFamily="2" charset="-78"/>
              </a:rPr>
              <a:t>ــ</a:t>
            </a:r>
            <a:r>
              <a:rPr lang="fa-IR" sz="6000" b="1" dirty="0" err="1">
                <a:solidFill>
                  <a:srgbClr val="FF0000"/>
                </a:solidFill>
                <a:latin typeface="IranNastaliq" panose="02000503000000020003" pitchFamily="2" charset="0"/>
                <a:cs typeface="B Nazanin" panose="00000400000000000000" pitchFamily="2" charset="-78"/>
              </a:rPr>
              <a:t>ظه</a:t>
            </a:r>
            <a:r>
              <a:rPr lang="fa-IR" sz="6000" b="1" dirty="0">
                <a:solidFill>
                  <a:srgbClr val="FF0000"/>
                </a:solidFill>
                <a:latin typeface="IranNastaliq" panose="02000503000000020003" pitchFamily="2" charset="0"/>
                <a:cs typeface="B Nazanin" panose="00000400000000000000" pitchFamily="2" charset="-78"/>
              </a:rPr>
              <a:t> حسی</a:t>
            </a:r>
            <a:br>
              <a:rPr lang="en-US" sz="6000" dirty="0">
                <a:latin typeface="IranNastaliq" panose="02000503000000020003" pitchFamily="2" charset="0"/>
                <a:cs typeface="IranNastaliq" panose="02000503000000020003" pitchFamily="2" charset="0"/>
              </a:rPr>
            </a:br>
            <a:endParaRPr lang="en-US" sz="6000" dirty="0">
              <a:latin typeface="IranNastaliq" panose="02000503000000020003" pitchFamily="2" charset="0"/>
              <a:cs typeface="IranNastaliq" panose="02000503000000020003" pitchFamily="2" charset="0"/>
            </a:endParaRPr>
          </a:p>
        </p:txBody>
      </p:sp>
      <p:sp>
        <p:nvSpPr>
          <p:cNvPr id="3" name="Slide Number Placeholder 2"/>
          <p:cNvSpPr>
            <a:spLocks noGrp="1"/>
          </p:cNvSpPr>
          <p:nvPr>
            <p:ph type="sldNum" sz="quarter" idx="12"/>
          </p:nvPr>
        </p:nvSpPr>
        <p:spPr/>
        <p:txBody>
          <a:bodyPr/>
          <a:lstStyle/>
          <a:p>
            <a:fld id="{4FAB73BC-B049-4115-A692-8D63A059BFB8}" type="slidenum">
              <a:rPr lang="en-US" smtClean="0"/>
              <a:pPr/>
              <a:t>4</a:t>
            </a:fld>
            <a:endParaRPr lang="en-US" dirty="0"/>
          </a:p>
        </p:txBody>
      </p:sp>
      <p:sp>
        <p:nvSpPr>
          <p:cNvPr id="4" name="TextBox 3"/>
          <p:cNvSpPr txBox="1"/>
          <p:nvPr/>
        </p:nvSpPr>
        <p:spPr>
          <a:xfrm>
            <a:off x="1733550" y="1341857"/>
            <a:ext cx="10160000" cy="1815882"/>
          </a:xfrm>
          <a:prstGeom prst="rect">
            <a:avLst/>
          </a:prstGeom>
          <a:noFill/>
        </p:spPr>
        <p:txBody>
          <a:bodyPr wrap="square" rtlCol="0">
            <a:spAutoFit/>
          </a:bodyPr>
          <a:lstStyle/>
          <a:p>
            <a:pPr algn="just" rtl="1"/>
            <a:endParaRPr lang="fa-IR" sz="2800" b="1" dirty="0">
              <a:latin typeface="IranNastaliq" panose="02000503000000020003" pitchFamily="2" charset="0"/>
              <a:cs typeface="B Nazanin" panose="00000400000000000000" pitchFamily="2" charset="-78"/>
            </a:endParaRPr>
          </a:p>
          <a:p>
            <a:pPr algn="just" rtl="1"/>
            <a:r>
              <a:rPr lang="fa-IR" sz="2800" b="1" dirty="0" err="1">
                <a:latin typeface="IranNastaliq" panose="02000503000000020003" pitchFamily="2" charset="0"/>
                <a:cs typeface="B Nazanin" panose="00000400000000000000" pitchFamily="2" charset="-78"/>
              </a:rPr>
              <a:t>حاف</a:t>
            </a:r>
            <a:r>
              <a:rPr lang="fa-IR" sz="2800" b="1" dirty="0">
                <a:latin typeface="IranNastaliq" panose="02000503000000020003" pitchFamily="2" charset="0"/>
                <a:cs typeface="B Nazanin" panose="00000400000000000000" pitchFamily="2" charset="-78"/>
              </a:rPr>
              <a:t>ــ</a:t>
            </a:r>
            <a:r>
              <a:rPr lang="fa-IR" sz="2800" b="1" dirty="0" err="1">
                <a:latin typeface="IranNastaliq" panose="02000503000000020003" pitchFamily="2" charset="0"/>
                <a:cs typeface="B Nazanin" panose="00000400000000000000" pitchFamily="2" charset="-78"/>
              </a:rPr>
              <a:t>ظه</a:t>
            </a:r>
            <a:r>
              <a:rPr lang="fa-IR" sz="2800" b="1" dirty="0">
                <a:latin typeface="IranNastaliq" panose="02000503000000020003" pitchFamily="2" charset="0"/>
                <a:cs typeface="B Nazanin" panose="00000400000000000000" pitchFamily="2" charset="-78"/>
              </a:rPr>
              <a:t> حسی اطلاعات را در حالت حسی اصلی آن برای مدت کوتاهی، معمولا  چند دهم ثانیه نگه می دارد. </a:t>
            </a:r>
          </a:p>
          <a:p>
            <a:pPr algn="just" rtl="1"/>
            <a:endParaRPr lang="en-US" sz="2800" dirty="0">
              <a:latin typeface="IranNastaliq" panose="02000503000000020003" pitchFamily="2" charset="0"/>
              <a:cs typeface="B Nazanin" panose="00000400000000000000" pitchFamily="2" charset="-78"/>
            </a:endParaRPr>
          </a:p>
        </p:txBody>
      </p:sp>
      <p:sp>
        <p:nvSpPr>
          <p:cNvPr id="5" name="TextBox 4"/>
          <p:cNvSpPr txBox="1"/>
          <p:nvPr/>
        </p:nvSpPr>
        <p:spPr>
          <a:xfrm>
            <a:off x="1543050" y="2531626"/>
            <a:ext cx="10350500" cy="1384995"/>
          </a:xfrm>
          <a:prstGeom prst="rect">
            <a:avLst/>
          </a:prstGeom>
          <a:noFill/>
        </p:spPr>
        <p:txBody>
          <a:bodyPr wrap="square" rtlCol="0">
            <a:spAutoFit/>
          </a:bodyPr>
          <a:lstStyle/>
          <a:p>
            <a:pPr algn="just" rtl="1">
              <a:lnSpc>
                <a:spcPct val="150000"/>
              </a:lnSpc>
            </a:pPr>
            <a:r>
              <a:rPr lang="fa-IR" sz="2800" dirty="0">
                <a:latin typeface="IranNastaliq" panose="02000503000000020003" pitchFamily="2" charset="0"/>
                <a:cs typeface="B Compset" pitchFamily="2" charset="-78"/>
              </a:rPr>
              <a:t>در مورد بینایی، افراد به جای محرک واقعی، رد تصویری را از آن درک می کنند. اگر چراغ قوه ای را در تاریکی به سرعت حرکت دهید، رد تصویری را از آن مشاهده می کنید.</a:t>
            </a:r>
            <a:endParaRPr lang="en-US" sz="2800" dirty="0">
              <a:latin typeface="IranNastaliq" panose="02000503000000020003" pitchFamily="2" charset="0"/>
              <a:cs typeface="B Compset" pitchFamily="2" charset="-78"/>
            </a:endParaRPr>
          </a:p>
        </p:txBody>
      </p:sp>
      <p:sp>
        <p:nvSpPr>
          <p:cNvPr id="6" name="TextBox 5"/>
          <p:cNvSpPr txBox="1"/>
          <p:nvPr/>
        </p:nvSpPr>
        <p:spPr>
          <a:xfrm>
            <a:off x="1479550" y="3952228"/>
            <a:ext cx="10414000" cy="2031325"/>
          </a:xfrm>
          <a:prstGeom prst="rect">
            <a:avLst/>
          </a:prstGeom>
          <a:noFill/>
        </p:spPr>
        <p:txBody>
          <a:bodyPr wrap="square" rtlCol="0">
            <a:spAutoFit/>
          </a:bodyPr>
          <a:lstStyle/>
          <a:p>
            <a:pPr algn="just" rtl="1">
              <a:lnSpc>
                <a:spcPct val="150000"/>
              </a:lnSpc>
            </a:pPr>
            <a:r>
              <a:rPr lang="fa-IR" sz="2800" dirty="0">
                <a:latin typeface="IranNastaliq" panose="02000503000000020003" pitchFamily="2" charset="0"/>
                <a:cs typeface="B Compset" pitchFamily="2" charset="-78"/>
              </a:rPr>
              <a:t>جرج </a:t>
            </a:r>
            <a:r>
              <a:rPr lang="fa-IR" sz="2800" dirty="0" err="1">
                <a:latin typeface="IranNastaliq" panose="02000503000000020003" pitchFamily="2" charset="0"/>
                <a:cs typeface="B Compset" pitchFamily="2" charset="-78"/>
              </a:rPr>
              <a:t>اسپرلینگ</a:t>
            </a:r>
            <a:r>
              <a:rPr lang="fa-IR" sz="2800" dirty="0">
                <a:latin typeface="IranNastaliq" panose="02000503000000020003" pitchFamily="2" charset="0"/>
                <a:cs typeface="B Compset" pitchFamily="2" charset="-78"/>
              </a:rPr>
              <a:t> در یک آزمایش کلاسیک، نشان داد که رد </a:t>
            </a:r>
            <a:r>
              <a:rPr lang="fa-IR" sz="2800" dirty="0" err="1">
                <a:latin typeface="IranNastaliq" panose="02000503000000020003" pitchFamily="2" charset="0"/>
                <a:cs typeface="B Compset" pitchFamily="2" charset="-78"/>
              </a:rPr>
              <a:t>حاف</a:t>
            </a:r>
            <a:r>
              <a:rPr lang="fa-IR" sz="2800" dirty="0">
                <a:latin typeface="IranNastaliq" panose="02000503000000020003" pitchFamily="2" charset="0"/>
                <a:cs typeface="B Compset" pitchFamily="2" charset="-78"/>
              </a:rPr>
              <a:t>ــ</a:t>
            </a:r>
            <a:r>
              <a:rPr lang="fa-IR" sz="2800" dirty="0" err="1">
                <a:latin typeface="IranNastaliq" panose="02000503000000020003" pitchFamily="2" charset="0"/>
                <a:cs typeface="B Compset" pitchFamily="2" charset="-78"/>
              </a:rPr>
              <a:t>ظه</a:t>
            </a:r>
            <a:r>
              <a:rPr lang="fa-IR" sz="2800" dirty="0">
                <a:latin typeface="IranNastaliq" panose="02000503000000020003" pitchFamily="2" charset="0"/>
                <a:cs typeface="B Compset" pitchFamily="2" charset="-78"/>
              </a:rPr>
              <a:t> در مخزن حسی دیداری تقریبا ظرف یک چهارم ثانیه از بین میرود. رد های </a:t>
            </a:r>
            <a:r>
              <a:rPr lang="fa-IR" sz="2800" dirty="0" err="1">
                <a:latin typeface="IranNastaliq" panose="02000503000000020003" pitchFamily="2" charset="0"/>
                <a:cs typeface="B Compset" pitchFamily="2" charset="-78"/>
              </a:rPr>
              <a:t>حاف</a:t>
            </a:r>
            <a:r>
              <a:rPr lang="fa-IR" sz="2800" dirty="0">
                <a:latin typeface="IranNastaliq" panose="02000503000000020003" pitchFamily="2" charset="0"/>
                <a:cs typeface="B Compset" pitchFamily="2" charset="-78"/>
              </a:rPr>
              <a:t>ــ</a:t>
            </a:r>
            <a:r>
              <a:rPr lang="fa-IR" sz="2800" dirty="0" err="1">
                <a:latin typeface="IranNastaliq" panose="02000503000000020003" pitchFamily="2" charset="0"/>
                <a:cs typeface="B Compset" pitchFamily="2" charset="-78"/>
              </a:rPr>
              <a:t>ظه</a:t>
            </a:r>
            <a:r>
              <a:rPr lang="fa-IR" sz="2800" dirty="0">
                <a:latin typeface="IranNastaliq" panose="02000503000000020003" pitchFamily="2" charset="0"/>
                <a:cs typeface="B Compset" pitchFamily="2" charset="-78"/>
              </a:rPr>
              <a:t> در مخزن حسی شنوایی نیز تقریبا  یک چهارم ثانیه دوام دارند.(</a:t>
            </a:r>
            <a:r>
              <a:rPr lang="fa-IR" sz="2800" dirty="0" err="1">
                <a:latin typeface="IranNastaliq" panose="02000503000000020003" pitchFamily="2" charset="0"/>
                <a:cs typeface="B Compset" pitchFamily="2" charset="-78"/>
              </a:rPr>
              <a:t>ماسارو</a:t>
            </a:r>
            <a:r>
              <a:rPr lang="fa-IR" sz="2800" dirty="0">
                <a:latin typeface="IranNastaliq" panose="02000503000000020003" pitchFamily="2" charset="0"/>
                <a:cs typeface="B Compset" pitchFamily="2" charset="-78"/>
              </a:rPr>
              <a:t> و لوفتوس،1996)</a:t>
            </a:r>
            <a:endParaRPr lang="en-US" sz="2800" dirty="0">
              <a:latin typeface="IranNastaliq" panose="02000503000000020003" pitchFamily="2" charset="0"/>
              <a:cs typeface="B Compset" pitchFamily="2" charset="-78"/>
            </a:endParaRPr>
          </a:p>
        </p:txBody>
      </p:sp>
      <p:sp>
        <p:nvSpPr>
          <p:cNvPr id="7" name="Slide Number Placeholder 1"/>
          <p:cNvSpPr txBox="1">
            <a:spLocks/>
          </p:cNvSpPr>
          <p:nvPr/>
        </p:nvSpPr>
        <p:spPr>
          <a:xfrm>
            <a:off x="172239" y="6260552"/>
            <a:ext cx="551167" cy="52225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fld id="{4FAB73BC-B049-4115-A692-8D63A059BFB8}" type="slidenum">
              <a:rPr lang="en-US" sz="28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pPr algn="ctr"/>
              <a:t>4</a:t>
            </a:fld>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8" name="Audio 7">
            <a:hlinkClick r:id="" action="ppaction://media"/>
            <a:extLst>
              <a:ext uri="{FF2B5EF4-FFF2-40B4-BE49-F238E27FC236}">
                <a16:creationId xmlns:a16="http://schemas.microsoft.com/office/drawing/2014/main" id="{AEE9CB42-7E51-427B-918F-8A941FC41A2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757356367"/>
      </p:ext>
    </p:extLst>
  </p:cSld>
  <p:clrMapOvr>
    <a:masterClrMapping/>
  </p:clrMapOvr>
  <mc:AlternateContent xmlns:mc="http://schemas.openxmlformats.org/markup-compatibility/2006">
    <mc:Choice xmlns:p14="http://schemas.microsoft.com/office/powerpoint/2010/main" Requires="p14">
      <p:transition spd="slow" p14:dur="2000" advTm="41658"/>
    </mc:Choice>
    <mc:Fallback>
      <p:transition spd="slow" advTm="41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arn(inVertical)">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down)">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2662" y="749956"/>
            <a:ext cx="4802189" cy="1693357"/>
          </a:xfrm>
        </p:spPr>
        <p:txBody>
          <a:bodyPr>
            <a:noAutofit/>
          </a:bodyPr>
          <a:lstStyle/>
          <a:p>
            <a:pPr rtl="1"/>
            <a:br>
              <a:rPr lang="en-US" sz="6000" b="1" dirty="0">
                <a:latin typeface="IranNastaliq" panose="02000503000000020003" pitchFamily="2" charset="0"/>
                <a:cs typeface="IranNastaliq" panose="02000503000000020003" pitchFamily="2" charset="0"/>
              </a:rPr>
            </a:br>
            <a:br>
              <a:rPr lang="en-US" sz="6000" b="1" dirty="0">
                <a:latin typeface="IranNastaliq" panose="02000503000000020003" pitchFamily="2" charset="0"/>
                <a:cs typeface="IranNastaliq" panose="02000503000000020003" pitchFamily="2" charset="0"/>
              </a:rPr>
            </a:br>
            <a:r>
              <a:rPr lang="fa-IR" sz="6000" b="1" dirty="0">
                <a:latin typeface="IranNastaliq" panose="02000503000000020003" pitchFamily="2" charset="0"/>
                <a:cs typeface="IranNastaliq" panose="02000503000000020003" pitchFamily="2" charset="0"/>
              </a:rPr>
              <a:t>حافــــــــظه کوتاه مدت</a:t>
            </a:r>
            <a:br>
              <a:rPr lang="en-US" sz="6000" dirty="0">
                <a:latin typeface="IranNastaliq" panose="02000503000000020003" pitchFamily="2" charset="0"/>
                <a:cs typeface="IranNastaliq" panose="02000503000000020003" pitchFamily="2" charset="0"/>
              </a:rPr>
            </a:br>
            <a:endParaRPr lang="en-US" sz="6000" dirty="0">
              <a:latin typeface="IranNastaliq" panose="02000503000000020003" pitchFamily="2" charset="0"/>
              <a:cs typeface="IranNastaliq" panose="02000503000000020003" pitchFamily="2" charset="0"/>
            </a:endParaRPr>
          </a:p>
        </p:txBody>
      </p:sp>
      <p:sp>
        <p:nvSpPr>
          <p:cNvPr id="3" name="Slide Number Placeholder 2"/>
          <p:cNvSpPr>
            <a:spLocks noGrp="1"/>
          </p:cNvSpPr>
          <p:nvPr>
            <p:ph type="sldNum" sz="quarter" idx="12"/>
          </p:nvPr>
        </p:nvSpPr>
        <p:spPr>
          <a:xfrm>
            <a:off x="8723185" y="6392073"/>
            <a:ext cx="683339" cy="365125"/>
          </a:xfrm>
        </p:spPr>
        <p:txBody>
          <a:bodyPr/>
          <a:lstStyle/>
          <a:p>
            <a:fld id="{4FAB73BC-B049-4115-A692-8D63A059BFB8}" type="slidenum">
              <a:rPr lang="en-US" smtClean="0"/>
              <a:pPr/>
              <a:t>5</a:t>
            </a:fld>
            <a:endParaRPr lang="en-US" dirty="0"/>
          </a:p>
        </p:txBody>
      </p:sp>
      <p:sp>
        <p:nvSpPr>
          <p:cNvPr id="4" name="TextBox 3"/>
          <p:cNvSpPr txBox="1"/>
          <p:nvPr/>
        </p:nvSpPr>
        <p:spPr>
          <a:xfrm>
            <a:off x="961571" y="2106364"/>
            <a:ext cx="10268857" cy="1569660"/>
          </a:xfrm>
          <a:prstGeom prst="rect">
            <a:avLst/>
          </a:prstGeom>
          <a:noFill/>
        </p:spPr>
        <p:txBody>
          <a:bodyPr wrap="square" rtlCol="0">
            <a:spAutoFit/>
          </a:bodyPr>
          <a:lstStyle/>
          <a:p>
            <a:pPr algn="r" rtl="1">
              <a:lnSpc>
                <a:spcPct val="150000"/>
              </a:lnSpc>
            </a:pPr>
            <a:endParaRPr lang="fa-IR" sz="3200" dirty="0">
              <a:effectLst>
                <a:outerShdw blurRad="38100" dist="38100" dir="2700000" algn="tl">
                  <a:srgbClr val="000000">
                    <a:alpha val="43137"/>
                  </a:srgbClr>
                </a:outerShdw>
              </a:effectLst>
              <a:latin typeface="IranNastaliq" panose="02000503000000020003" pitchFamily="2" charset="0"/>
              <a:cs typeface="B Nazanin" panose="00000400000000000000" pitchFamily="2" charset="-78"/>
            </a:endParaRPr>
          </a:p>
          <a:p>
            <a:pPr algn="r" rtl="1">
              <a:lnSpc>
                <a:spcPct val="150000"/>
              </a:lnSpc>
            </a:pPr>
            <a:endParaRPr lang="en-US" sz="3200" dirty="0">
              <a:effectLst>
                <a:outerShdw blurRad="38100" dist="38100" dir="2700000" algn="tl">
                  <a:srgbClr val="000000">
                    <a:alpha val="43137"/>
                  </a:srgbClr>
                </a:outerShdw>
              </a:effectLst>
              <a:latin typeface="IranNastaliq" panose="02000503000000020003" pitchFamily="2" charset="0"/>
              <a:cs typeface="B Nazanin" panose="00000400000000000000" pitchFamily="2" charset="-78"/>
            </a:endParaRPr>
          </a:p>
        </p:txBody>
      </p:sp>
      <p:sp>
        <p:nvSpPr>
          <p:cNvPr id="6" name="Slide Number Placeholder 1"/>
          <p:cNvSpPr txBox="1">
            <a:spLocks/>
          </p:cNvSpPr>
          <p:nvPr/>
        </p:nvSpPr>
        <p:spPr>
          <a:xfrm>
            <a:off x="291883" y="6600792"/>
            <a:ext cx="551167" cy="52225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fld id="{4FAB73BC-B049-4115-A692-8D63A059BFB8}" type="slidenum">
              <a:rPr lang="en-US" sz="28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pPr algn="ctr"/>
              <a:t>5</a:t>
            </a:fld>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Audio 4">
            <a:hlinkClick r:id="" action="ppaction://media"/>
            <a:extLst>
              <a:ext uri="{FF2B5EF4-FFF2-40B4-BE49-F238E27FC236}">
                <a16:creationId xmlns:a16="http://schemas.microsoft.com/office/drawing/2014/main" id="{985B8647-DC42-48DA-8E2E-0FD5E6DD12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09435334"/>
      </p:ext>
    </p:extLst>
  </p:cSld>
  <p:clrMapOvr>
    <a:masterClrMapping/>
  </p:clrMapOvr>
  <mc:AlternateContent xmlns:mc="http://schemas.openxmlformats.org/markup-compatibility/2006">
    <mc:Choice xmlns:p14="http://schemas.microsoft.com/office/powerpoint/2010/main" Requires="p14">
      <p:transition spd="slow" p14:dur="2000" advTm="1047"/>
    </mc:Choice>
    <mc:Fallback>
      <p:transition spd="slow" advTm="1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95F80-8C5F-44EF-B9DB-3A4CEF751109}"/>
              </a:ext>
            </a:extLst>
          </p:cNvPr>
          <p:cNvSpPr>
            <a:spLocks noGrp="1"/>
          </p:cNvSpPr>
          <p:nvPr>
            <p:ph type="title"/>
          </p:nvPr>
        </p:nvSpPr>
        <p:spPr/>
        <p:txBody>
          <a:bodyPr>
            <a:normAutofit/>
          </a:bodyPr>
          <a:lstStyle/>
          <a:p>
            <a:pPr algn="ctr"/>
            <a:r>
              <a:rPr lang="fa-IR" sz="4400" dirty="0">
                <a:solidFill>
                  <a:srgbClr val="FF0000"/>
                </a:solidFill>
                <a:cs typeface="B Nazanin" panose="00000400000000000000" pitchFamily="2" charset="-78"/>
              </a:rPr>
              <a:t>حافظه کوتاه مدت</a:t>
            </a:r>
          </a:p>
        </p:txBody>
      </p:sp>
      <p:sp>
        <p:nvSpPr>
          <p:cNvPr id="3" name="Content Placeholder 2">
            <a:extLst>
              <a:ext uri="{FF2B5EF4-FFF2-40B4-BE49-F238E27FC236}">
                <a16:creationId xmlns:a16="http://schemas.microsoft.com/office/drawing/2014/main" id="{9EB3A2B9-28E1-4BE3-8663-40094DBBAE46}"/>
              </a:ext>
            </a:extLst>
          </p:cNvPr>
          <p:cNvSpPr>
            <a:spLocks noGrp="1"/>
          </p:cNvSpPr>
          <p:nvPr>
            <p:ph idx="1"/>
          </p:nvPr>
        </p:nvSpPr>
        <p:spPr/>
        <p:txBody>
          <a:bodyPr>
            <a:noAutofit/>
          </a:bodyPr>
          <a:lstStyle/>
          <a:p>
            <a:pPr>
              <a:lnSpc>
                <a:spcPct val="150000"/>
              </a:lnSpc>
            </a:pPr>
            <a:endParaRPr lang="en-US" sz="2000" b="1" dirty="0">
              <a:effectLst>
                <a:outerShdw blurRad="38100" dist="38100" dir="2700000" algn="tl">
                  <a:srgbClr val="000000">
                    <a:alpha val="43137"/>
                  </a:srgbClr>
                </a:outerShdw>
              </a:effectLst>
              <a:latin typeface="IranNastaliq" panose="02000503000000020003" pitchFamily="2" charset="0"/>
              <a:cs typeface="B Nazanin" panose="00000400000000000000" pitchFamily="2" charset="-78"/>
            </a:endParaRPr>
          </a:p>
          <a:p>
            <a:pPr>
              <a:lnSpc>
                <a:spcPct val="150000"/>
              </a:lnSpc>
            </a:pPr>
            <a:r>
              <a:rPr lang="fa-IR" sz="2000" b="1" dirty="0">
                <a:effectLst>
                  <a:outerShdw blurRad="38100" dist="38100" dir="2700000" algn="tl">
                    <a:srgbClr val="000000">
                      <a:alpha val="43137"/>
                    </a:srgbClr>
                  </a:outerShdw>
                </a:effectLst>
                <a:latin typeface="IranNastaliq" panose="02000503000000020003" pitchFamily="2" charset="0"/>
                <a:cs typeface="B Nazanin" panose="00000400000000000000" pitchFamily="2" charset="-78"/>
              </a:rPr>
              <a:t>حافـــــظه کوتاه مدت (</a:t>
            </a:r>
            <a:r>
              <a:rPr lang="en-US" sz="2000" b="1" dirty="0">
                <a:effectLst>
                  <a:outerShdw blurRad="38100" dist="38100" dir="2700000" algn="tl">
                    <a:srgbClr val="000000">
                      <a:alpha val="43137"/>
                    </a:srgbClr>
                  </a:outerShdw>
                </a:effectLst>
                <a:latin typeface="IranNastaliq" panose="02000503000000020003" pitchFamily="2" charset="0"/>
                <a:cs typeface="B Nazanin" panose="00000400000000000000" pitchFamily="2" charset="-78"/>
              </a:rPr>
              <a:t>STM</a:t>
            </a:r>
            <a:r>
              <a:rPr lang="fa-IR" sz="2000" b="1" dirty="0">
                <a:effectLst>
                  <a:outerShdw blurRad="38100" dist="38100" dir="2700000" algn="tl">
                    <a:srgbClr val="000000">
                      <a:alpha val="43137"/>
                    </a:srgbClr>
                  </a:outerShdw>
                </a:effectLst>
                <a:latin typeface="IranNastaliq" panose="02000503000000020003" pitchFamily="2" charset="0"/>
                <a:cs typeface="B Nazanin" panose="00000400000000000000" pitchFamily="2" charset="-78"/>
              </a:rPr>
              <a:t>) مخزن کم گنجا یشی است که می تواند اطلاعات مرور شده را در حدود 20 ثانیه نگه دارد. </a:t>
            </a:r>
          </a:p>
          <a:p>
            <a:pPr>
              <a:lnSpc>
                <a:spcPct val="150000"/>
              </a:lnSpc>
            </a:pPr>
            <a:endParaRPr lang="fa-IR" sz="2000" b="1" dirty="0">
              <a:effectLst>
                <a:outerShdw blurRad="38100" dist="38100" dir="2700000" algn="tl">
                  <a:srgbClr val="000000">
                    <a:alpha val="43137"/>
                  </a:srgbClr>
                </a:outerShdw>
              </a:effectLst>
              <a:latin typeface="IranNastaliq" panose="02000503000000020003" pitchFamily="2" charset="0"/>
              <a:cs typeface="B Nazanin" panose="00000400000000000000" pitchFamily="2" charset="-78"/>
            </a:endParaRPr>
          </a:p>
          <a:p>
            <a:pPr algn="just"/>
            <a:r>
              <a:rPr lang="en-US" sz="2000" b="1" dirty="0">
                <a:latin typeface="IranNastaliq" panose="02000503000000020003" pitchFamily="2" charset="0"/>
                <a:cs typeface="B Nazanin" panose="00000400000000000000" pitchFamily="2" charset="-78"/>
              </a:rPr>
              <a:t> </a:t>
            </a:r>
            <a:r>
              <a:rPr lang="fa-IR" sz="2000" b="1" dirty="0">
                <a:latin typeface="IranNastaliq" panose="02000503000000020003" pitchFamily="2" charset="0"/>
                <a:cs typeface="B Nazanin" panose="00000400000000000000" pitchFamily="2" charset="-78"/>
              </a:rPr>
              <a:t>در مقابل، اطلاعات اندوخته شده در حافــظه بلند مدت میتواند هفته ها، ماهها یا سالها دوام بیاورد. </a:t>
            </a:r>
            <a:endParaRPr lang="en-US" sz="2000" b="1" dirty="0">
              <a:latin typeface="IranNastaliq" panose="02000503000000020003" pitchFamily="2" charset="0"/>
              <a:cs typeface="B Nazanin" panose="00000400000000000000" pitchFamily="2" charset="-78"/>
            </a:endParaRPr>
          </a:p>
          <a:p>
            <a:pPr algn="just">
              <a:spcAft>
                <a:spcPts val="1800"/>
              </a:spcAft>
            </a:pPr>
            <a:r>
              <a:rPr lang="fa-IR" sz="2000" b="1" dirty="0">
                <a:latin typeface="IranNastaliq" panose="02000503000000020003" pitchFamily="2" charset="0"/>
                <a:cs typeface="B Nazanin" panose="00000400000000000000" pitchFamily="2" charset="-78"/>
              </a:rPr>
              <a:t>در عمل شما می توانید اطلاعات را در حافــظه کوتاه مدت خود طولانی تر از 20 ثانیه نگهدارید. چگونه؟ با پرداختن به مرور ذهنی؛ فرایند به زبان آوردن مکرر یا فکر کردن به اطلاعات. مثل موقعی که شماره تلفنی را از 118میگیریم</a:t>
            </a:r>
            <a:endParaRPr lang="en-US" sz="2000" b="1" dirty="0">
              <a:latin typeface="IranNastaliq" panose="02000503000000020003" pitchFamily="2" charset="0"/>
              <a:cs typeface="B Nazanin" panose="00000400000000000000" pitchFamily="2" charset="-78"/>
            </a:endParaRPr>
          </a:p>
          <a:p>
            <a:pPr>
              <a:lnSpc>
                <a:spcPct val="150000"/>
              </a:lnSpc>
            </a:pPr>
            <a:endParaRPr lang="en-US" sz="2000" b="1" dirty="0">
              <a:effectLst>
                <a:outerShdw blurRad="38100" dist="38100" dir="2700000" algn="tl">
                  <a:srgbClr val="000000">
                    <a:alpha val="43137"/>
                  </a:srgbClr>
                </a:outerShdw>
              </a:effectLst>
              <a:latin typeface="IranNastaliq" panose="02000503000000020003" pitchFamily="2" charset="0"/>
              <a:cs typeface="B Nazanin" panose="00000400000000000000" pitchFamily="2" charset="-78"/>
            </a:endParaRPr>
          </a:p>
          <a:p>
            <a:endParaRPr lang="fa-IR" sz="2000" b="1" dirty="0">
              <a:cs typeface="B Nazanin" panose="00000400000000000000" pitchFamily="2" charset="-78"/>
            </a:endParaRPr>
          </a:p>
        </p:txBody>
      </p:sp>
      <p:sp>
        <p:nvSpPr>
          <p:cNvPr id="4" name="Slide Number Placeholder 3">
            <a:extLst>
              <a:ext uri="{FF2B5EF4-FFF2-40B4-BE49-F238E27FC236}">
                <a16:creationId xmlns:a16="http://schemas.microsoft.com/office/drawing/2014/main" id="{66C7560A-0A10-4F09-A725-4226DD165361}"/>
              </a:ext>
            </a:extLst>
          </p:cNvPr>
          <p:cNvSpPr>
            <a:spLocks noGrp="1"/>
          </p:cNvSpPr>
          <p:nvPr>
            <p:ph type="sldNum" sz="quarter" idx="12"/>
          </p:nvPr>
        </p:nvSpPr>
        <p:spPr/>
        <p:txBody>
          <a:bodyPr/>
          <a:lstStyle/>
          <a:p>
            <a:fld id="{4FAB73BC-B049-4115-A692-8D63A059BFB8}" type="slidenum">
              <a:rPr lang="en-US" smtClean="0"/>
              <a:pPr/>
              <a:t>6</a:t>
            </a:fld>
            <a:endParaRPr lang="en-US" dirty="0"/>
          </a:p>
        </p:txBody>
      </p:sp>
      <p:pic>
        <p:nvPicPr>
          <p:cNvPr id="5" name="Audio 4">
            <a:hlinkClick r:id="" action="ppaction://media"/>
            <a:extLst>
              <a:ext uri="{FF2B5EF4-FFF2-40B4-BE49-F238E27FC236}">
                <a16:creationId xmlns:a16="http://schemas.microsoft.com/office/drawing/2014/main" id="{AE905186-EA61-45E5-95BD-B6CF45C7A6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79482144"/>
      </p:ext>
    </p:extLst>
  </p:cSld>
  <p:clrMapOvr>
    <a:masterClrMapping/>
  </p:clrMapOvr>
  <mc:AlternateContent xmlns:mc="http://schemas.openxmlformats.org/markup-compatibility/2006">
    <mc:Choice xmlns:p14="http://schemas.microsoft.com/office/powerpoint/2010/main" Requires="p14">
      <p:transition spd="slow" p14:dur="2000" advTm="46456"/>
    </mc:Choice>
    <mc:Fallback>
      <p:transition spd="slow" advTm="46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6800" y="0"/>
            <a:ext cx="10528300" cy="3416320"/>
          </a:xfrm>
          <a:prstGeom prst="rect">
            <a:avLst/>
          </a:prstGeom>
          <a:noFill/>
        </p:spPr>
        <p:txBody>
          <a:bodyPr wrap="square" rtlCol="0">
            <a:spAutoFit/>
          </a:bodyPr>
          <a:lstStyle/>
          <a:p>
            <a:pPr algn="just" rtl="1">
              <a:lnSpc>
                <a:spcPct val="150000"/>
              </a:lnSpc>
            </a:pPr>
            <a:r>
              <a:rPr lang="fa-IR" sz="4800" b="1" dirty="0">
                <a:latin typeface="IranNastaliq" panose="02000503000000020003" pitchFamily="2" charset="0"/>
                <a:cs typeface="IranNastaliq" panose="02000503000000020003" pitchFamily="2" charset="0"/>
              </a:rPr>
              <a:t>دوام </a:t>
            </a:r>
            <a:r>
              <a:rPr lang="fa-IR" sz="4800" b="1" dirty="0" err="1">
                <a:latin typeface="IranNastaliq" panose="02000503000000020003" pitchFamily="2" charset="0"/>
                <a:cs typeface="IranNastaliq" panose="02000503000000020003" pitchFamily="2" charset="0"/>
              </a:rPr>
              <a:t>اندوزش</a:t>
            </a:r>
            <a:endParaRPr lang="en-US" sz="4800" dirty="0">
              <a:latin typeface="IranNastaliq" panose="02000503000000020003" pitchFamily="2" charset="0"/>
              <a:cs typeface="IranNastaliq" panose="02000503000000020003" pitchFamily="2" charset="0"/>
            </a:endParaRPr>
          </a:p>
          <a:p>
            <a:pPr algn="just" rtl="1">
              <a:lnSpc>
                <a:spcPct val="150000"/>
              </a:lnSpc>
            </a:pPr>
            <a:endParaRPr lang="fa-IR" sz="3200" dirty="0">
              <a:latin typeface="IranNastaliq" panose="02000503000000020003" pitchFamily="2" charset="0"/>
              <a:cs typeface="IranNastaliq" panose="02000503000000020003" pitchFamily="2" charset="0"/>
            </a:endParaRPr>
          </a:p>
          <a:p>
            <a:pPr algn="just" rtl="1">
              <a:lnSpc>
                <a:spcPct val="150000"/>
              </a:lnSpc>
            </a:pPr>
            <a:r>
              <a:rPr lang="fa-IR" sz="3200" b="1" dirty="0">
                <a:effectLst>
                  <a:outerShdw blurRad="38100" dist="38100" dir="2700000" algn="tl">
                    <a:srgbClr val="000000">
                      <a:alpha val="43137"/>
                    </a:srgbClr>
                  </a:outerShdw>
                </a:effectLst>
                <a:latin typeface="IranNastaliq" panose="02000503000000020003" pitchFamily="2" charset="0"/>
                <a:cs typeface="B Kamran" pitchFamily="2" charset="-78"/>
              </a:rPr>
              <a:t>اطلاعات موجود در حافــظه کوتاه مدت بدون مرور ذهنی ظرف کمتر از20 ثانیه از بین میرود.</a:t>
            </a:r>
            <a:endParaRPr lang="en-US" sz="3200" b="1" dirty="0">
              <a:effectLst>
                <a:outerShdw blurRad="38100" dist="38100" dir="2700000" algn="tl">
                  <a:srgbClr val="000000">
                    <a:alpha val="43137"/>
                  </a:srgbClr>
                </a:outerShdw>
              </a:effectLst>
              <a:latin typeface="IranNastaliq" panose="02000503000000020003" pitchFamily="2" charset="0"/>
              <a:cs typeface="B Kamran" pitchFamily="2" charset="-78"/>
            </a:endParaRPr>
          </a:p>
          <a:p>
            <a:pPr algn="just" rtl="1">
              <a:lnSpc>
                <a:spcPct val="150000"/>
              </a:lnSpc>
            </a:pPr>
            <a:r>
              <a:rPr lang="en-US" sz="3200" b="1" dirty="0">
                <a:effectLst>
                  <a:outerShdw blurRad="38100" dist="38100" dir="2700000" algn="tl">
                    <a:srgbClr val="000000">
                      <a:alpha val="43137"/>
                    </a:srgbClr>
                  </a:outerShdw>
                </a:effectLst>
                <a:latin typeface="IranNastaliq" panose="02000503000000020003" pitchFamily="2" charset="0"/>
                <a:cs typeface="B Kamran" pitchFamily="2" charset="-78"/>
              </a:rPr>
              <a:t> </a:t>
            </a:r>
            <a:r>
              <a:rPr lang="fa-IR" sz="3200" b="1" dirty="0">
                <a:effectLst>
                  <a:outerShdw blurRad="38100" dist="38100" dir="2700000" algn="tl">
                    <a:srgbClr val="000000">
                      <a:alpha val="43137"/>
                    </a:srgbClr>
                  </a:outerShdw>
                </a:effectLst>
                <a:latin typeface="IranNastaliq" panose="02000503000000020003" pitchFamily="2" charset="0"/>
                <a:cs typeface="B Kamran" pitchFamily="2" charset="-78"/>
              </a:rPr>
              <a:t>(پیترسون و پیترسون(1959))</a:t>
            </a:r>
            <a:endParaRPr lang="en-US" sz="3200" b="1" dirty="0">
              <a:effectLst>
                <a:outerShdw blurRad="38100" dist="38100" dir="2700000" algn="tl">
                  <a:srgbClr val="000000">
                    <a:alpha val="43137"/>
                  </a:srgbClr>
                </a:outerShdw>
              </a:effectLst>
              <a:latin typeface="IranNastaliq" panose="02000503000000020003" pitchFamily="2" charset="0"/>
              <a:cs typeface="B Kamran" pitchFamily="2" charset="-78"/>
            </a:endParaRPr>
          </a:p>
        </p:txBody>
      </p:sp>
      <p:sp>
        <p:nvSpPr>
          <p:cNvPr id="2" name="TextBox 1"/>
          <p:cNvSpPr txBox="1"/>
          <p:nvPr/>
        </p:nvSpPr>
        <p:spPr>
          <a:xfrm>
            <a:off x="1333112" y="3868627"/>
            <a:ext cx="7299036" cy="2800767"/>
          </a:xfrm>
          <a:prstGeom prst="rect">
            <a:avLst/>
          </a:prstGeom>
          <a:noFill/>
        </p:spPr>
        <p:txBody>
          <a:bodyPr wrap="square" rtlCol="0">
            <a:spAutoFit/>
          </a:bodyPr>
          <a:lstStyle/>
          <a:p>
            <a:pPr algn="r" rtl="1"/>
            <a:r>
              <a:rPr lang="fa-IR" sz="4400" dirty="0">
                <a:latin typeface="IranNastaliq" panose="02000503000000020003" pitchFamily="2" charset="0"/>
                <a:cs typeface="IranNastaliq" panose="02000503000000020003" pitchFamily="2" charset="0"/>
              </a:rPr>
              <a:t>حالا علت چیه؟!!!!</a:t>
            </a:r>
          </a:p>
          <a:p>
            <a:pPr algn="r" rtl="1"/>
            <a:endParaRPr lang="fa-IR" sz="4400" dirty="0">
              <a:latin typeface="IranNastaliq" panose="02000503000000020003" pitchFamily="2" charset="0"/>
              <a:cs typeface="B Davat" pitchFamily="2" charset="-78"/>
            </a:endParaRPr>
          </a:p>
          <a:p>
            <a:pPr algn="r" rtl="1"/>
            <a:r>
              <a:rPr lang="fa-IR" sz="4400" b="1" dirty="0">
                <a:latin typeface="IranNastaliq" panose="02000503000000020003" pitchFamily="2" charset="0"/>
                <a:cs typeface="B Davat" pitchFamily="2" charset="-78"/>
              </a:rPr>
              <a:t>زوال </a:t>
            </a:r>
            <a:r>
              <a:rPr lang="fa-IR" sz="4400" dirty="0">
                <a:latin typeface="IranNastaliq" panose="02000503000000020003" pitchFamily="2" charset="0"/>
                <a:cs typeface="B Davat" pitchFamily="2" charset="-78"/>
              </a:rPr>
              <a:t>ردهای حافـــظـــه+</a:t>
            </a:r>
            <a:r>
              <a:rPr lang="fa-IR" sz="4400" b="1" dirty="0">
                <a:latin typeface="IranNastaliq" panose="02000503000000020003" pitchFamily="2" charset="0"/>
                <a:cs typeface="B Davat" pitchFamily="2" charset="-78"/>
              </a:rPr>
              <a:t> </a:t>
            </a:r>
            <a:r>
              <a:rPr lang="fa-IR" sz="4400" dirty="0">
                <a:latin typeface="IranNastaliq" panose="02000503000000020003" pitchFamily="2" charset="0"/>
                <a:cs typeface="B Davat" pitchFamily="2" charset="-78"/>
              </a:rPr>
              <a:t>تداخل ناشی از مواد رقیب </a:t>
            </a:r>
            <a:endParaRPr lang="en-US" sz="4400" dirty="0">
              <a:cs typeface="B Davat" pitchFamily="2" charset="-78"/>
            </a:endParaRPr>
          </a:p>
        </p:txBody>
      </p:sp>
      <p:sp>
        <p:nvSpPr>
          <p:cNvPr id="3" name="Slide Number Placeholder 2"/>
          <p:cNvSpPr>
            <a:spLocks noGrp="1"/>
          </p:cNvSpPr>
          <p:nvPr>
            <p:ph type="sldNum" sz="quarter" idx="12"/>
          </p:nvPr>
        </p:nvSpPr>
        <p:spPr/>
        <p:txBody>
          <a:bodyPr/>
          <a:lstStyle/>
          <a:p>
            <a:fld id="{4FAB73BC-B049-4115-A692-8D63A059BFB8}" type="slidenum">
              <a:rPr lang="en-US" smtClean="0"/>
              <a:pPr/>
              <a:t>7</a:t>
            </a:fld>
            <a:endParaRPr lang="en-US" dirty="0"/>
          </a:p>
        </p:txBody>
      </p:sp>
      <p:sp>
        <p:nvSpPr>
          <p:cNvPr id="6" name="Slide Number Placeholder 1"/>
          <p:cNvSpPr txBox="1">
            <a:spLocks/>
          </p:cNvSpPr>
          <p:nvPr/>
        </p:nvSpPr>
        <p:spPr>
          <a:xfrm>
            <a:off x="133602" y="6315774"/>
            <a:ext cx="551167" cy="52225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fld id="{4FAB73BC-B049-4115-A692-8D63A059BFB8}" type="slidenum">
              <a:rPr lang="en-US" sz="28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pPr algn="ctr"/>
              <a:t>7</a:t>
            </a:fld>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Audio 3">
            <a:hlinkClick r:id="" action="ppaction://media"/>
            <a:extLst>
              <a:ext uri="{FF2B5EF4-FFF2-40B4-BE49-F238E27FC236}">
                <a16:creationId xmlns:a16="http://schemas.microsoft.com/office/drawing/2014/main" id="{91EA6C38-4926-4DA3-A2F2-9CAFE7ADA91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7530450"/>
      </p:ext>
    </p:extLst>
  </p:cSld>
  <p:clrMapOvr>
    <a:masterClrMapping/>
  </p:clrMapOvr>
  <mc:AlternateContent xmlns:mc="http://schemas.openxmlformats.org/markup-compatibility/2006">
    <mc:Choice xmlns:p14="http://schemas.microsoft.com/office/powerpoint/2010/main" Requires="p14">
      <p:transition spd="slow" p14:dur="2000" advTm="31127"/>
    </mc:Choice>
    <mc:Fallback>
      <p:transition spd="slow" advTm="31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2" presetClass="entr" presetSubtype="4"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animEffect transition="in" filter="wipe(down)">
                                      <p:cBhvr>
                                        <p:cTn id="9" dur="500"/>
                                        <p:tgtEl>
                                          <p:spTgt spid="5">
                                            <p:txEl>
                                              <p:pRg st="2" end="2"/>
                                            </p:txEl>
                                          </p:spTgt>
                                        </p:tgtEl>
                                      </p:cBhvr>
                                    </p:animEffect>
                                  </p:childTnLst>
                                </p:cTn>
                              </p:par>
                              <p:par>
                                <p:cTn id="10" presetID="22" presetClass="entr" presetSubtype="4" fill="hold" nodeType="with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barn(inVertical)">
                                      <p:cBhvr>
                                        <p:cTn id="2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01753" y="800100"/>
            <a:ext cx="3722562" cy="2000548"/>
          </a:xfrm>
          <a:prstGeom prst="rect">
            <a:avLst/>
          </a:prstGeom>
          <a:noFill/>
        </p:spPr>
        <p:txBody>
          <a:bodyPr wrap="square" rtlCol="0">
            <a:spAutoFit/>
          </a:bodyPr>
          <a:lstStyle/>
          <a:p>
            <a:pPr algn="r" rtl="1"/>
            <a:endParaRPr lang="fa-IR" sz="4400" b="1" dirty="0">
              <a:latin typeface="IranNastaliq" panose="02000503000000020003" pitchFamily="2" charset="0"/>
              <a:cs typeface="IranNastaliq" panose="02000503000000020003" pitchFamily="2" charset="0"/>
            </a:endParaRPr>
          </a:p>
          <a:p>
            <a:pPr algn="r" rtl="1"/>
            <a:r>
              <a:rPr lang="fa-IR" sz="4400" b="1" dirty="0">
                <a:latin typeface="IranNastaliq" panose="02000503000000020003" pitchFamily="2" charset="0"/>
                <a:cs typeface="IranNastaliq" panose="02000503000000020003" pitchFamily="2" charset="0"/>
              </a:rPr>
              <a:t>                          گنجایش اندوزش</a:t>
            </a:r>
            <a:endParaRPr lang="en-US" sz="4400" b="1" dirty="0">
              <a:latin typeface="IranNastaliq" panose="02000503000000020003" pitchFamily="2" charset="0"/>
              <a:cs typeface="IranNastaliq" panose="02000503000000020003" pitchFamily="2" charset="0"/>
            </a:endParaRPr>
          </a:p>
          <a:p>
            <a:pPr algn="r" rtl="1"/>
            <a:endParaRPr lang="en-US" sz="3600" b="1" dirty="0">
              <a:latin typeface="IranNastaliq" panose="02000503000000020003" pitchFamily="2" charset="0"/>
              <a:cs typeface="IranNastaliq" panose="02000503000000020003" pitchFamily="2" charset="0"/>
            </a:endParaRPr>
          </a:p>
        </p:txBody>
      </p:sp>
      <p:sp>
        <p:nvSpPr>
          <p:cNvPr id="5" name="TextBox 4"/>
          <p:cNvSpPr txBox="1"/>
          <p:nvPr/>
        </p:nvSpPr>
        <p:spPr>
          <a:xfrm>
            <a:off x="1015448" y="2758661"/>
            <a:ext cx="10858500" cy="2031325"/>
          </a:xfrm>
          <a:prstGeom prst="rect">
            <a:avLst/>
          </a:prstGeom>
          <a:noFill/>
        </p:spPr>
        <p:txBody>
          <a:bodyPr wrap="square" rtlCol="0">
            <a:spAutoFit/>
          </a:bodyPr>
          <a:lstStyle/>
          <a:p>
            <a:pPr algn="just" rtl="1">
              <a:lnSpc>
                <a:spcPct val="150000"/>
              </a:lnSpc>
            </a:pPr>
            <a:r>
              <a:rPr lang="fa-IR" sz="2800" dirty="0">
                <a:latin typeface="IranNastaliq" panose="02000503000000020003" pitchFamily="2" charset="0"/>
                <a:cs typeface="B Compset" pitchFamily="2" charset="-78"/>
              </a:rPr>
              <a:t>حافــظه کوتاه مدت از نظر تعداد اقلامی که می تواند نگه دارد نیز محدود است. گنجایش محدود </a:t>
            </a:r>
            <a:r>
              <a:rPr lang="en-US" sz="2800" dirty="0">
                <a:latin typeface="IranNastaliq" panose="02000503000000020003" pitchFamily="2" charset="0"/>
                <a:cs typeface="B Compset" pitchFamily="2" charset="-78"/>
              </a:rPr>
              <a:t>STM</a:t>
            </a:r>
            <a:r>
              <a:rPr lang="fa-IR" sz="2800" dirty="0">
                <a:latin typeface="IranNastaliq" panose="02000503000000020003" pitchFamily="2" charset="0"/>
                <a:cs typeface="B Compset" pitchFamily="2" charset="-78"/>
              </a:rPr>
              <a:t> </a:t>
            </a:r>
            <a:r>
              <a:rPr lang="fa-IR" sz="2800" dirty="0" err="1">
                <a:latin typeface="IranNastaliq" panose="02000503000000020003" pitchFamily="2" charset="0"/>
                <a:cs typeface="B Compset" pitchFamily="2" charset="-78"/>
              </a:rPr>
              <a:t>درمقاله</a:t>
            </a:r>
            <a:r>
              <a:rPr lang="fa-IR" sz="2800" dirty="0">
                <a:latin typeface="IranNastaliq" panose="02000503000000020003" pitchFamily="2" charset="0"/>
                <a:cs typeface="B Compset" pitchFamily="2" charset="-78"/>
              </a:rPr>
              <a:t> معروف جرج </a:t>
            </a:r>
            <a:r>
              <a:rPr lang="fa-IR" sz="2800" dirty="0" err="1">
                <a:latin typeface="IranNastaliq" panose="02000503000000020003" pitchFamily="2" charset="0"/>
                <a:cs typeface="B Compset" pitchFamily="2" charset="-78"/>
              </a:rPr>
              <a:t>میلر</a:t>
            </a:r>
            <a:r>
              <a:rPr lang="fa-IR" sz="2800" dirty="0">
                <a:latin typeface="IranNastaliq" panose="02000503000000020003" pitchFamily="2" charset="0"/>
                <a:cs typeface="B Compset" pitchFamily="2" charset="-78"/>
              </a:rPr>
              <a:t>(1956</a:t>
            </a:r>
            <a:r>
              <a:rPr lang="en-US" sz="2800" dirty="0">
                <a:latin typeface="IranNastaliq" panose="02000503000000020003" pitchFamily="2" charset="0"/>
                <a:cs typeface="B Compset" pitchFamily="2" charset="-78"/>
              </a:rPr>
              <a:t>(</a:t>
            </a:r>
            <a:r>
              <a:rPr lang="fa-IR" sz="2800" dirty="0">
                <a:latin typeface="IranNastaliq" panose="02000503000000020003" pitchFamily="2" charset="0"/>
                <a:cs typeface="B Compset" pitchFamily="2" charset="-78"/>
              </a:rPr>
              <a:t> با عنوان «عدد جادویی هفت، به علاوه یا منهای دو: محدودیت گنجایش ما برای پردازش اطلاعات» مطرح شده است!!!!</a:t>
            </a:r>
            <a:endParaRPr lang="en-US" sz="2800" dirty="0">
              <a:latin typeface="IranNastaliq" panose="02000503000000020003" pitchFamily="2" charset="0"/>
              <a:cs typeface="B Compset" pitchFamily="2" charset="-78"/>
            </a:endParaRPr>
          </a:p>
        </p:txBody>
      </p:sp>
      <p:sp>
        <p:nvSpPr>
          <p:cNvPr id="2" name="Slide Number Placeholder 1"/>
          <p:cNvSpPr>
            <a:spLocks noGrp="1"/>
          </p:cNvSpPr>
          <p:nvPr>
            <p:ph type="sldNum" sz="quarter" idx="12"/>
          </p:nvPr>
        </p:nvSpPr>
        <p:spPr/>
        <p:txBody>
          <a:bodyPr/>
          <a:lstStyle/>
          <a:p>
            <a:fld id="{4FAB73BC-B049-4115-A692-8D63A059BFB8}" type="slidenum">
              <a:rPr lang="en-US" smtClean="0"/>
              <a:pPr/>
              <a:t>8</a:t>
            </a:fld>
            <a:endParaRPr lang="en-US" dirty="0"/>
          </a:p>
        </p:txBody>
      </p:sp>
      <p:sp>
        <p:nvSpPr>
          <p:cNvPr id="6" name="Slide Number Placeholder 1"/>
          <p:cNvSpPr txBox="1">
            <a:spLocks/>
          </p:cNvSpPr>
          <p:nvPr/>
        </p:nvSpPr>
        <p:spPr>
          <a:xfrm>
            <a:off x="120723" y="6219182"/>
            <a:ext cx="551167" cy="52225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fld id="{4FAB73BC-B049-4115-A692-8D63A059BFB8}" type="slidenum">
              <a:rPr lang="en-US" sz="28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pPr algn="ctr"/>
              <a:t>8</a:t>
            </a:fld>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Audio 2">
            <a:hlinkClick r:id="" action="ppaction://media"/>
            <a:extLst>
              <a:ext uri="{FF2B5EF4-FFF2-40B4-BE49-F238E27FC236}">
                <a16:creationId xmlns:a16="http://schemas.microsoft.com/office/drawing/2014/main" id="{DCCCE363-A142-45C7-B70B-4769C273C58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14287095"/>
      </p:ext>
    </p:extLst>
  </p:cSld>
  <p:clrMapOvr>
    <a:masterClrMapping/>
  </p:clrMapOvr>
  <mc:AlternateContent xmlns:mc="http://schemas.openxmlformats.org/markup-compatibility/2006">
    <mc:Choice xmlns:p14="http://schemas.microsoft.com/office/powerpoint/2010/main" Requires="p14">
      <p:transition spd="slow" p14:dur="2000" advTm="23504"/>
    </mc:Choice>
    <mc:Fallback>
      <p:transition spd="slow" advTm="23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26524" y="1366700"/>
            <a:ext cx="10746797" cy="5078313"/>
          </a:xfrm>
          <a:prstGeom prst="rect">
            <a:avLst/>
          </a:prstGeom>
          <a:noFill/>
        </p:spPr>
        <p:txBody>
          <a:bodyPr wrap="square" rtlCol="0">
            <a:spAutoFit/>
          </a:bodyPr>
          <a:lstStyle/>
          <a:p>
            <a:pPr algn="just" rtl="1">
              <a:lnSpc>
                <a:spcPct val="150000"/>
              </a:lnSpc>
            </a:pPr>
            <a:r>
              <a:rPr lang="fa-IR" sz="3600" dirty="0">
                <a:latin typeface="IranNastaliq" panose="02000503000000020003" pitchFamily="2" charset="0"/>
                <a:cs typeface="B Nazanin" panose="00000400000000000000" pitchFamily="2" charset="-78"/>
              </a:rPr>
              <a:t>شما می توانید با ترکیب کردن </a:t>
            </a:r>
            <a:r>
              <a:rPr lang="fa-IR" sz="3600" dirty="0" err="1">
                <a:latin typeface="IranNastaliq" panose="02000503000000020003" pitchFamily="2" charset="0"/>
                <a:cs typeface="B Nazanin" panose="00000400000000000000" pitchFamily="2" charset="-78"/>
              </a:rPr>
              <a:t>محرکها</a:t>
            </a:r>
            <a:r>
              <a:rPr lang="fa-IR" sz="3600" dirty="0">
                <a:latin typeface="IranNastaliq" panose="02000503000000020003" pitchFamily="2" charset="0"/>
                <a:cs typeface="B Nazanin" panose="00000400000000000000" pitchFamily="2" charset="-78"/>
              </a:rPr>
              <a:t> در واحد های بزرگتر به نام </a:t>
            </a:r>
            <a:r>
              <a:rPr lang="fa-IR" sz="3600" b="1" dirty="0">
                <a:latin typeface="IranNastaliq" panose="02000503000000020003" pitchFamily="2" charset="0"/>
                <a:cs typeface="B Nazanin" panose="00000400000000000000" pitchFamily="2" charset="-78"/>
              </a:rPr>
              <a:t>قطعه ها</a:t>
            </a:r>
            <a:r>
              <a:rPr lang="fa-IR" sz="3600" dirty="0">
                <a:latin typeface="IranNastaliq" panose="02000503000000020003" pitchFamily="2" charset="0"/>
                <a:cs typeface="B Nazanin" panose="00000400000000000000" pitchFamily="2" charset="-78"/>
              </a:rPr>
              <a:t>، گنجایش </a:t>
            </a:r>
            <a:r>
              <a:rPr lang="en-US" sz="3200" dirty="0">
                <a:latin typeface="IranNastaliq" panose="02000503000000020003" pitchFamily="2" charset="0"/>
                <a:cs typeface="B Nazanin" panose="00000400000000000000" pitchFamily="2" charset="-78"/>
              </a:rPr>
              <a:t>STM</a:t>
            </a:r>
            <a:r>
              <a:rPr lang="fa-IR" sz="3600" dirty="0">
                <a:latin typeface="IranNastaliq" panose="02000503000000020003" pitchFamily="2" charset="0"/>
                <a:cs typeface="B Nazanin" panose="00000400000000000000" pitchFamily="2" charset="-78"/>
              </a:rPr>
              <a:t> خود را افزایش دهید. </a:t>
            </a:r>
            <a:r>
              <a:rPr lang="fa-IR" sz="3600" b="1" dirty="0">
                <a:latin typeface="IranNastaliq" panose="02000503000000020003" pitchFamily="2" charset="0"/>
                <a:cs typeface="B Nazanin" panose="00000400000000000000" pitchFamily="2" charset="-78"/>
              </a:rPr>
              <a:t>قطعه گروهی آشنا از محرک های آشناست که به صورت یک واحد اندوخته می شوند؛</a:t>
            </a:r>
            <a:r>
              <a:rPr lang="fa-IR" sz="3600" dirty="0">
                <a:latin typeface="IranNastaliq" panose="02000503000000020003" pitchFamily="2" charset="0"/>
                <a:cs typeface="B Nazanin" panose="00000400000000000000" pitchFamily="2" charset="-78"/>
              </a:rPr>
              <a:t> مثلا، برای به خاطر سپردن این 16 حرف</a:t>
            </a:r>
            <a:r>
              <a:rPr lang="en-US" sz="3200" dirty="0">
                <a:latin typeface="IranNastaliq" panose="02000503000000020003" pitchFamily="2" charset="0"/>
                <a:cs typeface="B Nazanin" panose="00000400000000000000" pitchFamily="2" charset="-78"/>
              </a:rPr>
              <a:t>I F B M A C I B  I</a:t>
            </a:r>
            <a:r>
              <a:rPr lang="fa-IR" sz="2800" dirty="0">
                <a:latin typeface="IranNastaliq" panose="02000503000000020003" pitchFamily="2" charset="0"/>
                <a:cs typeface="B Nazanin" panose="00000400000000000000" pitchFamily="2" charset="-78"/>
              </a:rPr>
              <a:t> </a:t>
            </a:r>
            <a:r>
              <a:rPr lang="fa-IR" sz="3600" dirty="0">
                <a:latin typeface="IranNastaliq" panose="02000503000000020003" pitchFamily="2" charset="0"/>
                <a:cs typeface="B Nazanin" panose="00000400000000000000" pitchFamily="2" charset="-78"/>
              </a:rPr>
              <a:t>می توانید آنها را به صورت قطعه های زیر تنظیم کنید: </a:t>
            </a:r>
            <a:r>
              <a:rPr lang="en-US" sz="3200" dirty="0">
                <a:latin typeface="IranNastaliq" panose="02000503000000020003" pitchFamily="2" charset="0"/>
                <a:cs typeface="B Nazanin" panose="00000400000000000000" pitchFamily="2" charset="-78"/>
              </a:rPr>
              <a:t>IBM- CIA- FBI</a:t>
            </a:r>
            <a:r>
              <a:rPr lang="fa-IR" sz="3200" dirty="0">
                <a:latin typeface="IranNastaliq" panose="02000503000000020003" pitchFamily="2" charset="0"/>
                <a:cs typeface="B Nazanin" panose="00000400000000000000" pitchFamily="2" charset="-78"/>
              </a:rPr>
              <a:t>. </a:t>
            </a:r>
            <a:r>
              <a:rPr lang="fa-IR" sz="3600" dirty="0">
                <a:latin typeface="IranNastaliq" panose="02000503000000020003" pitchFamily="2" charset="0"/>
                <a:cs typeface="B Nazanin" panose="00000400000000000000" pitchFamily="2" charset="-78"/>
              </a:rPr>
              <a:t>اکنون یادآوری این </a:t>
            </a:r>
            <a:r>
              <a:rPr lang="en-US" sz="3600" dirty="0">
                <a:latin typeface="IranNastaliq" panose="02000503000000020003" pitchFamily="2" charset="0"/>
                <a:cs typeface="B Nazanin" panose="00000400000000000000" pitchFamily="2" charset="-78"/>
              </a:rPr>
              <a:t>3</a:t>
            </a:r>
            <a:r>
              <a:rPr lang="fa-IR" sz="3600" dirty="0">
                <a:latin typeface="IranNastaliq" panose="02000503000000020003" pitchFamily="2" charset="0"/>
                <a:cs typeface="B Nazanin" panose="00000400000000000000" pitchFamily="2" charset="-78"/>
              </a:rPr>
              <a:t> قطعه بسیار راحت تر است.</a:t>
            </a:r>
            <a:endParaRPr lang="en-US" sz="3600" dirty="0">
              <a:latin typeface="IranNastaliq" panose="02000503000000020003" pitchFamily="2" charset="0"/>
              <a:cs typeface="B Nazanin" panose="00000400000000000000" pitchFamily="2" charset="-78"/>
            </a:endParaRPr>
          </a:p>
        </p:txBody>
      </p:sp>
      <p:sp>
        <p:nvSpPr>
          <p:cNvPr id="5" name="Slide Number Placeholder 1"/>
          <p:cNvSpPr>
            <a:spLocks noGrp="1"/>
          </p:cNvSpPr>
          <p:nvPr>
            <p:ph type="sldNum" sz="quarter" idx="12"/>
          </p:nvPr>
        </p:nvSpPr>
        <p:spPr>
          <a:xfrm>
            <a:off x="83090" y="6297769"/>
            <a:ext cx="433068" cy="450760"/>
          </a:xfrm>
        </p:spPr>
        <p:style>
          <a:lnRef idx="2">
            <a:schemeClr val="dk1"/>
          </a:lnRef>
          <a:fillRef idx="1">
            <a:schemeClr val="lt1"/>
          </a:fillRef>
          <a:effectRef idx="0">
            <a:schemeClr val="dk1"/>
          </a:effectRef>
          <a:fontRef idx="minor">
            <a:schemeClr val="dk1"/>
          </a:fontRef>
        </p:style>
        <p:txBody>
          <a:bodyPr/>
          <a:lstStyle/>
          <a:p>
            <a:pPr algn="ctr"/>
            <a:fld id="{4FAB73BC-B049-4115-A692-8D63A059BFB8}" type="slidenum">
              <a:rPr lang="en-US" sz="28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pPr algn="ctr"/>
              <a:t>9</a:t>
            </a:fld>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 name="Audio 1">
            <a:hlinkClick r:id="" action="ppaction://media"/>
            <a:extLst>
              <a:ext uri="{FF2B5EF4-FFF2-40B4-BE49-F238E27FC236}">
                <a16:creationId xmlns:a16="http://schemas.microsoft.com/office/drawing/2014/main" id="{BC16CC3C-51D4-494B-812C-E834030080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99811935"/>
      </p:ext>
    </p:extLst>
  </p:cSld>
  <p:clrMapOvr>
    <a:masterClrMapping/>
  </p:clrMapOvr>
  <mc:AlternateContent xmlns:mc="http://schemas.openxmlformats.org/markup-compatibility/2006">
    <mc:Choice xmlns:p14="http://schemas.microsoft.com/office/powerpoint/2010/main" Requires="p14">
      <p:transition spd="slow" p14:dur="3400" advTm="29811">
        <p14:reveal/>
      </p:transition>
    </mc:Choice>
    <mc:Fallback>
      <p:transition spd="slow" advTm="298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1.5"/>
</p:tagLst>
</file>

<file path=ppt/tags/tag2.xml><?xml version="1.0" encoding="utf-8"?>
<p:tagLst xmlns:a="http://schemas.openxmlformats.org/drawingml/2006/main" xmlns:r="http://schemas.openxmlformats.org/officeDocument/2006/relationships" xmlns:p="http://schemas.openxmlformats.org/presentationml/2006/main">
  <p:tag name="TIMING" val="|1.1|9.3|1.5"/>
</p:tagLst>
</file>

<file path=ppt/tags/tag3.xml><?xml version="1.0" encoding="utf-8"?>
<p:tagLst xmlns:a="http://schemas.openxmlformats.org/drawingml/2006/main" xmlns:r="http://schemas.openxmlformats.org/officeDocument/2006/relationships" xmlns:p="http://schemas.openxmlformats.org/presentationml/2006/main">
  <p:tag name="TIMING" val="|0.5"/>
</p:tagLst>
</file>

<file path=ppt/tags/tag4.xml><?xml version="1.0" encoding="utf-8"?>
<p:tagLst xmlns:a="http://schemas.openxmlformats.org/drawingml/2006/main" xmlns:r="http://schemas.openxmlformats.org/officeDocument/2006/relationships" xmlns:p="http://schemas.openxmlformats.org/presentationml/2006/main">
  <p:tag name="TIMING" val="|1"/>
</p:tagLst>
</file>

<file path=ppt/tags/tag5.xml><?xml version="1.0" encoding="utf-8"?>
<p:tagLst xmlns:a="http://schemas.openxmlformats.org/drawingml/2006/main" xmlns:r="http://schemas.openxmlformats.org/officeDocument/2006/relationships" xmlns:p="http://schemas.openxmlformats.org/presentationml/2006/main">
  <p:tag name="TIMING" val="|0.8"/>
</p:tagLst>
</file>

<file path=ppt/tags/tag6.xml><?xml version="1.0" encoding="utf-8"?>
<p:tagLst xmlns:a="http://schemas.openxmlformats.org/drawingml/2006/main" xmlns:r="http://schemas.openxmlformats.org/officeDocument/2006/relationships" xmlns:p="http://schemas.openxmlformats.org/presentationml/2006/main">
  <p:tag name="TIMING" val="|0.5"/>
</p:tagLst>
</file>

<file path=ppt/tags/tag7.xml><?xml version="1.0" encoding="utf-8"?>
<p:tagLst xmlns:a="http://schemas.openxmlformats.org/drawingml/2006/main" xmlns:r="http://schemas.openxmlformats.org/officeDocument/2006/relationships" xmlns:p="http://schemas.openxmlformats.org/presentationml/2006/main">
  <p:tag name="TIMING" val="|10.9"/>
</p:tagLst>
</file>

<file path=ppt/tags/tag8.xml><?xml version="1.0" encoding="utf-8"?>
<p:tagLst xmlns:a="http://schemas.openxmlformats.org/drawingml/2006/main" xmlns:r="http://schemas.openxmlformats.org/officeDocument/2006/relationships" xmlns:p="http://schemas.openxmlformats.org/presentationml/2006/main">
  <p:tag name="TIMING" val="|7.4"/>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534</TotalTime>
  <Words>1030</Words>
  <Application>Microsoft Office PowerPoint</Application>
  <PresentationFormat>Widescreen</PresentationFormat>
  <Paragraphs>104</Paragraphs>
  <Slides>19</Slides>
  <Notes>1</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IranNastaliq</vt:lpstr>
      <vt:lpstr>Trebuchet MS</vt:lpstr>
      <vt:lpstr>Wingdings 3</vt:lpstr>
      <vt:lpstr>Facet</vt:lpstr>
      <vt:lpstr>درس نظریه های یادگیری(از منابع مختلف) دانشگاه فرهنگیان پردیس شهید رجائی ارومیه  موضوع: اندوزش:نگهداری اطلاعات در حافظه)</vt:lpstr>
      <vt:lpstr> اندوزش : نگهداری اطلاعات در حافــــــظه </vt:lpstr>
      <vt:lpstr>PowerPoint Presentation</vt:lpstr>
      <vt:lpstr> حافــظه حسی </vt:lpstr>
      <vt:lpstr>  حافــــــــظه کوتاه مدت </vt:lpstr>
      <vt:lpstr>حافظه کوتاه مدت</vt:lpstr>
      <vt:lpstr>PowerPoint Presentation</vt:lpstr>
      <vt:lpstr>PowerPoint Presentation</vt:lpstr>
      <vt:lpstr>PowerPoint Presentation</vt:lpstr>
      <vt:lpstr>حافــظه بلند مدت  </vt:lpstr>
      <vt:lpstr>PowerPoint Presentation</vt:lpstr>
      <vt:lpstr>PowerPoint Presentation</vt:lpstr>
      <vt:lpstr>PowerPoint Presentation</vt:lpstr>
      <vt:lpstr>  استفاده از نشانه ها برای کمک به بازیابی </vt:lpstr>
      <vt:lpstr>  به وضع اول برگرداندن موقعیت یک رویداد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sajad rama</dc:creator>
  <cp:lastModifiedBy>WINDOWS 7</cp:lastModifiedBy>
  <cp:revision>51</cp:revision>
  <dcterms:created xsi:type="dcterms:W3CDTF">2006-01-01T00:12:48Z</dcterms:created>
  <dcterms:modified xsi:type="dcterms:W3CDTF">2020-05-03T12:10:03Z</dcterms:modified>
</cp:coreProperties>
</file>