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3" r:id="rId2"/>
    <p:sldId id="256" r:id="rId3"/>
    <p:sldId id="257" r:id="rId4"/>
    <p:sldId id="258" r:id="rId5"/>
    <p:sldId id="259" r:id="rId6"/>
    <p:sldId id="260" r:id="rId7"/>
    <p:sldId id="261" r:id="rId8"/>
    <p:sldId id="262"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64" r:id="rId26"/>
  </p:sldIdLst>
  <p:sldSz cx="12192000" cy="6858000"/>
  <p:notesSz cx="6858000" cy="9144000"/>
  <p:embeddedFontLst>
    <p:embeddedFont>
      <p:font typeface="Calibri Light" panose="020F0302020204030204" pitchFamily="34" charset="0"/>
      <p:regular r:id="rId27"/>
      <p:italic r:id="rId28"/>
    </p:embeddedFont>
    <p:embeddedFont>
      <p:font typeface="B Mitra" panose="00000400000000000000" pitchFamily="2" charset="-78"/>
      <p:regular r:id="rId29"/>
    </p:embeddedFont>
    <p:embeddedFont>
      <p:font typeface="0 Titr Bold" panose="020B0604020202020204" charset="-78"/>
      <p:bold r:id="rId30"/>
    </p:embeddedFont>
    <p:embeddedFont>
      <p:font typeface="2  Mitra" panose="020B0604020202020204" charset="-78"/>
      <p:regular r:id="rId31"/>
      <p:bold r:id="rId32"/>
    </p:embeddedFont>
    <p:embeddedFont>
      <p:font typeface="2  Titr" panose="020B0604020202020204" charset="-78"/>
      <p:bold r:id="rId33"/>
    </p:embeddedFont>
    <p:embeddedFont>
      <p:font typeface="0 Homa" panose="020B0604020202020204" charset="-78"/>
      <p:regular r:id="rId34"/>
    </p:embeddedFont>
    <p:embeddedFont>
      <p:font typeface="Calibri" panose="020F0502020204030204" pitchFamily="34" charset="0"/>
      <p:regular r:id="rId35"/>
      <p:bold r:id="rId36"/>
      <p:italic r:id="rId37"/>
      <p:boldItalic r:id="rId38"/>
    </p:embeddedFont>
    <p:embeddedFont>
      <p:font typeface="IranNastaliq" panose="020B0604020202020204" charset="0"/>
      <p:regular r:id="rId39"/>
    </p:embeddedFont>
  </p:embeddedFontLst>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autoAdjust="0"/>
  </p:normalViewPr>
  <p:slideViewPr>
    <p:cSldViewPr snapToGrid="0">
      <p:cViewPr varScale="1">
        <p:scale>
          <a:sx n="74" d="100"/>
          <a:sy n="74" d="100"/>
        </p:scale>
        <p:origin x="58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fa-I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4B41BC-3ACC-4F46-812A-A83F7F4BF868}" type="datetimeFigureOut">
              <a:rPr lang="fa-IR" smtClean="0"/>
              <a:pPr/>
              <a:t>11/09/1441</a:t>
            </a:fld>
            <a:endParaRPr lang="fa-I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a-I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7C09D2-AD61-4A99-8F91-A3F53FA9C04B}" type="slidenum">
              <a:rPr lang="fa-IR" smtClean="0"/>
              <a:pPr/>
              <a:t>‹#›</a:t>
            </a:fld>
            <a:endParaRPr lang="fa-IR"/>
          </a:p>
        </p:txBody>
      </p:sp>
    </p:spTree>
    <p:extLst>
      <p:ext uri="{BB962C8B-B14F-4D97-AF65-F5344CB8AC3E}">
        <p14:creationId xmlns:p14="http://schemas.microsoft.com/office/powerpoint/2010/main" val="613519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ed Rectangle 7"/>
          <p:cNvSpPr/>
          <p:nvPr userDrawn="1"/>
        </p:nvSpPr>
        <p:spPr>
          <a:xfrm>
            <a:off x="129305" y="130464"/>
            <a:ext cx="9273311" cy="6597073"/>
          </a:xfrm>
          <a:prstGeom prst="roundRect">
            <a:avLst>
              <a:gd name="adj" fmla="val 743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ounded Rectangle 8"/>
          <p:cNvSpPr/>
          <p:nvPr userDrawn="1"/>
        </p:nvSpPr>
        <p:spPr>
          <a:xfrm>
            <a:off x="9647377" y="130463"/>
            <a:ext cx="2336800" cy="659707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1" name="Picture 10"/>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9242" y="243596"/>
            <a:ext cx="1533070" cy="2219544"/>
          </a:xfrm>
          <a:prstGeom prst="rect">
            <a:avLst/>
          </a:prstGeom>
        </p:spPr>
      </p:pic>
      <p:sp>
        <p:nvSpPr>
          <p:cNvPr id="12" name="Rectangle 11"/>
          <p:cNvSpPr/>
          <p:nvPr userDrawn="1"/>
        </p:nvSpPr>
        <p:spPr>
          <a:xfrm>
            <a:off x="9570083" y="2463140"/>
            <a:ext cx="2491387" cy="400110"/>
          </a:xfrm>
          <a:prstGeom prst="rect">
            <a:avLst/>
          </a:prstGeom>
          <a:noFill/>
        </p:spPr>
        <p:txBody>
          <a:bodyPr wrap="none" lIns="91440" tIns="45720" rIns="91440" bIns="45720">
            <a:spAutoFit/>
          </a:bodyPr>
          <a:lstStyle/>
          <a:p>
            <a:pPr algn="ctr"/>
            <a:r>
              <a:rPr lang="fa-IR" sz="2000" b="0" cap="none" spc="0" dirty="0">
                <a:ln w="9525">
                  <a:noFill/>
                  <a:prstDash val="solid"/>
                </a:ln>
                <a:solidFill>
                  <a:schemeClr val="tx1"/>
                </a:solidFill>
                <a:effectLst/>
                <a:latin typeface="IranNastaliq" panose="02020505000000020003" pitchFamily="18" charset="0"/>
                <a:cs typeface="Homa" panose="00000400000000000000" pitchFamily="2" charset="-78"/>
              </a:rPr>
              <a:t>پردیس شهید رجایی ارومیه</a:t>
            </a:r>
            <a:endParaRPr lang="en-US" sz="2000" b="0" cap="none" spc="0" dirty="0">
              <a:ln w="9525">
                <a:noFill/>
                <a:prstDash val="solid"/>
              </a:ln>
              <a:solidFill>
                <a:schemeClr val="tx1"/>
              </a:solidFill>
              <a:effectLst/>
              <a:latin typeface="IranNastaliq" panose="02020505000000020003" pitchFamily="18" charset="0"/>
              <a:cs typeface="Homa" panose="00000400000000000000" pitchFamily="2" charset="-78"/>
            </a:endParaRPr>
          </a:p>
        </p:txBody>
      </p:sp>
      <p:sp>
        <p:nvSpPr>
          <p:cNvPr id="13" name="Rectangle 12"/>
          <p:cNvSpPr/>
          <p:nvPr userDrawn="1"/>
        </p:nvSpPr>
        <p:spPr>
          <a:xfrm>
            <a:off x="9741586" y="3255769"/>
            <a:ext cx="2169247" cy="2125197"/>
          </a:xfrm>
          <a:prstGeom prst="rect">
            <a:avLst/>
          </a:prstGeom>
          <a:noFill/>
        </p:spPr>
        <p:txBody>
          <a:bodyPr wrap="none" lIns="91440" tIns="45720" rIns="91440" bIns="45720">
            <a:spAutoFit/>
          </a:bodyPr>
          <a:lstStyle/>
          <a:p>
            <a:pPr algn="just" rtl="1">
              <a:lnSpc>
                <a:spcPct val="130000"/>
              </a:lnSpc>
            </a:pPr>
            <a:r>
              <a:rPr lang="fa-IR" sz="2400" b="0" cap="none" spc="0" dirty="0">
                <a:ln w="9525">
                  <a:noFill/>
                  <a:prstDash val="solid"/>
                </a:ln>
                <a:solidFill>
                  <a:schemeClr val="tx1"/>
                </a:solidFill>
                <a:effectLst/>
                <a:cs typeface="0 Titr Bold" panose="00000700000000000000" pitchFamily="2" charset="-78"/>
              </a:rPr>
              <a:t>درس:</a:t>
            </a:r>
          </a:p>
          <a:p>
            <a:pPr algn="just" rtl="1">
              <a:lnSpc>
                <a:spcPct val="130000"/>
              </a:lnSpc>
            </a:pPr>
            <a:r>
              <a:rPr lang="fa-IR" sz="2400" b="0" cap="none" spc="0" dirty="0">
                <a:ln w="9525">
                  <a:noFill/>
                  <a:prstDash val="solid"/>
                </a:ln>
                <a:solidFill>
                  <a:schemeClr val="tx1"/>
                </a:solidFill>
                <a:effectLst/>
                <a:cs typeface="0 Homa" panose="00000400000000000000" pitchFamily="2" charset="-78"/>
              </a:rPr>
              <a:t>ارزشیابی</a:t>
            </a:r>
            <a:r>
              <a:rPr lang="fa-IR" sz="2400" b="0" cap="none" spc="0" baseline="0" dirty="0">
                <a:ln w="9525">
                  <a:noFill/>
                  <a:prstDash val="solid"/>
                </a:ln>
                <a:solidFill>
                  <a:schemeClr val="tx1"/>
                </a:solidFill>
                <a:effectLst/>
                <a:cs typeface="0 Homa" panose="00000400000000000000" pitchFamily="2" charset="-78"/>
              </a:rPr>
              <a:t> از یادگیری</a:t>
            </a:r>
          </a:p>
          <a:p>
            <a:pPr algn="just" rtl="1">
              <a:lnSpc>
                <a:spcPct val="130000"/>
              </a:lnSpc>
            </a:pPr>
            <a:endParaRPr lang="fa-IR" sz="800" b="0" cap="none" spc="0" baseline="0" dirty="0">
              <a:ln w="9525">
                <a:noFill/>
                <a:prstDash val="solid"/>
              </a:ln>
              <a:solidFill>
                <a:schemeClr val="tx1"/>
              </a:solidFill>
              <a:effectLst/>
              <a:cs typeface="0 Titr Bold" panose="00000700000000000000" pitchFamily="2" charset="-78"/>
            </a:endParaRPr>
          </a:p>
          <a:p>
            <a:pPr algn="just" rtl="1">
              <a:lnSpc>
                <a:spcPct val="130000"/>
              </a:lnSpc>
            </a:pPr>
            <a:r>
              <a:rPr lang="fa-IR" sz="2300" b="0" cap="none" spc="0" baseline="0" dirty="0">
                <a:ln w="9525">
                  <a:noFill/>
                  <a:prstDash val="solid"/>
                </a:ln>
                <a:solidFill>
                  <a:schemeClr val="tx1"/>
                </a:solidFill>
                <a:effectLst/>
                <a:cs typeface="0 Titr Bold" panose="00000700000000000000" pitchFamily="2" charset="-78"/>
              </a:rPr>
              <a:t>مدرس:</a:t>
            </a:r>
          </a:p>
          <a:p>
            <a:pPr algn="just" rtl="1">
              <a:lnSpc>
                <a:spcPct val="130000"/>
              </a:lnSpc>
            </a:pPr>
            <a:r>
              <a:rPr lang="fa-IR" sz="2400" b="0" cap="none" spc="0" baseline="0" dirty="0">
                <a:ln w="9525">
                  <a:noFill/>
                  <a:prstDash val="solid"/>
                </a:ln>
                <a:solidFill>
                  <a:schemeClr val="tx1"/>
                </a:solidFill>
                <a:effectLst/>
                <a:cs typeface="0 Homa" panose="00000400000000000000" pitchFamily="2" charset="-78"/>
              </a:rPr>
              <a:t>دکتر مهدی نجاری</a:t>
            </a:r>
            <a:endParaRPr lang="en-US" sz="2400" b="0" cap="none" spc="0" dirty="0">
              <a:ln w="9525">
                <a:noFill/>
                <a:prstDash val="solid"/>
              </a:ln>
              <a:solidFill>
                <a:schemeClr val="tx1"/>
              </a:solidFill>
              <a:effectLst/>
              <a:cs typeface="0 Homa" panose="00000400000000000000" pitchFamily="2" charset="-78"/>
            </a:endParaRPr>
          </a:p>
        </p:txBody>
      </p:sp>
      <p:pic>
        <p:nvPicPr>
          <p:cNvPr id="14" name="Picture 13"/>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8753" y="5533582"/>
            <a:ext cx="1114911" cy="1114911"/>
          </a:xfrm>
          <a:prstGeom prst="rect">
            <a:avLst/>
          </a:prstGeom>
        </p:spPr>
      </p:pic>
    </p:spTree>
    <p:extLst>
      <p:ext uri="{BB962C8B-B14F-4D97-AF65-F5344CB8AC3E}">
        <p14:creationId xmlns:p14="http://schemas.microsoft.com/office/powerpoint/2010/main" val="214939931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5218" y="2440868"/>
            <a:ext cx="8783174" cy="3785652"/>
          </a:xfrm>
          <a:prstGeom prst="rect">
            <a:avLst/>
          </a:prstGeom>
          <a:noFill/>
        </p:spPr>
        <p:txBody>
          <a:bodyPr wrap="none" lIns="91440" tIns="45720" rIns="91440" bIns="45720">
            <a:spAutoFit/>
          </a:bodyPr>
          <a:lstStyle/>
          <a:p>
            <a:pPr algn="ctr"/>
            <a:r>
              <a:rPr lang="fa-IR" sz="4800" dirty="0">
                <a:ln w="9525">
                  <a:solidFill>
                    <a:schemeClr val="bg1"/>
                  </a:solidFill>
                  <a:prstDash val="solid"/>
                </a:ln>
                <a:cs typeface="0 Titr Bold" panose="00000700000000000000" pitchFamily="2" charset="-78"/>
              </a:rPr>
              <a:t>درس ارزشیابی از یادگیری</a:t>
            </a:r>
          </a:p>
          <a:p>
            <a:pPr algn="ctr">
              <a:lnSpc>
                <a:spcPct val="200000"/>
              </a:lnSpc>
            </a:pPr>
            <a:r>
              <a:rPr lang="fa-IR" sz="4800" dirty="0">
                <a:ln w="9525">
                  <a:solidFill>
                    <a:schemeClr val="bg1"/>
                  </a:solidFill>
                  <a:prstDash val="solid"/>
                </a:ln>
                <a:cs typeface="0 Homa" panose="00000400000000000000" pitchFamily="2" charset="-78"/>
              </a:rPr>
              <a:t>جلسه چهارم</a:t>
            </a:r>
            <a:endParaRPr lang="fa-IR" sz="4800" cap="none" spc="0" dirty="0">
              <a:ln w="9525">
                <a:solidFill>
                  <a:schemeClr val="bg1"/>
                </a:solidFill>
                <a:prstDash val="solid"/>
              </a:ln>
              <a:solidFill>
                <a:schemeClr val="tx1"/>
              </a:solidFill>
              <a:cs typeface="0 Homa" panose="00000400000000000000" pitchFamily="2" charset="-78"/>
            </a:endParaRPr>
          </a:p>
          <a:p>
            <a:pPr algn="ctr">
              <a:lnSpc>
                <a:spcPct val="200000"/>
              </a:lnSpc>
            </a:pPr>
            <a:r>
              <a:rPr lang="fa-IR" sz="4800" dirty="0">
                <a:ln w="9525">
                  <a:solidFill>
                    <a:schemeClr val="bg1"/>
                  </a:solidFill>
                  <a:prstDash val="solid"/>
                </a:ln>
                <a:cs typeface="0 Titr Bold" panose="00000700000000000000" pitchFamily="2" charset="-78"/>
              </a:rPr>
              <a:t>مراحل و فعالیت های ارزشیابی آموزشی</a:t>
            </a:r>
            <a:endParaRPr lang="en-US" sz="4800" cap="none" spc="0" dirty="0">
              <a:ln w="9525">
                <a:solidFill>
                  <a:schemeClr val="bg1"/>
                </a:solidFill>
                <a:prstDash val="solid"/>
              </a:ln>
              <a:solidFill>
                <a:schemeClr val="tx1"/>
              </a:solidFill>
              <a:cs typeface="0 Titr Bold" panose="00000700000000000000" pitchFamily="2" charset="-78"/>
            </a:endParaRPr>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9131" y="-157014"/>
            <a:ext cx="5535348" cy="2346036"/>
          </a:xfrm>
          <a:prstGeom prst="rect">
            <a:avLst/>
          </a:prstGeom>
        </p:spPr>
      </p:pic>
      <p:sp>
        <p:nvSpPr>
          <p:cNvPr id="8" name="Rounded Rectangle 7"/>
          <p:cNvSpPr/>
          <p:nvPr/>
        </p:nvSpPr>
        <p:spPr>
          <a:xfrm>
            <a:off x="3602181" y="3657600"/>
            <a:ext cx="2530763"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p:cNvPicPr>
            <a:picLocks noChangeAspect="1" noChangeArrowheads="1"/>
          </p:cNvPicPr>
          <p:nvPr/>
        </p:nvPicPr>
        <p:blipFill>
          <a:blip r:embed="rId3"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154816010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296" y="141947"/>
            <a:ext cx="9241849" cy="6140142"/>
          </a:xfrm>
          <a:prstGeom prst="rect">
            <a:avLst/>
          </a:prstGeom>
          <a:noFill/>
        </p:spPr>
        <p:txBody>
          <a:bodyPr wrap="square" lIns="91440" tIns="45720" rIns="91440" bIns="45720">
            <a:spAutoFit/>
          </a:bodyPr>
          <a:lstStyle/>
          <a:p>
            <a:pPr algn="just" rtl="1">
              <a:lnSpc>
                <a:spcPct val="150000"/>
              </a:lnSpc>
            </a:pPr>
            <a:r>
              <a:rPr lang="fa-IR" sz="2400" b="1" dirty="0">
                <a:cs typeface="B Mitra" panose="00000400000000000000" pitchFamily="2" charset="-78"/>
              </a:rPr>
              <a:t>3-  مرحله فرآورده ای (تولیدی)</a:t>
            </a:r>
          </a:p>
          <a:p>
            <a:pPr algn="just" rtl="1">
              <a:lnSpc>
                <a:spcPct val="150000"/>
              </a:lnSpc>
            </a:pPr>
            <a:r>
              <a:rPr lang="fa-IR" sz="2400" dirty="0">
                <a:solidFill>
                  <a:srgbClr val="FF0000"/>
                </a:solidFill>
                <a:cs typeface="B Mitra" panose="00000400000000000000" pitchFamily="2" charset="-78"/>
              </a:rPr>
              <a:t>زمان اجرا:پس </a:t>
            </a:r>
            <a:r>
              <a:rPr lang="fa-IR" sz="2400" dirty="0">
                <a:cs typeface="B Mitra" panose="00000400000000000000" pitchFamily="2" charset="-78"/>
              </a:rPr>
              <a:t>از اجرای آموزش، برنامه، پروژه و...</a:t>
            </a:r>
          </a:p>
          <a:p>
            <a:pPr algn="just" rtl="1">
              <a:lnSpc>
                <a:spcPct val="150000"/>
              </a:lnSpc>
            </a:pPr>
            <a:r>
              <a:rPr lang="fa-IR" sz="2400" dirty="0">
                <a:solidFill>
                  <a:srgbClr val="FF0000"/>
                </a:solidFill>
                <a:cs typeface="B Mitra" panose="00000400000000000000" pitchFamily="2" charset="-78"/>
              </a:rPr>
              <a:t>نوع تصمیم ها:</a:t>
            </a:r>
          </a:p>
          <a:p>
            <a:pPr algn="just" rtl="1">
              <a:lnSpc>
                <a:spcPct val="150000"/>
              </a:lnSpc>
            </a:pPr>
            <a:r>
              <a:rPr lang="fa-IR" sz="2400" dirty="0">
                <a:cs typeface="B Mitra" panose="00000400000000000000" pitchFamily="2" charset="-78"/>
              </a:rPr>
              <a:t>-1 اثربخش کلی آموزش، پروژه، برنامه و ...</a:t>
            </a:r>
          </a:p>
          <a:p>
            <a:pPr algn="just" rtl="1">
              <a:lnSpc>
                <a:spcPct val="150000"/>
              </a:lnSpc>
            </a:pPr>
            <a:r>
              <a:rPr lang="fa-IR" sz="2400" dirty="0">
                <a:cs typeface="B Mitra" panose="00000400000000000000" pitchFamily="2" charset="-78"/>
              </a:rPr>
              <a:t>-2 اقدامات آتی</a:t>
            </a:r>
          </a:p>
          <a:p>
            <a:pPr algn="just" rtl="1">
              <a:lnSpc>
                <a:spcPct val="150000"/>
              </a:lnSpc>
            </a:pPr>
            <a:r>
              <a:rPr lang="fa-IR" sz="2400" b="1" dirty="0">
                <a:cs typeface="B Mitra" panose="00000400000000000000" pitchFamily="2" charset="-78"/>
              </a:rPr>
              <a:t>تصمیمات در پایان برنامه </a:t>
            </a:r>
            <a:r>
              <a:rPr lang="fa-IR" sz="2400" dirty="0">
                <a:cs typeface="B Mitra" panose="00000400000000000000" pitchFamily="2" charset="-78"/>
              </a:rPr>
              <a:t>یا پروژه یا در پایان دوره یا مقطعی از آن، یعنی زمانی که فعالیت ها کامل</a:t>
            </a:r>
          </a:p>
          <a:p>
            <a:pPr algn="just" rtl="1">
              <a:lnSpc>
                <a:spcPct val="150000"/>
              </a:lnSpc>
            </a:pPr>
            <a:r>
              <a:rPr lang="fa-IR" sz="2400" dirty="0">
                <a:cs typeface="B Mitra" panose="00000400000000000000" pitchFamily="2" charset="-78"/>
              </a:rPr>
              <a:t>می شوند( ارزشیابی تراکمی)</a:t>
            </a:r>
          </a:p>
          <a:p>
            <a:pPr algn="just" rtl="1">
              <a:lnSpc>
                <a:spcPct val="150000"/>
              </a:lnSpc>
            </a:pPr>
            <a:r>
              <a:rPr lang="fa-IR" sz="2400" dirty="0">
                <a:cs typeface="B Mitra" panose="00000400000000000000" pitchFamily="2" charset="-78"/>
              </a:rPr>
              <a:t>- جمع آوری و تنظیم داده های مربوط به هدف ها مانند اجرای آزمون</a:t>
            </a:r>
          </a:p>
          <a:p>
            <a:pPr algn="just" rtl="1">
              <a:lnSpc>
                <a:spcPct val="150000"/>
              </a:lnSpc>
            </a:pPr>
            <a:r>
              <a:rPr lang="fa-IR" sz="2400" dirty="0">
                <a:cs typeface="B Mitra" panose="00000400000000000000" pitchFamily="2" charset="-78"/>
              </a:rPr>
              <a:t>- جمع آوری و تنظیم داده های مربوط به بازده های پیش بینی نشده (ارزشیابی هدف آزاد)</a:t>
            </a:r>
          </a:p>
          <a:p>
            <a:pPr algn="just" rtl="1">
              <a:lnSpc>
                <a:spcPct val="150000"/>
              </a:lnSpc>
            </a:pPr>
            <a:r>
              <a:rPr lang="fa-IR" sz="2400" dirty="0">
                <a:cs typeface="B Mitra" panose="00000400000000000000" pitchFamily="2" charset="-78"/>
              </a:rPr>
              <a:t>- تحلیل و تفسیر داده های مختلف</a:t>
            </a:r>
          </a:p>
          <a:p>
            <a:pPr algn="just" rtl="1">
              <a:lnSpc>
                <a:spcPct val="150000"/>
              </a:lnSpc>
            </a:pPr>
            <a:r>
              <a:rPr lang="fa-IR" sz="2400" dirty="0">
                <a:cs typeface="B Mitra" panose="00000400000000000000" pitchFamily="2" charset="-78"/>
              </a:rPr>
              <a:t>- تهیه گزارش شامل هدف ها، روش ها و بازده های فعالیت های ارزشیابی</a:t>
            </a:r>
            <a:endParaRPr lang="fa-IR" sz="2400" dirty="0">
              <a:ln w="9525">
                <a:noFill/>
                <a:prstDash val="solid"/>
              </a:ln>
              <a:cs typeface="B Mitra" panose="00000400000000000000" pitchFamily="2" charset="-78"/>
            </a:endParaRP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46" y="111967"/>
            <a:ext cx="9241849" cy="6186309"/>
          </a:xfrm>
          <a:prstGeom prst="rect">
            <a:avLst/>
          </a:prstGeom>
          <a:noFill/>
        </p:spPr>
        <p:txBody>
          <a:bodyPr wrap="square" lIns="91440" tIns="45720" rIns="91440" bIns="45720">
            <a:spAutoFit/>
          </a:bodyPr>
          <a:lstStyle/>
          <a:p>
            <a:pPr algn="just" rtl="1">
              <a:lnSpc>
                <a:spcPct val="150000"/>
              </a:lnSpc>
            </a:pPr>
            <a:r>
              <a:rPr lang="fa-IR" sz="2400" b="1" dirty="0">
                <a:cs typeface="B Mitra" panose="00000400000000000000" pitchFamily="2" charset="-78"/>
              </a:rPr>
              <a:t>سه راه استفاده از نتایج مرحله فرآورده ای:</a:t>
            </a:r>
          </a:p>
          <a:p>
            <a:pPr algn="just" rtl="1">
              <a:lnSpc>
                <a:spcPct val="150000"/>
              </a:lnSpc>
            </a:pPr>
            <a:r>
              <a:rPr lang="fa-IR" sz="2400" dirty="0">
                <a:cs typeface="B Mitra" panose="00000400000000000000" pitchFamily="2" charset="-78"/>
              </a:rPr>
              <a:t>1-  تدارک بازخورد برای هر ذینفع (مانند فراگیران، مدرسان و مجریان برنامه)</a:t>
            </a:r>
          </a:p>
          <a:p>
            <a:pPr algn="just" rtl="1">
              <a:lnSpc>
                <a:spcPct val="150000"/>
              </a:lnSpc>
            </a:pPr>
            <a:r>
              <a:rPr lang="fa-IR" sz="2400" dirty="0">
                <a:cs typeface="B Mitra" panose="00000400000000000000" pitchFamily="2" charset="-78"/>
              </a:rPr>
              <a:t>2-بازخورد برای تصمیم گیرندگان خارجی( مانند والدین، مدیران و منافع مالی)</a:t>
            </a:r>
          </a:p>
          <a:p>
            <a:pPr algn="just" rtl="1">
              <a:lnSpc>
                <a:spcPct val="150000"/>
              </a:lnSpc>
            </a:pPr>
            <a:r>
              <a:rPr lang="fa-IR" sz="2400" dirty="0">
                <a:cs typeface="B Mitra" panose="00000400000000000000" pitchFamily="2" charset="-78"/>
              </a:rPr>
              <a:t>3- ارائه اطلاعات به سایر گروه ها (مانند مشاوران و پژوهشگران)</a:t>
            </a:r>
          </a:p>
          <a:p>
            <a:pPr algn="just" rtl="1">
              <a:lnSpc>
                <a:spcPct val="150000"/>
              </a:lnSpc>
            </a:pPr>
            <a:r>
              <a:rPr lang="fa-IR" sz="2400" b="1" dirty="0">
                <a:solidFill>
                  <a:srgbClr val="FF0000"/>
                </a:solidFill>
                <a:cs typeface="B Mitra" panose="00000400000000000000" pitchFamily="2" charset="-78"/>
              </a:rPr>
              <a:t>فعالیت های ارزشیابی آموزشی</a:t>
            </a:r>
          </a:p>
          <a:p>
            <a:pPr algn="just" rtl="1"/>
            <a:r>
              <a:rPr lang="fa-IR" sz="2400" dirty="0">
                <a:cs typeface="B Mitra" panose="00000400000000000000" pitchFamily="2" charset="-78"/>
              </a:rPr>
              <a:t>1- تعیین، انتخاب، پالایش یا تغییر غایت های برنامه و هدف های ارزشیابی</a:t>
            </a:r>
          </a:p>
          <a:p>
            <a:pPr algn="just" rtl="1"/>
            <a:r>
              <a:rPr lang="fa-IR" sz="2400" dirty="0">
                <a:cs typeface="B Mitra" panose="00000400000000000000" pitchFamily="2" charset="-78"/>
              </a:rPr>
              <a:t>2- مشخص کردن استانداردها/ هدف ها</a:t>
            </a:r>
          </a:p>
          <a:p>
            <a:pPr algn="just" rtl="1"/>
            <a:r>
              <a:rPr lang="fa-IR" sz="2400" dirty="0">
                <a:cs typeface="B Mitra" panose="00000400000000000000" pitchFamily="2" charset="-78"/>
              </a:rPr>
              <a:t>3-  تهیه طرح ارزشیابی مناسب (در اینجا مناسب یعنی علمی، آکادمیک و مبتنی بر قاعده و قانون)</a:t>
            </a:r>
          </a:p>
          <a:p>
            <a:pPr algn="just" rtl="1"/>
            <a:r>
              <a:rPr lang="fa-IR" sz="2400" dirty="0">
                <a:cs typeface="B Mitra" panose="00000400000000000000" pitchFamily="2" charset="-78"/>
              </a:rPr>
              <a:t>4- انتخاب یا تولید روش های جمع آوری اطلاعات</a:t>
            </a:r>
          </a:p>
          <a:p>
            <a:pPr algn="just" rtl="1"/>
            <a:r>
              <a:rPr lang="fa-IR" sz="2400" dirty="0">
                <a:cs typeface="B Mitra" panose="00000400000000000000" pitchFamily="2" charset="-78"/>
              </a:rPr>
              <a:t>5-  جمع آوری داده های مناسب</a:t>
            </a:r>
          </a:p>
          <a:p>
            <a:pPr algn="just" rtl="1"/>
            <a:r>
              <a:rPr lang="fa-IR" sz="2400" dirty="0">
                <a:cs typeface="B Mitra" panose="00000400000000000000" pitchFamily="2" charset="-78"/>
              </a:rPr>
              <a:t>6- پردازش، خلاصه کردن و تحلیل داده ها</a:t>
            </a:r>
          </a:p>
          <a:p>
            <a:pPr algn="just" rtl="1"/>
            <a:r>
              <a:rPr lang="fa-IR" sz="2400" dirty="0">
                <a:cs typeface="B Mitra" panose="00000400000000000000" pitchFamily="2" charset="-78"/>
              </a:rPr>
              <a:t>7-  مقایسه داده ها با استانداردها</a:t>
            </a:r>
          </a:p>
          <a:p>
            <a:pPr algn="just" rtl="1"/>
            <a:r>
              <a:rPr lang="fa-IR" sz="2400" dirty="0">
                <a:ln w="9525">
                  <a:noFill/>
                  <a:prstDash val="solid"/>
                </a:ln>
                <a:cs typeface="B Mitra" panose="00000400000000000000" pitchFamily="2" charset="-78"/>
              </a:rPr>
              <a:t>8-گزارش و بازخورد دادن از نتایج</a:t>
            </a:r>
          </a:p>
          <a:p>
            <a:pPr algn="just" rtl="1"/>
            <a:r>
              <a:rPr lang="fa-IR" sz="2400" dirty="0">
                <a:ln w="9525">
                  <a:noFill/>
                  <a:prstDash val="solid"/>
                </a:ln>
                <a:cs typeface="B Mitra" panose="00000400000000000000" pitchFamily="2" charset="-78"/>
              </a:rPr>
              <a:t>9- هزینه سود/ اثر بخشی</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217" y="531687"/>
            <a:ext cx="9046674" cy="5724644"/>
          </a:xfrm>
          <a:prstGeom prst="rect">
            <a:avLst/>
          </a:prstGeom>
          <a:noFill/>
        </p:spPr>
        <p:txBody>
          <a:bodyPr wrap="square" lIns="91440" tIns="45720" rIns="91440" bIns="45720">
            <a:spAutoFit/>
          </a:bodyPr>
          <a:lstStyle/>
          <a:p>
            <a:pPr algn="just" rtl="1">
              <a:lnSpc>
                <a:spcPct val="150000"/>
              </a:lnSpc>
            </a:pPr>
            <a:r>
              <a:rPr lang="fa-IR" sz="2400" b="1" dirty="0">
                <a:ln w="9525">
                  <a:noFill/>
                  <a:prstDash val="solid"/>
                </a:ln>
                <a:cs typeface="B Mitra" panose="00000400000000000000" pitchFamily="2" charset="-78"/>
              </a:rPr>
              <a:t>    فرآیند ارزشیابی</a:t>
            </a:r>
          </a:p>
          <a:p>
            <a:pPr algn="just" rtl="1">
              <a:lnSpc>
                <a:spcPct val="150000"/>
              </a:lnSpc>
            </a:pPr>
            <a:r>
              <a:rPr lang="fa-IR" sz="2400" dirty="0">
                <a:ln w="9525">
                  <a:noFill/>
                  <a:prstDash val="solid"/>
                </a:ln>
                <a:solidFill>
                  <a:srgbClr val="FF0000"/>
                </a:solidFill>
                <a:cs typeface="B Mitra" panose="00000400000000000000" pitchFamily="2" charset="-78"/>
              </a:rPr>
              <a:t>تهیه طرح ارزشیابی پیشرفت تحصیلی</a:t>
            </a:r>
          </a:p>
          <a:p>
            <a:pPr algn="just" rtl="1">
              <a:lnSpc>
                <a:spcPct val="150000"/>
              </a:lnSpc>
            </a:pPr>
            <a:r>
              <a:rPr lang="fa-IR" sz="2400" dirty="0">
                <a:ln w="9525">
                  <a:noFill/>
                  <a:prstDash val="solid"/>
                </a:ln>
                <a:cs typeface="B Mitra" panose="00000400000000000000" pitchFamily="2" charset="-78"/>
              </a:rPr>
              <a:t>تعریف ارزشیابی پیشرفت تحصیلی: سنجش </a:t>
            </a:r>
            <a:r>
              <a:rPr lang="fa-IR" sz="2400" b="1" u="sng" dirty="0">
                <a:ln w="9525">
                  <a:noFill/>
                  <a:prstDash val="solid"/>
                </a:ln>
                <a:cs typeface="B Mitra" panose="00000400000000000000" pitchFamily="2" charset="-78"/>
              </a:rPr>
              <a:t>عملکرد یادگیرندگان </a:t>
            </a:r>
            <a:r>
              <a:rPr lang="fa-IR" sz="2400" dirty="0">
                <a:ln w="9525">
                  <a:noFill/>
                  <a:prstDash val="solid"/>
                </a:ln>
                <a:cs typeface="B Mitra" panose="00000400000000000000" pitchFamily="2" charset="-78"/>
              </a:rPr>
              <a:t>و مقایسه ی نتایج حاصل با </a:t>
            </a:r>
            <a:r>
              <a:rPr lang="fa-IR" sz="2400" b="1" u="sng" dirty="0">
                <a:ln w="9525">
                  <a:noFill/>
                  <a:prstDash val="solid"/>
                </a:ln>
                <a:cs typeface="B Mitra" panose="00000400000000000000" pitchFamily="2" charset="-78"/>
              </a:rPr>
              <a:t>هدف های آموزشی</a:t>
            </a:r>
            <a:r>
              <a:rPr lang="fa-IR" sz="2400" dirty="0">
                <a:ln w="9525">
                  <a:noFill/>
                  <a:prstDash val="solid"/>
                </a:ln>
                <a:cs typeface="B Mitra" panose="00000400000000000000" pitchFamily="2" charset="-78"/>
              </a:rPr>
              <a:t> از پیش تعیین شده به منظور تصمیم گیری در این باره که آیا فعالیت های آموزشی معلم و</a:t>
            </a:r>
          </a:p>
          <a:p>
            <a:pPr algn="just" rtl="1">
              <a:lnSpc>
                <a:spcPct val="150000"/>
              </a:lnSpc>
            </a:pPr>
            <a:r>
              <a:rPr lang="fa-IR" sz="2400" dirty="0">
                <a:ln w="9525">
                  <a:noFill/>
                  <a:prstDash val="solid"/>
                </a:ln>
                <a:cs typeface="B Mitra" panose="00000400000000000000" pitchFamily="2" charset="-78"/>
              </a:rPr>
              <a:t>کوشش های یادگیری دانش آموزان به نتایج مظلوب انجامیده اند و به چه میزانی.</a:t>
            </a:r>
          </a:p>
          <a:p>
            <a:pPr algn="just" rtl="1">
              <a:lnSpc>
                <a:spcPct val="150000"/>
              </a:lnSpc>
            </a:pPr>
            <a:r>
              <a:rPr lang="fa-IR" sz="2400" dirty="0">
                <a:ln w="9525">
                  <a:noFill/>
                  <a:prstDash val="solid"/>
                </a:ln>
                <a:cs typeface="B Mitra" panose="00000400000000000000" pitchFamily="2" charset="-78"/>
              </a:rPr>
              <a:t>در طرح ارزشیابی پیشرفت تحصیلی </a:t>
            </a:r>
            <a:r>
              <a:rPr lang="fa-IR" sz="2400" u="sng" dirty="0">
                <a:ln w="9525">
                  <a:noFill/>
                  <a:prstDash val="solid"/>
                </a:ln>
                <a:cs typeface="B Mitra" panose="00000400000000000000" pitchFamily="2" charset="-78"/>
              </a:rPr>
              <a:t>هم فعالیت آموزشی معلم و هم سطح یادگیری دانش آموزان مورد</a:t>
            </a:r>
          </a:p>
          <a:p>
            <a:pPr algn="just" rtl="1">
              <a:lnSpc>
                <a:spcPct val="150000"/>
              </a:lnSpc>
            </a:pPr>
            <a:r>
              <a:rPr lang="fa-IR" sz="2400" u="sng" dirty="0">
                <a:ln w="9525">
                  <a:noFill/>
                  <a:prstDash val="solid"/>
                </a:ln>
                <a:cs typeface="B Mitra" panose="00000400000000000000" pitchFamily="2" charset="-78"/>
              </a:rPr>
              <a:t>سنجش قرار می گیرد.</a:t>
            </a:r>
          </a:p>
          <a:p>
            <a:pPr algn="just" rtl="1">
              <a:lnSpc>
                <a:spcPct val="150000"/>
              </a:lnSpc>
            </a:pPr>
            <a:r>
              <a:rPr lang="fa-IR" sz="2800" dirty="0">
                <a:ln w="9525">
                  <a:noFill/>
                  <a:prstDash val="solid"/>
                </a:ln>
                <a:solidFill>
                  <a:srgbClr val="FF0000"/>
                </a:solidFill>
                <a:cs typeface="B Mitra" panose="00000400000000000000" pitchFamily="2" charset="-78"/>
              </a:rPr>
              <a:t>دو اقدام اساسی در ارزشیابی پیشرفت تحصیلی شامل:</a:t>
            </a:r>
          </a:p>
          <a:p>
            <a:pPr algn="just" rtl="1">
              <a:lnSpc>
                <a:spcPct val="150000"/>
              </a:lnSpc>
            </a:pPr>
            <a:r>
              <a:rPr lang="fa-IR" sz="2400" dirty="0">
                <a:ln w="9525">
                  <a:noFill/>
                  <a:prstDash val="solid"/>
                </a:ln>
                <a:cs typeface="B Mitra" panose="00000400000000000000" pitchFamily="2" charset="-78"/>
              </a:rPr>
              <a:t>1- تعیین هدف های آموزشی</a:t>
            </a:r>
          </a:p>
          <a:p>
            <a:pPr algn="just" rtl="1">
              <a:lnSpc>
                <a:spcPct val="150000"/>
              </a:lnSpc>
            </a:pPr>
            <a:r>
              <a:rPr lang="fa-IR" sz="2400" dirty="0">
                <a:ln w="9525">
                  <a:noFill/>
                  <a:prstDash val="solid"/>
                </a:ln>
                <a:cs typeface="B Mitra" panose="00000400000000000000" pitchFamily="2" charset="-78"/>
              </a:rPr>
              <a:t>2- سنجش یا اندازه گیری عملکرد دانش آموزان</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197" y="306832"/>
            <a:ext cx="9046674" cy="6186309"/>
          </a:xfrm>
          <a:prstGeom prst="rect">
            <a:avLst/>
          </a:prstGeom>
          <a:noFill/>
        </p:spPr>
        <p:txBody>
          <a:bodyPr wrap="square" lIns="91440" tIns="45720" rIns="91440" bIns="45720">
            <a:spAutoFit/>
          </a:bodyPr>
          <a:lstStyle/>
          <a:p>
            <a:pPr algn="just" rtl="1">
              <a:lnSpc>
                <a:spcPct val="150000"/>
              </a:lnSpc>
            </a:pPr>
            <a:r>
              <a:rPr lang="fa-IR" sz="2400" b="1" dirty="0">
                <a:ln w="9525">
                  <a:noFill/>
                  <a:prstDash val="solid"/>
                </a:ln>
                <a:cs typeface="B Mitra" panose="00000400000000000000" pitchFamily="2" charset="-78"/>
              </a:rPr>
              <a:t>استاندارد های تحصیلی و نشانگرها</a:t>
            </a:r>
          </a:p>
          <a:p>
            <a:pPr algn="just" rtl="1">
              <a:lnSpc>
                <a:spcPct val="150000"/>
              </a:lnSpc>
            </a:pPr>
            <a:r>
              <a:rPr lang="fa-IR" sz="2400" b="1" dirty="0">
                <a:ln w="9525">
                  <a:noFill/>
                  <a:prstDash val="solid"/>
                </a:ln>
                <a:cs typeface="B Mitra" panose="00000400000000000000" pitchFamily="2" charset="-78"/>
              </a:rPr>
              <a:t>استانداردها</a:t>
            </a:r>
            <a:r>
              <a:rPr lang="fa-IR" sz="2400" dirty="0">
                <a:ln w="9525">
                  <a:noFill/>
                  <a:prstDash val="solid"/>
                </a:ln>
                <a:cs typeface="B Mitra" panose="00000400000000000000" pitchFamily="2" charset="-78"/>
              </a:rPr>
              <a:t> یک فهرست، توصیف یا بازنمایی از کیفیت یا ویژگی هایی است که یک شی باید داشته باشد.</a:t>
            </a:r>
          </a:p>
          <a:p>
            <a:pPr algn="just" rtl="1">
              <a:lnSpc>
                <a:spcPct val="150000"/>
              </a:lnSpc>
            </a:pPr>
            <a:r>
              <a:rPr lang="fa-IR" sz="2400" dirty="0">
                <a:ln w="9525">
                  <a:noFill/>
                  <a:prstDash val="solid"/>
                </a:ln>
                <a:solidFill>
                  <a:srgbClr val="FF0000"/>
                </a:solidFill>
                <a:cs typeface="B Mitra" panose="00000400000000000000" pitchFamily="2" charset="-78"/>
              </a:rPr>
              <a:t>نکته</a:t>
            </a:r>
            <a:r>
              <a:rPr lang="fa-IR" sz="2400" dirty="0">
                <a:ln w="9525">
                  <a:noFill/>
                  <a:prstDash val="solid"/>
                </a:ln>
                <a:cs typeface="B Mitra" panose="00000400000000000000" pitchFamily="2" charset="-78"/>
              </a:rPr>
              <a:t>: استاندارد حداقل مطلوب مورد نظر است</a:t>
            </a:r>
          </a:p>
          <a:p>
            <a:pPr algn="just" rtl="1">
              <a:lnSpc>
                <a:spcPct val="150000"/>
              </a:lnSpc>
            </a:pPr>
            <a:r>
              <a:rPr lang="fa-IR" sz="2400" b="1" dirty="0">
                <a:ln w="9525">
                  <a:noFill/>
                  <a:prstDash val="solid"/>
                </a:ln>
                <a:cs typeface="B Mitra" panose="00000400000000000000" pitchFamily="2" charset="-78"/>
              </a:rPr>
              <a:t>استاندارد تحصیلی: </a:t>
            </a:r>
            <a:r>
              <a:rPr lang="fa-IR" sz="2400" dirty="0">
                <a:ln w="9525">
                  <a:noFill/>
                  <a:prstDash val="solid"/>
                </a:ln>
                <a:cs typeface="B Mitra" panose="00000400000000000000" pitchFamily="2" charset="-78"/>
              </a:rPr>
              <a:t>بیاناتی هستند که مشخص می کنند چه چیزی باید آموزش داده شود و دانش آموزان چه چیزی باید یاد بگیرند.</a:t>
            </a:r>
          </a:p>
          <a:p>
            <a:pPr algn="just" rtl="1">
              <a:lnSpc>
                <a:spcPct val="150000"/>
              </a:lnSpc>
            </a:pPr>
            <a:r>
              <a:rPr lang="fa-IR" sz="2400" dirty="0">
                <a:ln w="9525">
                  <a:noFill/>
                  <a:prstDash val="solid"/>
                </a:ln>
                <a:solidFill>
                  <a:srgbClr val="FF0000"/>
                </a:solidFill>
                <a:cs typeface="B Mitra" panose="00000400000000000000" pitchFamily="2" charset="-78"/>
              </a:rPr>
              <a:t>نکته</a:t>
            </a:r>
            <a:r>
              <a:rPr lang="fa-IR" sz="2400" dirty="0">
                <a:ln w="9525">
                  <a:noFill/>
                  <a:prstDash val="solid"/>
                </a:ln>
                <a:cs typeface="B Mitra" panose="00000400000000000000" pitchFamily="2" charset="-78"/>
              </a:rPr>
              <a:t>: استانداردها جهت دهنده هستند و در ارزیابی بسیار کاربرد دارند.</a:t>
            </a:r>
          </a:p>
          <a:p>
            <a:pPr algn="just" rtl="1">
              <a:lnSpc>
                <a:spcPct val="150000"/>
              </a:lnSpc>
            </a:pPr>
            <a:r>
              <a:rPr lang="fa-IR" sz="2400" dirty="0">
                <a:ln w="9525">
                  <a:noFill/>
                  <a:prstDash val="solid"/>
                </a:ln>
                <a:cs typeface="B Mitra" panose="00000400000000000000" pitchFamily="2" charset="-78"/>
              </a:rPr>
              <a:t>معمولا استانداردها بصورت کلی بیان می شوند و برای آنها یک یا چند نشانگر نوشته می شود تا آموزش پذیر و سنجش پذیر شوند.</a:t>
            </a:r>
          </a:p>
          <a:p>
            <a:pPr algn="just" rtl="1">
              <a:lnSpc>
                <a:spcPct val="150000"/>
              </a:lnSpc>
            </a:pPr>
            <a:r>
              <a:rPr lang="fa-IR" sz="2400" dirty="0">
                <a:ln w="9525">
                  <a:noFill/>
                  <a:prstDash val="solid"/>
                </a:ln>
                <a:cs typeface="B Mitra" panose="00000400000000000000" pitchFamily="2" charset="-78"/>
              </a:rPr>
              <a:t>استانداردها به هدف های کلی یا غایی و نشانگرها به هدف های دقیق نزدیک هستند.</a:t>
            </a:r>
          </a:p>
          <a:p>
            <a:pPr algn="just" rtl="1">
              <a:lnSpc>
                <a:spcPct val="150000"/>
              </a:lnSpc>
            </a:pPr>
            <a:r>
              <a:rPr lang="fa-IR" sz="2400" dirty="0">
                <a:ln w="9525">
                  <a:noFill/>
                  <a:prstDash val="solid"/>
                </a:ln>
                <a:cs typeface="B Mitra" panose="00000400000000000000" pitchFamily="2" charset="-78"/>
              </a:rPr>
              <a:t>مثال: دانش آموزان فرآیند خواندن را به طور موثر مورد استفاده قرار می دهند (استاندارد)</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217" y="741547"/>
            <a:ext cx="9046674" cy="5078313"/>
          </a:xfrm>
          <a:prstGeom prst="rect">
            <a:avLst/>
          </a:prstGeom>
          <a:noFill/>
        </p:spPr>
        <p:txBody>
          <a:bodyPr wrap="square" lIns="91440" tIns="45720" rIns="91440" bIns="45720">
            <a:spAutoFit/>
          </a:bodyPr>
          <a:lstStyle/>
          <a:p>
            <a:pPr algn="just" rtl="1">
              <a:lnSpc>
                <a:spcPct val="150000"/>
              </a:lnSpc>
            </a:pPr>
            <a:r>
              <a:rPr lang="fa-IR" sz="2400" b="1" dirty="0">
                <a:ln w="9525">
                  <a:noFill/>
                  <a:prstDash val="solid"/>
                </a:ln>
                <a:cs typeface="B Mitra" panose="00000400000000000000" pitchFamily="2" charset="-78"/>
              </a:rPr>
              <a:t>هدف های کلی یا غایت ها:</a:t>
            </a:r>
          </a:p>
          <a:p>
            <a:pPr algn="just" rtl="1">
              <a:lnSpc>
                <a:spcPct val="150000"/>
              </a:lnSpc>
            </a:pPr>
            <a:r>
              <a:rPr lang="fa-IR" sz="2400" dirty="0">
                <a:ln w="9525">
                  <a:noFill/>
                  <a:prstDash val="solid"/>
                </a:ln>
                <a:cs typeface="B Mitra" panose="00000400000000000000" pitchFamily="2" charset="-78"/>
              </a:rPr>
              <a:t>بیاناتی هستند کلی و آرمانی که قصد و منظور از ایجاد و اداره دوره های آموزشی یک جامعه(مانند دبستان،</a:t>
            </a:r>
          </a:p>
          <a:p>
            <a:pPr algn="just" rtl="1">
              <a:lnSpc>
                <a:spcPct val="150000"/>
              </a:lnSpc>
            </a:pPr>
            <a:r>
              <a:rPr lang="fa-IR" sz="2400" dirty="0">
                <a:ln w="9525">
                  <a:noFill/>
                  <a:prstDash val="solid"/>
                </a:ln>
                <a:cs typeface="B Mitra" panose="00000400000000000000" pitchFamily="2" charset="-78"/>
              </a:rPr>
              <a:t>دبیرستان، دانشگاه و ...) را نشان می دهد و معمولا به وسیله برنامه ریزان در </a:t>
            </a:r>
            <a:r>
              <a:rPr lang="fa-IR" sz="2400" u="sng" dirty="0">
                <a:ln w="9525">
                  <a:noFill/>
                  <a:prstDash val="solid"/>
                </a:ln>
                <a:cs typeface="B Mitra" panose="00000400000000000000" pitchFamily="2" charset="-78"/>
              </a:rPr>
              <a:t>سطح وزارت </a:t>
            </a:r>
            <a:r>
              <a:rPr lang="fa-IR" sz="2400" dirty="0">
                <a:ln w="9525">
                  <a:noFill/>
                  <a:prstDash val="solid"/>
                </a:ln>
                <a:cs typeface="B Mitra" panose="00000400000000000000" pitchFamily="2" charset="-78"/>
              </a:rPr>
              <a:t>تعیین می شود.</a:t>
            </a:r>
          </a:p>
          <a:p>
            <a:pPr algn="just" rtl="1">
              <a:lnSpc>
                <a:spcPct val="150000"/>
              </a:lnSpc>
            </a:pPr>
            <a:r>
              <a:rPr lang="fa-IR" sz="2400" dirty="0">
                <a:ln w="9525">
                  <a:noFill/>
                  <a:prstDash val="solid"/>
                </a:ln>
                <a:cs typeface="B Mitra" panose="00000400000000000000" pitchFamily="2" charset="-78"/>
              </a:rPr>
              <a:t>مثل تربیت دانش آموز خلاق</a:t>
            </a:r>
          </a:p>
          <a:p>
            <a:pPr algn="just" rtl="1">
              <a:lnSpc>
                <a:spcPct val="150000"/>
              </a:lnSpc>
            </a:pPr>
            <a:r>
              <a:rPr lang="fa-IR" sz="2400" b="1" dirty="0">
                <a:ln w="9525">
                  <a:noFill/>
                  <a:prstDash val="solid"/>
                </a:ln>
                <a:cs typeface="B Mitra" panose="00000400000000000000" pitchFamily="2" charset="-78"/>
              </a:rPr>
              <a:t>هدف های دقیق (هدف های آموزشی، هدف های یادگیری)</a:t>
            </a:r>
          </a:p>
          <a:p>
            <a:pPr algn="just" rtl="1">
              <a:lnSpc>
                <a:spcPct val="150000"/>
              </a:lnSpc>
            </a:pPr>
            <a:r>
              <a:rPr lang="fa-IR" sz="2400" dirty="0">
                <a:ln w="9525">
                  <a:noFill/>
                  <a:prstDash val="solid"/>
                </a:ln>
                <a:cs typeface="B Mitra" panose="00000400000000000000" pitchFamily="2" charset="-78"/>
              </a:rPr>
              <a:t>غالبا مربیان و متخصصان آموزشی با توجه به غایت های کلی و با استفاده از محتوای برنامه درسی تهیه می کنند </a:t>
            </a:r>
            <a:r>
              <a:rPr lang="fa-IR" sz="2400" u="sng" dirty="0">
                <a:ln w="9525">
                  <a:noFill/>
                  <a:prstDash val="solid"/>
                </a:ln>
                <a:cs typeface="B Mitra" panose="00000400000000000000" pitchFamily="2" charset="-78"/>
              </a:rPr>
              <a:t>و منظور و مقصودی هستند که معلم از آموزش خود و یادگیرنده از یادگیری خود دارد. </a:t>
            </a:r>
            <a:r>
              <a:rPr lang="fa-IR" sz="2400" dirty="0">
                <a:ln w="9525">
                  <a:noFill/>
                  <a:prstDash val="solid"/>
                </a:ln>
                <a:cs typeface="B Mitra" panose="00000400000000000000" pitchFamily="2" charset="-78"/>
              </a:rPr>
              <a:t>در ارزشیابی</a:t>
            </a:r>
          </a:p>
          <a:p>
            <a:pPr algn="just" rtl="1">
              <a:lnSpc>
                <a:spcPct val="150000"/>
              </a:lnSpc>
            </a:pPr>
            <a:r>
              <a:rPr lang="fa-IR" sz="2400" dirty="0">
                <a:ln w="9525">
                  <a:noFill/>
                  <a:prstDash val="solid"/>
                </a:ln>
                <a:cs typeface="B Mitra" panose="00000400000000000000" pitchFamily="2" charset="-78"/>
              </a:rPr>
              <a:t>آموزشی نیز عملکرد یادگیرندگان با توجه به این هدف های دقیق آموزشی سنجش می شوند و ملاک قضاوت درباره توفیق</a:t>
            </a:r>
            <a:r>
              <a:rPr lang="fa-IR" sz="2400" u="sng" dirty="0">
                <a:ln w="9525">
                  <a:noFill/>
                  <a:prstDash val="solid"/>
                </a:ln>
                <a:cs typeface="B Mitra" panose="00000400000000000000" pitchFamily="2" charset="-78"/>
              </a:rPr>
              <a:t> معلمان و یادگیرندگان </a:t>
            </a:r>
            <a:r>
              <a:rPr lang="fa-IR" sz="2400" dirty="0">
                <a:ln w="9525">
                  <a:noFill/>
                  <a:prstDash val="solid"/>
                </a:ln>
                <a:cs typeface="B Mitra" panose="00000400000000000000" pitchFamily="2" charset="-78"/>
              </a:rPr>
              <a:t>به حساب می آیند.</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207" y="201901"/>
            <a:ext cx="9046674" cy="6355586"/>
          </a:xfrm>
          <a:prstGeom prst="rect">
            <a:avLst/>
          </a:prstGeom>
          <a:noFill/>
        </p:spPr>
        <p:txBody>
          <a:bodyPr wrap="square" lIns="91440" tIns="45720" rIns="91440" bIns="45720">
            <a:spAutoFit/>
          </a:bodyPr>
          <a:lstStyle/>
          <a:p>
            <a:pPr algn="just" rtl="1">
              <a:lnSpc>
                <a:spcPct val="150000"/>
              </a:lnSpc>
            </a:pPr>
            <a:r>
              <a:rPr lang="fa-IR" sz="2200" dirty="0">
                <a:ln w="9525">
                  <a:noFill/>
                  <a:prstDash val="solid"/>
                </a:ln>
                <a:cs typeface="B Mitra" panose="00000400000000000000" pitchFamily="2" charset="-78"/>
              </a:rPr>
              <a:t>دانش آموزان براساس </a:t>
            </a:r>
            <a:r>
              <a:rPr lang="fa-IR" sz="2200" b="1" u="sng" dirty="0">
                <a:ln w="9525">
                  <a:noFill/>
                  <a:prstDash val="solid"/>
                </a:ln>
                <a:cs typeface="B Mitra" panose="00000400000000000000" pitchFamily="2" charset="-78"/>
              </a:rPr>
              <a:t>عنوان و شکل های یک متن</a:t>
            </a:r>
            <a:r>
              <a:rPr lang="fa-IR" sz="2200" dirty="0">
                <a:ln w="9525">
                  <a:noFill/>
                  <a:prstDash val="solid"/>
                </a:ln>
                <a:cs typeface="B Mitra" panose="00000400000000000000" pitchFamily="2" charset="-78"/>
              </a:rPr>
              <a:t>، پیش بینی می کنند که آن متن درباره ی چه چیزی صحبت می کند (نشانگر)</a:t>
            </a:r>
          </a:p>
          <a:p>
            <a:pPr algn="just" rtl="1">
              <a:lnSpc>
                <a:spcPct val="150000"/>
              </a:lnSpc>
            </a:pPr>
            <a:r>
              <a:rPr lang="fa-IR" sz="2200" b="1" dirty="0">
                <a:ln w="9525">
                  <a:noFill/>
                  <a:prstDash val="solid"/>
                </a:ln>
                <a:cs typeface="B Mitra" panose="00000400000000000000" pitchFamily="2" charset="-78"/>
              </a:rPr>
              <a:t>طبقه بندی اهداف آموزشی</a:t>
            </a:r>
          </a:p>
          <a:p>
            <a:pPr algn="just" rtl="1">
              <a:lnSpc>
                <a:spcPct val="150000"/>
              </a:lnSpc>
            </a:pPr>
            <a:r>
              <a:rPr lang="fa-IR" sz="2200" b="1" dirty="0">
                <a:ln w="9525">
                  <a:noFill/>
                  <a:prstDash val="solid"/>
                </a:ln>
                <a:cs typeface="B Mitra" panose="00000400000000000000" pitchFamily="2" charset="-78"/>
              </a:rPr>
              <a:t>طبقه بندی معروف هدف های آموزشی</a:t>
            </a:r>
          </a:p>
          <a:p>
            <a:pPr algn="just" rtl="1">
              <a:lnSpc>
                <a:spcPct val="150000"/>
              </a:lnSpc>
            </a:pPr>
            <a:r>
              <a:rPr lang="fa-IR" sz="2200" dirty="0">
                <a:ln w="9525">
                  <a:noFill/>
                  <a:prstDash val="solid"/>
                </a:ln>
                <a:cs typeface="B Mitra" panose="00000400000000000000" pitchFamily="2" charset="-78"/>
              </a:rPr>
              <a:t>معروفترین طبقه بندی دارای سه حوزه یا حیطه است (طبقه بندی بلوم):</a:t>
            </a:r>
          </a:p>
          <a:p>
            <a:pPr algn="just" rtl="1">
              <a:lnSpc>
                <a:spcPct val="150000"/>
              </a:lnSpc>
            </a:pPr>
            <a:r>
              <a:rPr lang="fa-IR" sz="2200" b="1" dirty="0">
                <a:ln w="9525">
                  <a:noFill/>
                  <a:prstDash val="solid"/>
                </a:ln>
                <a:cs typeface="B Mitra" panose="00000400000000000000" pitchFamily="2" charset="-78"/>
              </a:rPr>
              <a:t>حوزه شناختی، حوزه عاطفی، حوزه روانی - حرکتی</a:t>
            </a:r>
          </a:p>
          <a:p>
            <a:pPr algn="just" rtl="1">
              <a:lnSpc>
                <a:spcPct val="150000"/>
              </a:lnSpc>
            </a:pPr>
            <a:r>
              <a:rPr lang="fa-IR" sz="2200" dirty="0">
                <a:ln w="9525">
                  <a:noFill/>
                  <a:prstDash val="solid"/>
                </a:ln>
                <a:cs typeface="B Mitra" panose="00000400000000000000" pitchFamily="2" charset="-78"/>
              </a:rPr>
              <a:t>بصورت عامیانه تر: حوزه شناختی با فکر افراد،حوزه عاطفی با قلب افراد و حوزه روانی حرکتی با دست و پا افراد - سروکار دارد.</a:t>
            </a:r>
          </a:p>
          <a:p>
            <a:pPr algn="just" rtl="1">
              <a:lnSpc>
                <a:spcPct val="150000"/>
              </a:lnSpc>
            </a:pPr>
            <a:r>
              <a:rPr lang="fa-IR" sz="2200" b="1" dirty="0">
                <a:ln w="9525">
                  <a:noFill/>
                  <a:prstDash val="solid"/>
                </a:ln>
                <a:solidFill>
                  <a:srgbClr val="FF0000"/>
                </a:solidFill>
                <a:cs typeface="B Mitra" panose="00000400000000000000" pitchFamily="2" charset="-78"/>
              </a:rPr>
              <a:t>حیطه یا حوزه شناختی:</a:t>
            </a:r>
          </a:p>
          <a:p>
            <a:pPr algn="just" rtl="1"/>
            <a:r>
              <a:rPr lang="fa-IR" sz="2200" dirty="0">
                <a:ln w="9525">
                  <a:noFill/>
                  <a:prstDash val="solid"/>
                </a:ln>
                <a:cs typeface="B Mitra" panose="00000400000000000000" pitchFamily="2" charset="-78"/>
              </a:rPr>
              <a:t>هدف های حوزه شناختی به جریان هایی که با فعالیت های ذهنی و فکری آدمی سروکار دارند مربوط می شوند. بطور کلی یادگیری به محتوای مطالب و کسب شناخت و معرفت درباره آنها مربوط می شود. بعبارت ساده تر هر فعالیتی که ذهن و فکر افراد را درگیر کند در این حوزه جای می گیرد.</a:t>
            </a:r>
          </a:p>
          <a:p>
            <a:pPr algn="just" rtl="1"/>
            <a:r>
              <a:rPr lang="fa-IR" sz="2200" dirty="0">
                <a:ln w="9525">
                  <a:noFill/>
                  <a:prstDash val="solid"/>
                </a:ln>
                <a:cs typeface="B Mitra" panose="00000400000000000000" pitchFamily="2" charset="-78"/>
              </a:rPr>
              <a:t>نتایج حاصل از </a:t>
            </a:r>
            <a:r>
              <a:rPr lang="fa-IR" sz="2200" u="sng" dirty="0">
                <a:ln w="9525">
                  <a:noFill/>
                  <a:prstDash val="solid"/>
                </a:ln>
                <a:cs typeface="B Mitra" panose="00000400000000000000" pitchFamily="2" charset="-78"/>
              </a:rPr>
              <a:t>آزمون شناختی </a:t>
            </a:r>
            <a:r>
              <a:rPr lang="fa-IR" sz="2200" dirty="0">
                <a:ln w="9525">
                  <a:noFill/>
                  <a:prstDash val="solid"/>
                </a:ln>
                <a:cs typeface="B Mitra" panose="00000400000000000000" pitchFamily="2" charset="-78"/>
              </a:rPr>
              <a:t>به مهارت های ذهنی از </a:t>
            </a:r>
            <a:r>
              <a:rPr lang="fa-IR" sz="2200" u="sng" dirty="0">
                <a:ln w="9525">
                  <a:noFill/>
                  <a:prstDash val="solid"/>
                </a:ln>
                <a:cs typeface="B Mitra" panose="00000400000000000000" pitchFamily="2" charset="-78"/>
              </a:rPr>
              <a:t>قبیل بازشناسی و یادآوری، فهمیدن، کاربرد آموخته ها،</a:t>
            </a:r>
          </a:p>
          <a:p>
            <a:pPr algn="just" rtl="1"/>
            <a:r>
              <a:rPr lang="fa-IR" sz="2200" u="sng" dirty="0">
                <a:ln w="9525">
                  <a:noFill/>
                  <a:prstDash val="solid"/>
                </a:ln>
                <a:cs typeface="B Mitra" panose="00000400000000000000" pitchFamily="2" charset="-78"/>
              </a:rPr>
              <a:t>تجزیه و تحلیل، ترکیب و ارزشیابی</a:t>
            </a:r>
            <a:r>
              <a:rPr lang="fa-IR" sz="2200" dirty="0">
                <a:ln w="9525">
                  <a:noFill/>
                  <a:prstDash val="solid"/>
                </a:ln>
                <a:cs typeface="B Mitra" panose="00000400000000000000" pitchFamily="2" charset="-78"/>
              </a:rPr>
              <a:t> منتهی می شوند.</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207" y="201901"/>
            <a:ext cx="9046674" cy="2589170"/>
          </a:xfrm>
          <a:prstGeom prst="rect">
            <a:avLst/>
          </a:prstGeom>
          <a:noFill/>
        </p:spPr>
        <p:txBody>
          <a:bodyPr wrap="square" lIns="91440" tIns="45720" rIns="91440" bIns="45720">
            <a:spAutoFit/>
          </a:bodyPr>
          <a:lstStyle/>
          <a:p>
            <a:pPr algn="just" rtl="1">
              <a:lnSpc>
                <a:spcPct val="150000"/>
              </a:lnSpc>
            </a:pPr>
            <a:r>
              <a:rPr lang="fa-IR" sz="2200" dirty="0">
                <a:ln w="9525">
                  <a:noFill/>
                  <a:prstDash val="solid"/>
                </a:ln>
                <a:cs typeface="B Mitra" panose="00000400000000000000" pitchFamily="2" charset="-78"/>
              </a:rPr>
              <a:t>نکته 1 : سلسله مراتب آموخته های شناختی )طبقه بندی بلوم( از روند ساده به مشکل پیروی می کند.</a:t>
            </a:r>
          </a:p>
          <a:p>
            <a:pPr algn="just" rtl="1">
              <a:lnSpc>
                <a:spcPct val="150000"/>
              </a:lnSpc>
            </a:pPr>
            <a:r>
              <a:rPr lang="fa-IR" sz="2200" dirty="0">
                <a:ln w="9525">
                  <a:noFill/>
                  <a:prstDash val="solid"/>
                </a:ln>
                <a:cs typeface="B Mitra" panose="00000400000000000000" pitchFamily="2" charset="-78"/>
              </a:rPr>
              <a:t>نکته 2 : حیطه شناختی مهمترین حوزه یادگیری است، چون اکثریت فعالیت های تحصیلی آموزشگاه ها و</a:t>
            </a:r>
          </a:p>
          <a:p>
            <a:pPr algn="just" rtl="1">
              <a:lnSpc>
                <a:spcPct val="150000"/>
              </a:lnSpc>
            </a:pPr>
            <a:r>
              <a:rPr lang="fa-IR" sz="2200" dirty="0">
                <a:ln w="9525">
                  <a:noFill/>
                  <a:prstDash val="solid"/>
                </a:ln>
                <a:cs typeface="B Mitra" panose="00000400000000000000" pitchFamily="2" charset="-78"/>
              </a:rPr>
              <a:t>غالب موضوع های درسی و هدف های آموزشی به این حوزه مربوط می شوند.</a:t>
            </a:r>
          </a:p>
          <a:p>
            <a:pPr algn="just" rtl="1">
              <a:lnSpc>
                <a:spcPct val="150000"/>
              </a:lnSpc>
            </a:pPr>
            <a:r>
              <a:rPr lang="fa-IR" sz="2200" dirty="0">
                <a:ln w="9525">
                  <a:noFill/>
                  <a:prstDash val="solid"/>
                </a:ln>
                <a:cs typeface="B Mitra" panose="00000400000000000000" pitchFamily="2" charset="-78"/>
              </a:rPr>
              <a:t>طبقات حیطه شناختی براساس سلسله مراتب تنظیم شده و هر طبقه مستلزم مهارت ها و توانایی های طبقات</a:t>
            </a:r>
          </a:p>
          <a:p>
            <a:pPr algn="just" rtl="1">
              <a:lnSpc>
                <a:spcPct val="150000"/>
              </a:lnSpc>
            </a:pPr>
            <a:r>
              <a:rPr lang="fa-IR" sz="2200" dirty="0">
                <a:ln w="9525">
                  <a:noFill/>
                  <a:prstDash val="solid"/>
                </a:ln>
                <a:cs typeface="B Mitra" panose="00000400000000000000" pitchFamily="2" charset="-78"/>
              </a:rPr>
              <a:t>پایین تر است:</a:t>
            </a:r>
          </a:p>
        </p:txBody>
      </p:sp>
      <p:pic>
        <p:nvPicPr>
          <p:cNvPr id="1026" name="Picture 2"/>
          <p:cNvPicPr>
            <a:picLocks noChangeAspect="1" noChangeArrowheads="1"/>
          </p:cNvPicPr>
          <p:nvPr/>
        </p:nvPicPr>
        <p:blipFill>
          <a:blip r:embed="rId2" cstate="print"/>
          <a:srcRect/>
          <a:stretch>
            <a:fillRect/>
          </a:stretch>
        </p:blipFill>
        <p:spPr bwMode="auto">
          <a:xfrm>
            <a:off x="580962" y="2912423"/>
            <a:ext cx="8593018" cy="2948731"/>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237" y="141941"/>
            <a:ext cx="9046674" cy="6651821"/>
          </a:xfrm>
          <a:prstGeom prst="rect">
            <a:avLst/>
          </a:prstGeom>
          <a:noFill/>
        </p:spPr>
        <p:txBody>
          <a:bodyPr wrap="square" lIns="91440" tIns="45720" rIns="91440" bIns="45720">
            <a:spAutoFit/>
          </a:bodyPr>
          <a:lstStyle/>
          <a:p>
            <a:pPr algn="just" rtl="1">
              <a:lnSpc>
                <a:spcPct val="150000"/>
              </a:lnSpc>
            </a:pPr>
            <a:r>
              <a:rPr lang="fa-IR" sz="2200" b="1" dirty="0">
                <a:ln w="9525">
                  <a:noFill/>
                  <a:prstDash val="solid"/>
                </a:ln>
                <a:cs typeface="B Mitra" panose="00000400000000000000" pitchFamily="2" charset="-78"/>
              </a:rPr>
              <a:t>طبقه بندی حیطه شناختی:</a:t>
            </a:r>
          </a:p>
          <a:p>
            <a:pPr algn="just" rtl="1">
              <a:lnSpc>
                <a:spcPct val="150000"/>
              </a:lnSpc>
            </a:pPr>
            <a:r>
              <a:rPr lang="fa-IR" sz="2200" dirty="0">
                <a:ln w="9525">
                  <a:noFill/>
                  <a:prstDash val="solid"/>
                </a:ln>
                <a:cs typeface="B Mitra" panose="00000400000000000000" pitchFamily="2" charset="-78"/>
              </a:rPr>
              <a:t>طبقه بندی حوزه شناختی به </a:t>
            </a:r>
            <a:r>
              <a:rPr lang="fa-IR" sz="2200" b="1" dirty="0">
                <a:ln w="9525">
                  <a:noFill/>
                  <a:prstDash val="solid"/>
                </a:ln>
                <a:cs typeface="B Mitra" panose="00000400000000000000" pitchFamily="2" charset="-78"/>
              </a:rPr>
              <a:t>جریان هایی که با فعالیت های ذهنی و فکری آدمی یا به بیان دیگر با</a:t>
            </a:r>
            <a:r>
              <a:rPr lang="en-US" sz="2200" b="1" dirty="0">
                <a:ln w="9525">
                  <a:noFill/>
                  <a:prstDash val="solid"/>
                </a:ln>
                <a:cs typeface="B Mitra" panose="00000400000000000000" pitchFamily="2" charset="-78"/>
              </a:rPr>
              <a:t> </a:t>
            </a:r>
            <a:r>
              <a:rPr lang="fa-IR" sz="2200" b="1" dirty="0">
                <a:ln w="9525">
                  <a:noFill/>
                  <a:prstDash val="solid"/>
                </a:ln>
                <a:cs typeface="B Mitra" panose="00000400000000000000" pitchFamily="2" charset="-78"/>
              </a:rPr>
              <a:t>شناخت و اندیشه های انسان سروکار دارند</a:t>
            </a:r>
            <a:r>
              <a:rPr lang="fa-IR" sz="2200" dirty="0">
                <a:ln w="9525">
                  <a:noFill/>
                  <a:prstDash val="solid"/>
                </a:ln>
                <a:cs typeface="B Mitra" panose="00000400000000000000" pitchFamily="2" charset="-78"/>
              </a:rPr>
              <a:t> مربوط می شوند شامل 6 طبقه است به شرح زیر:</a:t>
            </a:r>
          </a:p>
          <a:p>
            <a:pPr algn="just" rtl="1">
              <a:lnSpc>
                <a:spcPct val="150000"/>
              </a:lnSpc>
            </a:pPr>
            <a:r>
              <a:rPr lang="fa-IR" sz="2200" b="1" dirty="0">
                <a:ln w="9525">
                  <a:noFill/>
                  <a:prstDash val="solid"/>
                </a:ln>
                <a:cs typeface="B Mitra" panose="00000400000000000000" pitchFamily="2" charset="-78"/>
              </a:rPr>
              <a:t>1-  دانش: </a:t>
            </a:r>
            <a:r>
              <a:rPr lang="fa-IR" sz="2200" dirty="0">
                <a:ln w="9525">
                  <a:noFill/>
                  <a:prstDash val="solid"/>
                </a:ln>
                <a:cs typeface="B Mitra" panose="00000400000000000000" pitchFamily="2" charset="-78"/>
              </a:rPr>
              <a:t>یادآوری امور جزئی و کلی، فرآیندها و روش ها، الگوها، ساخت ها، یا موقعیت ها. این طبقه شامل</a:t>
            </a:r>
          </a:p>
          <a:p>
            <a:pPr algn="just" rtl="1">
              <a:lnSpc>
                <a:spcPct val="150000"/>
              </a:lnSpc>
            </a:pPr>
            <a:r>
              <a:rPr lang="fa-IR" sz="2200" dirty="0">
                <a:ln w="9525">
                  <a:noFill/>
                  <a:prstDash val="solid"/>
                </a:ln>
                <a:cs typeface="B Mitra" panose="00000400000000000000" pitchFamily="2" charset="-78"/>
              </a:rPr>
              <a:t>حفظ و نگهداری موضوع های قبلا آموخته شده است.</a:t>
            </a:r>
          </a:p>
          <a:p>
            <a:pPr algn="just" rtl="1">
              <a:lnSpc>
                <a:spcPct val="150000"/>
              </a:lnSpc>
            </a:pPr>
            <a:r>
              <a:rPr lang="fa-IR" sz="2200" dirty="0">
                <a:ln w="9525">
                  <a:noFill/>
                  <a:prstDash val="solid"/>
                </a:ln>
                <a:solidFill>
                  <a:srgbClr val="FF0000"/>
                </a:solidFill>
                <a:cs typeface="B Mitra" panose="00000400000000000000" pitchFamily="2" charset="-78"/>
              </a:rPr>
              <a:t>فعل های نمونه: </a:t>
            </a:r>
            <a:r>
              <a:rPr lang="fa-IR" sz="2200" dirty="0">
                <a:ln w="9525">
                  <a:noFill/>
                  <a:prstDash val="solid"/>
                </a:ln>
                <a:cs typeface="B Mitra" panose="00000400000000000000" pitchFamily="2" charset="-78"/>
              </a:rPr>
              <a:t>نام ببرید، یادآوری کنید، مشخص کنید، تعریف کنید.</a:t>
            </a:r>
          </a:p>
          <a:p>
            <a:pPr algn="just" rtl="1">
              <a:lnSpc>
                <a:spcPct val="150000"/>
              </a:lnSpc>
            </a:pPr>
            <a:r>
              <a:rPr lang="fa-IR" sz="2200" dirty="0">
                <a:ln w="9525">
                  <a:noFill/>
                  <a:prstDash val="solid"/>
                </a:ln>
                <a:solidFill>
                  <a:srgbClr val="FF0000"/>
                </a:solidFill>
                <a:cs typeface="B Mitra" panose="00000400000000000000" pitchFamily="2" charset="-78"/>
              </a:rPr>
              <a:t>هدف نمونه: </a:t>
            </a:r>
            <a:r>
              <a:rPr lang="fa-IR" sz="2200" dirty="0">
                <a:ln w="9525">
                  <a:noFill/>
                  <a:prstDash val="solid"/>
                </a:ln>
                <a:cs typeface="B Mitra" panose="00000400000000000000" pitchFamily="2" charset="-78"/>
              </a:rPr>
              <a:t>یادگیرنده بتواند انواع آزمون های عینی مورد استفاده معلم را در سنجش پیشرفت تحصیلی</a:t>
            </a:r>
          </a:p>
          <a:p>
            <a:pPr algn="just" rtl="1">
              <a:lnSpc>
                <a:spcPct val="150000"/>
              </a:lnSpc>
            </a:pPr>
            <a:r>
              <a:rPr lang="fa-IR" sz="2200" dirty="0">
                <a:ln w="9525">
                  <a:noFill/>
                  <a:prstDash val="solid"/>
                </a:ln>
                <a:cs typeface="B Mitra" panose="00000400000000000000" pitchFamily="2" charset="-78"/>
              </a:rPr>
              <a:t>دانش آموزان یا دانشجویان از حفظ نام ببرد.</a:t>
            </a:r>
          </a:p>
          <a:p>
            <a:pPr algn="just" rtl="1">
              <a:lnSpc>
                <a:spcPct val="150000"/>
              </a:lnSpc>
            </a:pPr>
            <a:r>
              <a:rPr lang="fa-IR" sz="2200" b="1" dirty="0">
                <a:ln w="9525">
                  <a:noFill/>
                  <a:prstDash val="solid"/>
                </a:ln>
                <a:cs typeface="B Mitra" panose="00000400000000000000" pitchFamily="2" charset="-78"/>
              </a:rPr>
              <a:t>2- درک و فهم: </a:t>
            </a:r>
            <a:r>
              <a:rPr lang="fa-IR" sz="2200" dirty="0">
                <a:ln w="9525">
                  <a:noFill/>
                  <a:prstDash val="solid"/>
                </a:ln>
                <a:cs typeface="B Mitra" panose="00000400000000000000" pitchFamily="2" charset="-78"/>
              </a:rPr>
              <a:t>درک مطلب آموخته شده، فهمیدن یک مرحله بالاتر از دانش است، زیرا در طبقه دانش فقط از یادگیرنده خواسته می شود تا مطالبی را که خوانده یا شنیده است، بدون تغییر زیاد به یاد آورد اما در طبقه فهمیدن علاوه بر حفظ مطالب باید آنها را بفهمد</a:t>
            </a:r>
          </a:p>
          <a:p>
            <a:pPr algn="just" rtl="1">
              <a:lnSpc>
                <a:spcPct val="150000"/>
              </a:lnSpc>
            </a:pPr>
            <a:r>
              <a:rPr lang="fa-IR" sz="2200" dirty="0">
                <a:ln w="9525">
                  <a:noFill/>
                  <a:prstDash val="solid"/>
                </a:ln>
                <a:solidFill>
                  <a:srgbClr val="FF0000"/>
                </a:solidFill>
                <a:cs typeface="B Mitra" panose="00000400000000000000" pitchFamily="2" charset="-78"/>
              </a:rPr>
              <a:t>فعل های نمونه: </a:t>
            </a:r>
            <a:r>
              <a:rPr lang="fa-IR" sz="2200" dirty="0">
                <a:ln w="9525">
                  <a:noFill/>
                  <a:prstDash val="solid"/>
                </a:ln>
                <a:cs typeface="B Mitra" panose="00000400000000000000" pitchFamily="2" charset="-78"/>
              </a:rPr>
              <a:t>خلاصه بیان کنید، مثال بزنید، تفسیر کنید، ترجمه کنید، توضیح دهید و ..</a:t>
            </a:r>
          </a:p>
          <a:p>
            <a:pPr algn="just" rtl="1">
              <a:lnSpc>
                <a:spcPct val="150000"/>
              </a:lnSpc>
            </a:pPr>
            <a:r>
              <a:rPr lang="fa-IR" sz="2200" dirty="0">
                <a:ln w="9525">
                  <a:noFill/>
                  <a:prstDash val="solid"/>
                </a:ln>
                <a:solidFill>
                  <a:srgbClr val="FF0000"/>
                </a:solidFill>
                <a:cs typeface="B Mitra" panose="00000400000000000000" pitchFamily="2" charset="-78"/>
              </a:rPr>
              <a:t>هدف نمونه: </a:t>
            </a:r>
            <a:r>
              <a:rPr lang="fa-IR" sz="2200" dirty="0">
                <a:ln w="9525">
                  <a:noFill/>
                  <a:prstDash val="solid"/>
                </a:ln>
                <a:cs typeface="B Mitra" panose="00000400000000000000" pitchFamily="2" charset="-78"/>
              </a:rPr>
              <a:t>یادگیرنده بتواند با ذکر مثال مفهوم همبستگس مثبت و منفی بین دو متغیر را توضیح دهد.</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237" y="141941"/>
            <a:ext cx="9046674" cy="6143990"/>
          </a:xfrm>
          <a:prstGeom prst="rect">
            <a:avLst/>
          </a:prstGeom>
          <a:noFill/>
        </p:spPr>
        <p:txBody>
          <a:bodyPr wrap="square" lIns="91440" tIns="45720" rIns="91440" bIns="45720">
            <a:spAutoFit/>
          </a:bodyPr>
          <a:lstStyle/>
          <a:p>
            <a:pPr algn="just" rtl="1">
              <a:lnSpc>
                <a:spcPct val="150000"/>
              </a:lnSpc>
            </a:pPr>
            <a:r>
              <a:rPr lang="fa-IR" sz="2200" b="1" dirty="0">
                <a:ln w="9525">
                  <a:noFill/>
                  <a:prstDash val="solid"/>
                </a:ln>
                <a:cs typeface="B Mitra" panose="00000400000000000000" pitchFamily="2" charset="-78"/>
              </a:rPr>
              <a:t>3- کاربرد یا کاربستن: </a:t>
            </a:r>
            <a:r>
              <a:rPr lang="fa-IR" sz="2200" dirty="0">
                <a:ln w="9525">
                  <a:noFill/>
                  <a:prstDash val="solid"/>
                </a:ln>
                <a:cs typeface="B Mitra" panose="00000400000000000000" pitchFamily="2" charset="-78"/>
              </a:rPr>
              <a:t>استفاده از مطالب انتزاعی و از قبل آموخته شده (اندیشه های کلی، قواعد اجرایی،</a:t>
            </a:r>
          </a:p>
          <a:p>
            <a:pPr algn="just" rtl="1">
              <a:lnSpc>
                <a:spcPct val="150000"/>
              </a:lnSpc>
            </a:pPr>
            <a:r>
              <a:rPr lang="fa-IR" sz="2200" dirty="0">
                <a:ln w="9525">
                  <a:noFill/>
                  <a:prstDash val="solid"/>
                </a:ln>
                <a:cs typeface="B Mitra" panose="00000400000000000000" pitchFamily="2" charset="-78"/>
              </a:rPr>
              <a:t>روش های کلی)در موقعیت های ویژه و عینی. اصطلاح معمول آموزشی برای این طبقه </a:t>
            </a:r>
            <a:r>
              <a:rPr lang="fa-IR" sz="2200" b="1" dirty="0">
                <a:ln w="9525">
                  <a:noFill/>
                  <a:prstDash val="solid"/>
                </a:ln>
                <a:cs typeface="B Mitra" panose="00000400000000000000" pitchFamily="2" charset="-78"/>
              </a:rPr>
              <a:t>حل مسئله </a:t>
            </a:r>
            <a:r>
              <a:rPr lang="fa-IR" sz="2200" dirty="0">
                <a:ln w="9525">
                  <a:noFill/>
                  <a:prstDash val="solid"/>
                </a:ln>
                <a:cs typeface="B Mitra" panose="00000400000000000000" pitchFamily="2" charset="-78"/>
              </a:rPr>
              <a:t>است.</a:t>
            </a:r>
          </a:p>
          <a:p>
            <a:pPr algn="just" rtl="1">
              <a:lnSpc>
                <a:spcPct val="150000"/>
              </a:lnSpc>
            </a:pPr>
            <a:r>
              <a:rPr lang="fa-IR" sz="2200" dirty="0">
                <a:ln w="9525">
                  <a:noFill/>
                  <a:prstDash val="solid"/>
                </a:ln>
                <a:solidFill>
                  <a:srgbClr val="FF0000"/>
                </a:solidFill>
                <a:cs typeface="B Mitra" panose="00000400000000000000" pitchFamily="2" charset="-78"/>
              </a:rPr>
              <a:t>فعل های نمونه: </a:t>
            </a:r>
            <a:r>
              <a:rPr lang="fa-IR" sz="2200" dirty="0">
                <a:ln w="9525">
                  <a:noFill/>
                  <a:prstDash val="solid"/>
                </a:ln>
                <a:cs typeface="B Mitra" panose="00000400000000000000" pitchFamily="2" charset="-78"/>
              </a:rPr>
              <a:t>نشان دهید، استفاده کنید، پیدا کنید، انجام دهید، اجرا کنید، بکار ببندید.</a:t>
            </a:r>
          </a:p>
          <a:p>
            <a:pPr algn="just" rtl="1">
              <a:lnSpc>
                <a:spcPct val="150000"/>
              </a:lnSpc>
            </a:pPr>
            <a:r>
              <a:rPr lang="fa-IR" sz="2200" dirty="0">
                <a:ln w="9525">
                  <a:noFill/>
                  <a:prstDash val="solid"/>
                </a:ln>
                <a:solidFill>
                  <a:srgbClr val="FF0000"/>
                </a:solidFill>
                <a:cs typeface="B Mitra" panose="00000400000000000000" pitchFamily="2" charset="-78"/>
              </a:rPr>
              <a:t>هدف نمونه: </a:t>
            </a:r>
            <a:r>
              <a:rPr lang="fa-IR" sz="2200" dirty="0">
                <a:ln w="9525">
                  <a:noFill/>
                  <a:prstDash val="solid"/>
                </a:ln>
                <a:cs typeface="B Mitra" panose="00000400000000000000" pitchFamily="2" charset="-78"/>
              </a:rPr>
              <a:t>یادگیرنده بتواند با استفاده از اصول علم تغذیه که در آموزشگاه یاد گرفته است یک رژیم غذایی مناسب برای خودش تهیه کند. و یا تدوین جدول مشخصات درس توسط معلم</a:t>
            </a:r>
          </a:p>
          <a:p>
            <a:pPr algn="just" rtl="1">
              <a:lnSpc>
                <a:spcPct val="150000"/>
              </a:lnSpc>
            </a:pPr>
            <a:r>
              <a:rPr lang="fa-IR" sz="2200" b="1" dirty="0">
                <a:ln w="9525">
                  <a:noFill/>
                  <a:prstDash val="solid"/>
                </a:ln>
                <a:cs typeface="B Mitra" panose="00000400000000000000" pitchFamily="2" charset="-78"/>
              </a:rPr>
              <a:t>4-  تحلیل: </a:t>
            </a:r>
            <a:r>
              <a:rPr lang="fa-IR" sz="2200" dirty="0">
                <a:ln w="9525">
                  <a:noFill/>
                  <a:prstDash val="solid"/>
                </a:ln>
                <a:cs typeface="B Mitra" panose="00000400000000000000" pitchFamily="2" charset="-78"/>
              </a:rPr>
              <a:t>شکستن یک موضوع به اجزای تشکیل دهنده آن و یافتن روابط بین آنها. این طبقه شامل یافتن</a:t>
            </a:r>
          </a:p>
          <a:p>
            <a:pPr algn="just" rtl="1">
              <a:lnSpc>
                <a:spcPct val="150000"/>
              </a:lnSpc>
            </a:pPr>
            <a:r>
              <a:rPr lang="fa-IR" sz="2200" dirty="0">
                <a:ln w="9525">
                  <a:noFill/>
                  <a:prstDash val="solid"/>
                </a:ln>
                <a:cs typeface="B Mitra" panose="00000400000000000000" pitchFamily="2" charset="-78"/>
              </a:rPr>
              <a:t>عناصر و ارتباط میان عنصر یک کل پیچیده، مانند یک نظریه علمی، یک مقاله تحقیقی است.</a:t>
            </a:r>
          </a:p>
          <a:p>
            <a:pPr algn="just" rtl="1">
              <a:lnSpc>
                <a:spcPct val="150000"/>
              </a:lnSpc>
            </a:pPr>
            <a:r>
              <a:rPr lang="fa-IR" sz="2200" b="1" dirty="0">
                <a:ln w="9525">
                  <a:noFill/>
                  <a:prstDash val="solid"/>
                </a:ln>
                <a:cs typeface="B Mitra" panose="00000400000000000000" pitchFamily="2" charset="-78"/>
              </a:rPr>
              <a:t>5-  ترکیب: </a:t>
            </a:r>
            <a:r>
              <a:rPr lang="fa-IR" sz="2200" dirty="0">
                <a:ln w="9525">
                  <a:noFill/>
                  <a:prstDash val="solid"/>
                </a:ln>
                <a:cs typeface="B Mitra" panose="00000400000000000000" pitchFamily="2" charset="-78"/>
              </a:rPr>
              <a:t>پهلوی هم گذاشتن عناصر و اجزاء برای ایجاد یک اثر یا یک فرآورده تازه. ترکیب همان </a:t>
            </a:r>
            <a:r>
              <a:rPr lang="fa-IR" sz="2200" b="1" u="sng" dirty="0">
                <a:ln w="9525">
                  <a:noFill/>
                  <a:prstDash val="solid"/>
                </a:ln>
                <a:cs typeface="B Mitra" panose="00000400000000000000" pitchFamily="2" charset="-78"/>
              </a:rPr>
              <a:t>خلاقیت یا</a:t>
            </a:r>
          </a:p>
          <a:p>
            <a:pPr algn="just" rtl="1">
              <a:lnSpc>
                <a:spcPct val="150000"/>
              </a:lnSpc>
            </a:pPr>
            <a:r>
              <a:rPr lang="fa-IR" sz="2200" b="1" u="sng" dirty="0">
                <a:ln w="9525">
                  <a:noFill/>
                  <a:prstDash val="solid"/>
                </a:ln>
                <a:cs typeface="B Mitra" panose="00000400000000000000" pitchFamily="2" charset="-78"/>
              </a:rPr>
              <a:t>آفرینندگی</a:t>
            </a:r>
            <a:r>
              <a:rPr lang="fa-IR" sz="2200" dirty="0">
                <a:ln w="9525">
                  <a:noFill/>
                  <a:prstDash val="solid"/>
                </a:ln>
                <a:cs typeface="B Mitra" panose="00000400000000000000" pitchFamily="2" charset="-78"/>
              </a:rPr>
              <a:t> است.</a:t>
            </a:r>
          </a:p>
          <a:p>
            <a:pPr algn="just" rtl="1">
              <a:lnSpc>
                <a:spcPct val="150000"/>
              </a:lnSpc>
            </a:pPr>
            <a:r>
              <a:rPr lang="fa-IR" sz="2200" dirty="0">
                <a:ln w="9525">
                  <a:noFill/>
                  <a:prstDash val="solid"/>
                </a:ln>
                <a:cs typeface="B Mitra" panose="00000400000000000000" pitchFamily="2" charset="-78"/>
              </a:rPr>
              <a:t>در طبقه بندی جدید بلوم ترکیب به عنوان بالاترین سطح در نظر گرفته شده است.</a:t>
            </a:r>
          </a:p>
          <a:p>
            <a:pPr algn="just" rtl="1">
              <a:lnSpc>
                <a:spcPct val="150000"/>
              </a:lnSpc>
            </a:pPr>
            <a:r>
              <a:rPr lang="fa-IR" sz="2200" dirty="0">
                <a:ln w="9525">
                  <a:noFill/>
                  <a:prstDash val="solid"/>
                </a:ln>
                <a:solidFill>
                  <a:srgbClr val="FF0000"/>
                </a:solidFill>
                <a:cs typeface="B Mitra" panose="00000400000000000000" pitchFamily="2" charset="-78"/>
              </a:rPr>
              <a:t>فعل های نمونه: </a:t>
            </a:r>
            <a:r>
              <a:rPr lang="fa-IR" sz="2200" dirty="0">
                <a:ln w="9525">
                  <a:noFill/>
                  <a:prstDash val="solid"/>
                </a:ln>
                <a:cs typeface="B Mitra" panose="00000400000000000000" pitchFamily="2" charset="-78"/>
              </a:rPr>
              <a:t>طراحی کنید، خلق کنید، ایجاد کنید، ارائه دهید، بنویسید، مرتب کنید.</a:t>
            </a:r>
          </a:p>
          <a:p>
            <a:pPr algn="just" rtl="1">
              <a:lnSpc>
                <a:spcPct val="150000"/>
              </a:lnSpc>
            </a:pPr>
            <a:r>
              <a:rPr lang="fa-IR" sz="2200" dirty="0">
                <a:ln w="9525">
                  <a:noFill/>
                  <a:prstDash val="solid"/>
                </a:ln>
                <a:solidFill>
                  <a:srgbClr val="FF0000"/>
                </a:solidFill>
                <a:cs typeface="B Mitra" panose="00000400000000000000" pitchFamily="2" charset="-78"/>
              </a:rPr>
              <a:t>هدف نمونه</a:t>
            </a:r>
            <a:r>
              <a:rPr lang="fa-IR" sz="2200" dirty="0">
                <a:ln w="9525">
                  <a:noFill/>
                  <a:prstDash val="solid"/>
                </a:ln>
                <a:cs typeface="B Mitra" panose="00000400000000000000" pitchFamily="2" charset="-78"/>
              </a:rPr>
              <a:t>: یادگیرنده بتواند برای یک موقعیت جدید آموزشی یک طرح درس ابتکاری بنویسد.</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237" y="141941"/>
            <a:ext cx="9046674" cy="6143990"/>
          </a:xfrm>
          <a:prstGeom prst="rect">
            <a:avLst/>
          </a:prstGeom>
          <a:noFill/>
        </p:spPr>
        <p:txBody>
          <a:bodyPr wrap="square" lIns="91440" tIns="45720" rIns="91440" bIns="45720">
            <a:spAutoFit/>
          </a:bodyPr>
          <a:lstStyle/>
          <a:p>
            <a:pPr algn="just" rtl="1">
              <a:lnSpc>
                <a:spcPct val="150000"/>
              </a:lnSpc>
            </a:pPr>
            <a:r>
              <a:rPr lang="fa-IR" sz="2200" b="1" dirty="0">
                <a:ln w="9525">
                  <a:noFill/>
                  <a:prstDash val="solid"/>
                </a:ln>
                <a:cs typeface="B Mitra" panose="00000400000000000000" pitchFamily="2" charset="-78"/>
              </a:rPr>
              <a:t>6- ارزشیابی</a:t>
            </a:r>
          </a:p>
          <a:p>
            <a:pPr algn="just" rtl="1">
              <a:lnSpc>
                <a:spcPct val="150000"/>
              </a:lnSpc>
            </a:pPr>
            <a:r>
              <a:rPr lang="fa-IR" sz="2200" b="1" dirty="0">
                <a:ln w="9525">
                  <a:noFill/>
                  <a:prstDash val="solid"/>
                </a:ln>
                <a:cs typeface="B Mitra" panose="00000400000000000000" pitchFamily="2" charset="-78"/>
              </a:rPr>
              <a:t>داوری یا قضاوت </a:t>
            </a:r>
            <a:r>
              <a:rPr lang="fa-IR" sz="2200" dirty="0">
                <a:ln w="9525">
                  <a:noFill/>
                  <a:prstDash val="solid"/>
                </a:ln>
                <a:cs typeface="B Mitra" panose="00000400000000000000" pitchFamily="2" charset="-78"/>
              </a:rPr>
              <a:t>درباره اعتبار موضوعات مختلف است. اصطلاح دیگر مورد استفاده برای این طبقه </a:t>
            </a:r>
            <a:r>
              <a:rPr lang="fa-IR" sz="2200" b="1" u="sng" dirty="0">
                <a:ln w="9525">
                  <a:noFill/>
                  <a:prstDash val="solid"/>
                </a:ln>
                <a:cs typeface="B Mitra" panose="00000400000000000000" pitchFamily="2" charset="-78"/>
              </a:rPr>
              <a:t>تفکر</a:t>
            </a:r>
          </a:p>
          <a:p>
            <a:pPr algn="just" rtl="1">
              <a:lnSpc>
                <a:spcPct val="150000"/>
              </a:lnSpc>
            </a:pPr>
            <a:r>
              <a:rPr lang="fa-IR" sz="2200" b="1" u="sng" dirty="0">
                <a:ln w="9525">
                  <a:noFill/>
                  <a:prstDash val="solid"/>
                </a:ln>
                <a:cs typeface="B Mitra" panose="00000400000000000000" pitchFamily="2" charset="-78"/>
              </a:rPr>
              <a:t>انتقاد</a:t>
            </a:r>
            <a:r>
              <a:rPr lang="fa-IR" sz="2200" dirty="0">
                <a:ln w="9525">
                  <a:noFill/>
                  <a:prstDash val="solid"/>
                </a:ln>
                <a:cs typeface="B Mitra" panose="00000400000000000000" pitchFamily="2" charset="-78"/>
              </a:rPr>
              <a:t> است. منظور از تفکر انتقادی این است که دانش آموز یا دانشجو یاد بگیرد که گفته ها، شنیده ها و</a:t>
            </a:r>
          </a:p>
          <a:p>
            <a:pPr algn="just" rtl="1">
              <a:lnSpc>
                <a:spcPct val="150000"/>
              </a:lnSpc>
            </a:pPr>
            <a:r>
              <a:rPr lang="fa-IR" sz="2200" dirty="0">
                <a:ln w="9525">
                  <a:noFill/>
                  <a:prstDash val="solid"/>
                </a:ln>
                <a:cs typeface="B Mitra" panose="00000400000000000000" pitchFamily="2" charset="-78"/>
              </a:rPr>
              <a:t>دیده ها را صرفا با توجه به اعتبار ظاهری آنها نپذیرد، بلکه پس از تفکر دقیق و تیزبینانه و وارسی درستی یا</a:t>
            </a:r>
          </a:p>
          <a:p>
            <a:pPr algn="just" rtl="1">
              <a:lnSpc>
                <a:spcPct val="150000"/>
              </a:lnSpc>
            </a:pPr>
            <a:r>
              <a:rPr lang="fa-IR" sz="2200" dirty="0">
                <a:ln w="9525">
                  <a:noFill/>
                  <a:prstDash val="solid"/>
                </a:ln>
                <a:cs typeface="B Mitra" panose="00000400000000000000" pitchFamily="2" charset="-78"/>
              </a:rPr>
              <a:t>نادرستی آنها تصمیم بگیرد که آنها را بپذیرد یا رد کند.</a:t>
            </a:r>
          </a:p>
          <a:p>
            <a:pPr algn="just" rtl="1">
              <a:lnSpc>
                <a:spcPct val="150000"/>
              </a:lnSpc>
            </a:pPr>
            <a:r>
              <a:rPr lang="fa-IR" sz="2200" dirty="0">
                <a:ln w="9525">
                  <a:noFill/>
                  <a:prstDash val="solid"/>
                </a:ln>
                <a:solidFill>
                  <a:srgbClr val="FF0000"/>
                </a:solidFill>
                <a:cs typeface="B Mitra" panose="00000400000000000000" pitchFamily="2" charset="-78"/>
              </a:rPr>
              <a:t>نکته</a:t>
            </a:r>
            <a:r>
              <a:rPr lang="fa-IR" sz="2200" dirty="0">
                <a:ln w="9525">
                  <a:noFill/>
                  <a:prstDash val="solid"/>
                </a:ln>
                <a:cs typeface="B Mitra" panose="00000400000000000000" pitchFamily="2" charset="-78"/>
              </a:rPr>
              <a:t>: بالاترین سطح طبقه بندی قدیم بلوم از حوزه شناختی </a:t>
            </a:r>
            <a:r>
              <a:rPr lang="fa-IR" sz="2200" b="1" u="sng" dirty="0">
                <a:ln w="9525">
                  <a:noFill/>
                  <a:prstDash val="solid"/>
                </a:ln>
                <a:cs typeface="B Mitra" panose="00000400000000000000" pitchFamily="2" charset="-78"/>
              </a:rPr>
              <a:t>ارزشیابی</a:t>
            </a:r>
            <a:r>
              <a:rPr lang="fa-IR" sz="2200" dirty="0">
                <a:ln w="9525">
                  <a:noFill/>
                  <a:prstDash val="solid"/>
                </a:ln>
                <a:cs typeface="B Mitra" panose="00000400000000000000" pitchFamily="2" charset="-78"/>
              </a:rPr>
              <a:t> است.</a:t>
            </a:r>
          </a:p>
          <a:p>
            <a:pPr algn="just" rtl="1">
              <a:lnSpc>
                <a:spcPct val="150000"/>
              </a:lnSpc>
            </a:pPr>
            <a:r>
              <a:rPr lang="fa-IR" sz="2200" dirty="0">
                <a:ln w="9525">
                  <a:noFill/>
                  <a:prstDash val="solid"/>
                </a:ln>
                <a:solidFill>
                  <a:srgbClr val="FF0000"/>
                </a:solidFill>
                <a:cs typeface="B Mitra" panose="00000400000000000000" pitchFamily="2" charset="-78"/>
              </a:rPr>
              <a:t>فعل های نمونه: </a:t>
            </a:r>
            <a:r>
              <a:rPr lang="fa-IR" sz="2200" dirty="0">
                <a:ln w="9525">
                  <a:noFill/>
                  <a:prstDash val="solid"/>
                </a:ln>
                <a:cs typeface="B Mitra" panose="00000400000000000000" pitchFamily="2" charset="-78"/>
              </a:rPr>
              <a:t>داوری کنید، مقایسه کنید، بسنجید، محاسن و معایب را مشخص کنید، نظر خود را بیان کنید،</a:t>
            </a:r>
          </a:p>
          <a:p>
            <a:pPr algn="just" rtl="1">
              <a:lnSpc>
                <a:spcPct val="150000"/>
              </a:lnSpc>
            </a:pPr>
            <a:r>
              <a:rPr lang="fa-IR" sz="2200" dirty="0">
                <a:ln w="9525">
                  <a:noFill/>
                  <a:prstDash val="solid"/>
                </a:ln>
                <a:cs typeface="B Mitra" panose="00000400000000000000" pitchFamily="2" charset="-78"/>
              </a:rPr>
              <a:t>استدلال کنید، استنتاج کنید.</a:t>
            </a:r>
          </a:p>
          <a:p>
            <a:pPr algn="just" rtl="1">
              <a:lnSpc>
                <a:spcPct val="150000"/>
              </a:lnSpc>
            </a:pPr>
            <a:r>
              <a:rPr lang="fa-IR" sz="2200" b="1" dirty="0">
                <a:ln w="9525">
                  <a:noFill/>
                  <a:prstDash val="solid"/>
                </a:ln>
                <a:cs typeface="B Mitra" panose="00000400000000000000" pitchFamily="2" charset="-78"/>
              </a:rPr>
              <a:t>هدف نمونه: </a:t>
            </a:r>
            <a:r>
              <a:rPr lang="fa-IR" sz="2200" dirty="0">
                <a:ln w="9525">
                  <a:noFill/>
                  <a:prstDash val="solid"/>
                </a:ln>
                <a:cs typeface="B Mitra" panose="00000400000000000000" pitchFamily="2" charset="-78"/>
              </a:rPr>
              <a:t>یادگیرنده بتواند پس از شنیدن بیانات یک شخص یا خواندن یک مقاله دلایل غیر منطقی و سفسطه آمیز و نتیجه گیری های نامربوط آن را مشخص کند.</a:t>
            </a:r>
          </a:p>
          <a:p>
            <a:pPr algn="just" rtl="1">
              <a:lnSpc>
                <a:spcPct val="150000"/>
              </a:lnSpc>
            </a:pPr>
            <a:r>
              <a:rPr lang="fa-IR" sz="2200" dirty="0">
                <a:ln w="9525">
                  <a:noFill/>
                  <a:prstDash val="solid"/>
                </a:ln>
                <a:cs typeface="B Mitra" panose="00000400000000000000" pitchFamily="2" charset="-78"/>
              </a:rPr>
              <a:t>طبقه بندی حوزه شناختی این است که به صورت سلسله مراتبی درست شده و هدف های آن بنا به </a:t>
            </a:r>
            <a:r>
              <a:rPr lang="fa-IR" sz="2200" b="1" u="sng" dirty="0">
                <a:ln w="9525">
                  <a:noFill/>
                  <a:prstDash val="solid"/>
                </a:ln>
                <a:cs typeface="B Mitra" panose="00000400000000000000" pitchFamily="2" charset="-78"/>
              </a:rPr>
              <a:t>اصل پیچیدگی </a:t>
            </a:r>
            <a:r>
              <a:rPr lang="fa-IR" sz="2200" dirty="0">
                <a:ln w="9525">
                  <a:noFill/>
                  <a:prstDash val="solid"/>
                </a:ln>
                <a:cs typeface="B Mitra" panose="00000400000000000000" pitchFamily="2" charset="-78"/>
              </a:rPr>
              <a:t>سازمان یافته اند.</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8546" y="78106"/>
            <a:ext cx="9199419" cy="5262979"/>
          </a:xfrm>
          <a:prstGeom prst="rect">
            <a:avLst/>
          </a:prstGeom>
        </p:spPr>
        <p:txBody>
          <a:bodyPr wrap="square">
            <a:spAutoFit/>
          </a:bodyPr>
          <a:lstStyle/>
          <a:p>
            <a:pPr algn="just" rtl="1">
              <a:lnSpc>
                <a:spcPct val="150000"/>
              </a:lnSpc>
            </a:pPr>
            <a:r>
              <a:rPr lang="fa-IR" sz="2800" dirty="0">
                <a:cs typeface="2  Titr" panose="00000700000000000000" pitchFamily="2" charset="-78"/>
              </a:rPr>
              <a:t>مراحل و فعالیت های ارزشیابی آموزشی</a:t>
            </a:r>
          </a:p>
          <a:p>
            <a:pPr algn="just" rtl="1">
              <a:lnSpc>
                <a:spcPct val="150000"/>
              </a:lnSpc>
            </a:pPr>
            <a:r>
              <a:rPr lang="fa-IR" sz="2800" dirty="0">
                <a:cs typeface="2  Mitra" panose="00000400000000000000" pitchFamily="2" charset="-78"/>
              </a:rPr>
              <a:t>صرفنظر از: الگوی ارزشیابی، موضوع ارزشیابی، نحوه کاربرد فرآیند ارزشیابی، ملاک های به کار رفته در ارزشیابی و نوع تصمیماتی که گرفته می شود فرآیند ارزشیابی همواره یکسان است و اصول و مراحل اساسی کار هیچ تغییری نمی کند.</a:t>
            </a:r>
          </a:p>
          <a:p>
            <a:pPr algn="just" rtl="1">
              <a:lnSpc>
                <a:spcPct val="150000"/>
              </a:lnSpc>
            </a:pPr>
            <a:r>
              <a:rPr lang="fa-IR" sz="2800" dirty="0">
                <a:solidFill>
                  <a:srgbClr val="FF0000"/>
                </a:solidFill>
                <a:cs typeface="2  Mitra" panose="00000400000000000000" pitchFamily="2" charset="-78"/>
              </a:rPr>
              <a:t>مراحل اصلی ارزشیابی:</a:t>
            </a:r>
          </a:p>
          <a:p>
            <a:pPr algn="just" rtl="1">
              <a:lnSpc>
                <a:spcPct val="150000"/>
              </a:lnSpc>
            </a:pPr>
            <a:r>
              <a:rPr lang="fa-IR" sz="2800" dirty="0">
                <a:cs typeface="2  Mitra" panose="00000400000000000000" pitchFamily="2" charset="-78"/>
              </a:rPr>
              <a:t>1- مرحله طراحی:راجع به چیزی )اقدامی( که باید اتفاق بیفتد فکر می کنیم یعنی آینده نگری</a:t>
            </a:r>
          </a:p>
          <a:p>
            <a:pPr algn="just" rtl="1">
              <a:lnSpc>
                <a:spcPct val="150000"/>
              </a:lnSpc>
            </a:pPr>
            <a:r>
              <a:rPr lang="fa-IR" sz="2800" dirty="0">
                <a:cs typeface="2  Mitra" panose="00000400000000000000" pitchFamily="2" charset="-78"/>
              </a:rPr>
              <a:t>2- مرحله فرآیندی: کار را اجرا می کنیم.</a:t>
            </a:r>
          </a:p>
          <a:p>
            <a:pPr algn="just" rtl="1">
              <a:lnSpc>
                <a:spcPct val="150000"/>
              </a:lnSpc>
            </a:pPr>
            <a:r>
              <a:rPr lang="fa-IR" sz="2800" dirty="0">
                <a:cs typeface="2  Mitra" panose="00000400000000000000" pitchFamily="2" charset="-78"/>
              </a:rPr>
              <a:t>3- مرحله فرآوری: ماحصل اقدامات و اجرا را خواهیم داشت. خروجی را در نظر می گیریم</a:t>
            </a:r>
          </a:p>
        </p:txBody>
      </p:sp>
    </p:spTree>
    <p:extLst>
      <p:ext uri="{BB962C8B-B14F-4D97-AF65-F5344CB8AC3E}">
        <p14:creationId xmlns:p14="http://schemas.microsoft.com/office/powerpoint/2010/main" val="2678512025"/>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237" y="141941"/>
            <a:ext cx="9046674" cy="6355586"/>
          </a:xfrm>
          <a:prstGeom prst="rect">
            <a:avLst/>
          </a:prstGeom>
          <a:noFill/>
        </p:spPr>
        <p:txBody>
          <a:bodyPr wrap="square" lIns="91440" tIns="45720" rIns="91440" bIns="45720">
            <a:spAutoFit/>
          </a:bodyPr>
          <a:lstStyle/>
          <a:p>
            <a:pPr algn="just" rtl="1">
              <a:lnSpc>
                <a:spcPct val="150000"/>
              </a:lnSpc>
            </a:pPr>
            <a:r>
              <a:rPr lang="fa-IR" sz="2200" b="1" dirty="0">
                <a:ln w="9525">
                  <a:noFill/>
                  <a:prstDash val="solid"/>
                </a:ln>
                <a:cs typeface="B Mitra" panose="00000400000000000000" pitchFamily="2" charset="-78"/>
              </a:rPr>
              <a:t>طبقه بندی جدید بلوم از حوزه شناختی</a:t>
            </a:r>
          </a:p>
          <a:p>
            <a:pPr algn="just" rtl="1">
              <a:lnSpc>
                <a:spcPct val="150000"/>
              </a:lnSpc>
            </a:pPr>
            <a:r>
              <a:rPr lang="fa-IR" sz="2200" b="1" dirty="0">
                <a:ln w="9525">
                  <a:noFill/>
                  <a:prstDash val="solid"/>
                </a:ln>
                <a:cs typeface="B Mitra" panose="00000400000000000000" pitchFamily="2" charset="-78"/>
              </a:rPr>
              <a:t>طبقه بندی دوبعدی حوزه شناختی</a:t>
            </a:r>
          </a:p>
          <a:p>
            <a:pPr algn="just" rtl="1">
              <a:lnSpc>
                <a:spcPct val="150000"/>
              </a:lnSpc>
            </a:pPr>
            <a:r>
              <a:rPr lang="fa-IR" sz="2200" dirty="0">
                <a:ln w="9525">
                  <a:noFill/>
                  <a:prstDash val="solid"/>
                </a:ln>
                <a:cs typeface="B Mitra" panose="00000400000000000000" pitchFamily="2" charset="-78"/>
              </a:rPr>
              <a:t>1- بعد دانش: مانند طبقه بندی قدیم بلوم است.</a:t>
            </a:r>
          </a:p>
          <a:p>
            <a:pPr algn="just" rtl="1">
              <a:lnSpc>
                <a:spcPct val="150000"/>
              </a:lnSpc>
            </a:pPr>
            <a:r>
              <a:rPr lang="fa-IR" sz="2200" dirty="0">
                <a:ln w="9525">
                  <a:noFill/>
                  <a:prstDash val="solid"/>
                </a:ln>
                <a:cs typeface="B Mitra" panose="00000400000000000000" pitchFamily="2" charset="-78"/>
              </a:rPr>
              <a:t>2- بعد فرآیند شناختی: این بعد از درک و فهم )فهمیدن( شروع می شود سپس کاربستن تحلیل کردن ارزشیابی و ترکیب کردن </a:t>
            </a:r>
          </a:p>
          <a:p>
            <a:pPr algn="just" rtl="1">
              <a:lnSpc>
                <a:spcPct val="150000"/>
              </a:lnSpc>
            </a:pPr>
            <a:r>
              <a:rPr lang="fa-IR" sz="2200" b="1" dirty="0">
                <a:ln w="9525">
                  <a:noFill/>
                  <a:prstDash val="solid"/>
                </a:ln>
                <a:cs typeface="B Mitra" panose="00000400000000000000" pitchFamily="2" charset="-78"/>
              </a:rPr>
              <a:t>طبقه بندی حوزه عاطفی:</a:t>
            </a:r>
          </a:p>
          <a:p>
            <a:pPr algn="just" rtl="1">
              <a:lnSpc>
                <a:spcPct val="150000"/>
              </a:lnSpc>
            </a:pPr>
            <a:r>
              <a:rPr lang="fa-IR" sz="2200" dirty="0">
                <a:ln w="9525">
                  <a:noFill/>
                  <a:prstDash val="solid"/>
                </a:ln>
                <a:cs typeface="B Mitra" panose="00000400000000000000" pitchFamily="2" charset="-78"/>
              </a:rPr>
              <a:t>یکی از مهمترین حوزه های آموزش و پرورش است و اساس یادگیری ما در این حوزه است.</a:t>
            </a:r>
          </a:p>
          <a:p>
            <a:pPr algn="just" rtl="1">
              <a:lnSpc>
                <a:spcPct val="150000"/>
              </a:lnSpc>
            </a:pPr>
            <a:r>
              <a:rPr lang="fa-IR" sz="2200" b="1" dirty="0">
                <a:ln w="9525">
                  <a:noFill/>
                  <a:prstDash val="solid"/>
                </a:ln>
                <a:cs typeface="B Mitra" panose="00000400000000000000" pitchFamily="2" charset="-78"/>
              </a:rPr>
              <a:t>مراحل حوزه عاطفی:</a:t>
            </a:r>
          </a:p>
          <a:p>
            <a:pPr algn="just" rtl="1">
              <a:lnSpc>
                <a:spcPct val="150000"/>
              </a:lnSpc>
            </a:pPr>
            <a:r>
              <a:rPr lang="fa-IR" sz="2200" dirty="0">
                <a:ln w="9525">
                  <a:noFill/>
                  <a:prstDash val="solid"/>
                </a:ln>
                <a:solidFill>
                  <a:srgbClr val="FF0000"/>
                </a:solidFill>
                <a:cs typeface="B Mitra" panose="00000400000000000000" pitchFamily="2" charset="-78"/>
              </a:rPr>
              <a:t>1-  دریافت کردن (توجه کردن)</a:t>
            </a:r>
          </a:p>
          <a:p>
            <a:pPr algn="just" rtl="1"/>
            <a:r>
              <a:rPr lang="fa-IR" sz="2200" b="1" dirty="0">
                <a:ln w="9525">
                  <a:noFill/>
                  <a:prstDash val="solid"/>
                </a:ln>
                <a:cs typeface="B Mitra" panose="00000400000000000000" pitchFamily="2" charset="-78"/>
              </a:rPr>
              <a:t>توجه</a:t>
            </a:r>
            <a:r>
              <a:rPr lang="fa-IR" sz="2200" dirty="0">
                <a:ln w="9525">
                  <a:noFill/>
                  <a:prstDash val="solid"/>
                </a:ln>
                <a:cs typeface="B Mitra" panose="00000400000000000000" pitchFamily="2" charset="-78"/>
              </a:rPr>
              <a:t> اولین مرحله یادگیری است. (مثل واکنش نشان دادن در مقابل صحبت های معلم)</a:t>
            </a:r>
          </a:p>
          <a:p>
            <a:pPr algn="just" rtl="1"/>
            <a:r>
              <a:rPr lang="fa-IR" sz="2200" dirty="0">
                <a:ln w="9525">
                  <a:noFill/>
                  <a:prstDash val="solid"/>
                </a:ln>
                <a:solidFill>
                  <a:srgbClr val="FF0000"/>
                </a:solidFill>
                <a:cs typeface="B Mitra" panose="00000400000000000000" pitchFamily="2" charset="-78"/>
              </a:rPr>
              <a:t>2- پاسخ دادن: </a:t>
            </a:r>
            <a:r>
              <a:rPr lang="fa-IR" sz="2200" dirty="0">
                <a:ln w="9525">
                  <a:noFill/>
                  <a:prstDash val="solid"/>
                </a:ln>
                <a:cs typeface="B Mitra" panose="00000400000000000000" pitchFamily="2" charset="-78"/>
              </a:rPr>
              <a:t>واکنش داوطلبانه</a:t>
            </a:r>
          </a:p>
          <a:p>
            <a:pPr algn="just" rtl="1"/>
            <a:r>
              <a:rPr lang="fa-IR" sz="2200" dirty="0">
                <a:ln w="9525">
                  <a:noFill/>
                  <a:prstDash val="solid"/>
                </a:ln>
                <a:solidFill>
                  <a:srgbClr val="FF0000"/>
                </a:solidFill>
                <a:cs typeface="B Mitra" panose="00000400000000000000" pitchFamily="2" charset="-78"/>
              </a:rPr>
              <a:t>3-  ارزش گزاردن: </a:t>
            </a:r>
            <a:r>
              <a:rPr lang="fa-IR" sz="2200" dirty="0">
                <a:ln w="9525">
                  <a:noFill/>
                  <a:prstDash val="solid"/>
                </a:ln>
                <a:cs typeface="B Mitra" panose="00000400000000000000" pitchFamily="2" charset="-78"/>
              </a:rPr>
              <a:t>مورد توجه قرار دادن ارزش ها و علاقه ها و موضوعات</a:t>
            </a:r>
          </a:p>
          <a:p>
            <a:pPr algn="just" rtl="1"/>
            <a:r>
              <a:rPr lang="fa-IR" sz="2200" dirty="0">
                <a:ln w="9525">
                  <a:noFill/>
                  <a:prstDash val="solid"/>
                </a:ln>
                <a:solidFill>
                  <a:srgbClr val="FF0000"/>
                </a:solidFill>
                <a:cs typeface="B Mitra" panose="00000400000000000000" pitchFamily="2" charset="-78"/>
              </a:rPr>
              <a:t>4-سازمان دادن به ارزش ها </a:t>
            </a:r>
            <a:r>
              <a:rPr lang="fa-IR" sz="2200" dirty="0">
                <a:ln w="9525">
                  <a:noFill/>
                  <a:prstDash val="solid"/>
                </a:ln>
                <a:cs typeface="B Mitra" panose="00000400000000000000" pitchFamily="2" charset="-78"/>
              </a:rPr>
              <a:t>اولوت قرار دادن ارزش ها و موضوعات</a:t>
            </a:r>
          </a:p>
          <a:p>
            <a:pPr algn="just" rtl="1"/>
            <a:r>
              <a:rPr lang="fa-IR" sz="2200" dirty="0">
                <a:ln w="9525">
                  <a:noFill/>
                  <a:prstDash val="solid"/>
                </a:ln>
                <a:solidFill>
                  <a:srgbClr val="FF0000"/>
                </a:solidFill>
                <a:cs typeface="B Mitra" panose="00000400000000000000" pitchFamily="2" charset="-78"/>
              </a:rPr>
              <a:t>5-  شخصیت پذیری(سبک زندگی): </a:t>
            </a:r>
            <a:r>
              <a:rPr lang="fa-IR" sz="2200" dirty="0">
                <a:ln w="9525">
                  <a:noFill/>
                  <a:prstDash val="solid"/>
                </a:ln>
                <a:cs typeface="B Mitra" panose="00000400000000000000" pitchFamily="2" charset="-78"/>
              </a:rPr>
              <a:t>تبلور شخصیت</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237" y="141941"/>
            <a:ext cx="9046674" cy="5855449"/>
          </a:xfrm>
          <a:prstGeom prst="rect">
            <a:avLst/>
          </a:prstGeom>
          <a:noFill/>
        </p:spPr>
        <p:txBody>
          <a:bodyPr wrap="square" lIns="91440" tIns="45720" rIns="91440" bIns="45720">
            <a:spAutoFit/>
          </a:bodyPr>
          <a:lstStyle/>
          <a:p>
            <a:pPr algn="just" rtl="1">
              <a:lnSpc>
                <a:spcPct val="150000"/>
              </a:lnSpc>
            </a:pPr>
            <a:r>
              <a:rPr lang="fa-IR" sz="2800" b="1" dirty="0">
                <a:ln w="9525">
                  <a:noFill/>
                  <a:prstDash val="solid"/>
                </a:ln>
                <a:solidFill>
                  <a:srgbClr val="FF0000"/>
                </a:solidFill>
                <a:cs typeface="B Mitra" panose="00000400000000000000" pitchFamily="2" charset="-78"/>
              </a:rPr>
              <a:t>طبقه بندی حوزه روانی حرکتی: </a:t>
            </a:r>
          </a:p>
          <a:p>
            <a:pPr algn="just" rtl="1">
              <a:lnSpc>
                <a:spcPct val="150000"/>
              </a:lnSpc>
            </a:pPr>
            <a:r>
              <a:rPr lang="fa-IR" sz="2800" dirty="0">
                <a:ln w="9525">
                  <a:noFill/>
                  <a:prstDash val="solid"/>
                </a:ln>
                <a:cs typeface="B Mitra" panose="00000400000000000000" pitchFamily="2" charset="-78"/>
              </a:rPr>
              <a:t>طبقه بندی سیمسون:</a:t>
            </a:r>
          </a:p>
          <a:p>
            <a:pPr algn="just" rtl="1">
              <a:lnSpc>
                <a:spcPct val="150000"/>
              </a:lnSpc>
            </a:pPr>
            <a:r>
              <a:rPr lang="fa-IR" sz="2800" dirty="0">
                <a:ln w="9525">
                  <a:noFill/>
                  <a:prstDash val="solid"/>
                </a:ln>
                <a:cs typeface="B Mitra" panose="00000400000000000000" pitchFamily="2" charset="-78"/>
              </a:rPr>
              <a:t>1- ادراک حسی</a:t>
            </a:r>
          </a:p>
          <a:p>
            <a:pPr algn="just" rtl="1">
              <a:lnSpc>
                <a:spcPct val="150000"/>
              </a:lnSpc>
            </a:pPr>
            <a:r>
              <a:rPr lang="fa-IR" sz="2800" dirty="0">
                <a:ln w="9525">
                  <a:noFill/>
                  <a:prstDash val="solid"/>
                </a:ln>
                <a:cs typeface="B Mitra" panose="00000400000000000000" pitchFamily="2" charset="-78"/>
              </a:rPr>
              <a:t>2-  آمادگی یا آمایه: با تمرین میسر می شود.</a:t>
            </a:r>
          </a:p>
          <a:p>
            <a:pPr algn="just" rtl="1">
              <a:lnSpc>
                <a:spcPct val="150000"/>
              </a:lnSpc>
            </a:pPr>
            <a:r>
              <a:rPr lang="fa-IR" sz="2800" dirty="0">
                <a:ln w="9525">
                  <a:noFill/>
                  <a:prstDash val="solid"/>
                </a:ln>
                <a:cs typeface="B Mitra" panose="00000400000000000000" pitchFamily="2" charset="-78"/>
              </a:rPr>
              <a:t>3-  پاسخ هدایت شده</a:t>
            </a:r>
          </a:p>
          <a:p>
            <a:pPr algn="just" rtl="1">
              <a:lnSpc>
                <a:spcPct val="150000"/>
              </a:lnSpc>
            </a:pPr>
            <a:r>
              <a:rPr lang="fa-IR" sz="2800" dirty="0">
                <a:ln w="9525">
                  <a:noFill/>
                  <a:prstDash val="solid"/>
                </a:ln>
                <a:cs typeface="B Mitra" panose="00000400000000000000" pitchFamily="2" charset="-78"/>
              </a:rPr>
              <a:t>4- عادت (مکانیسم): به یک رفتار یا یک حرکت مشخص تسلط می یابیم.</a:t>
            </a:r>
          </a:p>
          <a:p>
            <a:pPr algn="just" rtl="1">
              <a:lnSpc>
                <a:spcPct val="150000"/>
              </a:lnSpc>
            </a:pPr>
            <a:r>
              <a:rPr lang="fa-IR" sz="2800" dirty="0">
                <a:ln w="9525">
                  <a:noFill/>
                  <a:prstDash val="solid"/>
                </a:ln>
                <a:cs typeface="B Mitra" panose="00000400000000000000" pitchFamily="2" charset="-78"/>
              </a:rPr>
              <a:t>5- پاسخ پیچیده آشکار: تسلط به دو یا چند رفتار یا حرکات مشخص</a:t>
            </a:r>
          </a:p>
          <a:p>
            <a:pPr algn="just" rtl="1">
              <a:lnSpc>
                <a:spcPct val="150000"/>
              </a:lnSpc>
            </a:pPr>
            <a:r>
              <a:rPr lang="fa-IR" sz="2800" dirty="0">
                <a:ln w="9525">
                  <a:noFill/>
                  <a:prstDash val="solid"/>
                </a:ln>
                <a:cs typeface="B Mitra" panose="00000400000000000000" pitchFamily="2" charset="-78"/>
              </a:rPr>
              <a:t>6- انطباق: کاربرد رفتارهای متوالی آموخته شده در یک موقعیت خاص</a:t>
            </a:r>
          </a:p>
          <a:p>
            <a:pPr algn="just" rtl="1">
              <a:lnSpc>
                <a:spcPct val="150000"/>
              </a:lnSpc>
            </a:pPr>
            <a:r>
              <a:rPr lang="fa-IR" sz="2800" dirty="0">
                <a:ln w="9525">
                  <a:noFill/>
                  <a:prstDash val="solid"/>
                </a:ln>
                <a:cs typeface="B Mitra" panose="00000400000000000000" pitchFamily="2" charset="-78"/>
              </a:rPr>
              <a:t>7-  ابتکار</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237" y="141941"/>
            <a:ext cx="9046674" cy="5863144"/>
          </a:xfrm>
          <a:prstGeom prst="rect">
            <a:avLst/>
          </a:prstGeom>
          <a:noFill/>
        </p:spPr>
        <p:txBody>
          <a:bodyPr wrap="square" lIns="91440" tIns="45720" rIns="91440" bIns="45720">
            <a:spAutoFit/>
          </a:bodyPr>
          <a:lstStyle/>
          <a:p>
            <a:pPr algn="just" rtl="1">
              <a:lnSpc>
                <a:spcPct val="150000"/>
              </a:lnSpc>
            </a:pPr>
            <a:r>
              <a:rPr lang="fa-IR" sz="2500" b="1" dirty="0">
                <a:ln w="9525">
                  <a:noFill/>
                  <a:prstDash val="solid"/>
                </a:ln>
                <a:cs typeface="B Mitra" panose="00000400000000000000" pitchFamily="2" charset="-78"/>
              </a:rPr>
              <a:t>جدول مشخصات درس:</a:t>
            </a:r>
          </a:p>
          <a:p>
            <a:pPr algn="just" rtl="1">
              <a:lnSpc>
                <a:spcPct val="150000"/>
              </a:lnSpc>
            </a:pPr>
            <a:r>
              <a:rPr lang="fa-IR" sz="2500" b="1" dirty="0">
                <a:ln w="9525">
                  <a:noFill/>
                  <a:prstDash val="solid"/>
                </a:ln>
                <a:cs typeface="B Mitra" panose="00000400000000000000" pitchFamily="2" charset="-78"/>
              </a:rPr>
              <a:t>جدول مشخصات درس </a:t>
            </a:r>
            <a:r>
              <a:rPr lang="fa-IR" sz="2500" dirty="0">
                <a:ln w="9525">
                  <a:noFill/>
                  <a:prstDash val="solid"/>
                </a:ln>
                <a:cs typeface="B Mitra" panose="00000400000000000000" pitchFamily="2" charset="-78"/>
              </a:rPr>
              <a:t>یک جدول </a:t>
            </a:r>
            <a:r>
              <a:rPr lang="fa-IR" sz="2500" dirty="0">
                <a:ln w="9525">
                  <a:noFill/>
                  <a:prstDash val="solid"/>
                </a:ln>
                <a:solidFill>
                  <a:srgbClr val="FF0000"/>
                </a:solidFill>
                <a:cs typeface="B Mitra" panose="00000400000000000000" pitchFamily="2" charset="-78"/>
              </a:rPr>
              <a:t>دو بعدی </a:t>
            </a:r>
            <a:r>
              <a:rPr lang="fa-IR" sz="2500" dirty="0">
                <a:ln w="9525">
                  <a:noFill/>
                  <a:prstDash val="solid"/>
                </a:ln>
                <a:cs typeface="B Mitra" panose="00000400000000000000" pitchFamily="2" charset="-78"/>
              </a:rPr>
              <a:t>است که یک بعد آن </a:t>
            </a:r>
            <a:r>
              <a:rPr lang="fa-IR" sz="2500" dirty="0">
                <a:ln w="9525">
                  <a:noFill/>
                  <a:prstDash val="solid"/>
                </a:ln>
                <a:solidFill>
                  <a:srgbClr val="FF0000"/>
                </a:solidFill>
                <a:cs typeface="B Mitra" panose="00000400000000000000" pitchFamily="2" charset="-78"/>
              </a:rPr>
              <a:t>هدف</a:t>
            </a:r>
            <a:r>
              <a:rPr lang="fa-IR" sz="2500" dirty="0">
                <a:ln w="9525">
                  <a:noFill/>
                  <a:prstDash val="solid"/>
                </a:ln>
                <a:cs typeface="B Mitra" panose="00000400000000000000" pitchFamily="2" charset="-78"/>
              </a:rPr>
              <a:t> و بعد دیگر آن </a:t>
            </a:r>
            <a:r>
              <a:rPr lang="fa-IR" sz="2500" dirty="0">
                <a:ln w="9525">
                  <a:noFill/>
                  <a:prstDash val="solid"/>
                </a:ln>
                <a:solidFill>
                  <a:srgbClr val="FF0000"/>
                </a:solidFill>
                <a:cs typeface="B Mitra" panose="00000400000000000000" pitchFamily="2" charset="-78"/>
              </a:rPr>
              <a:t>محتوا</a:t>
            </a:r>
            <a:r>
              <a:rPr lang="fa-IR" sz="2500" dirty="0">
                <a:ln w="9525">
                  <a:noFill/>
                  <a:prstDash val="solid"/>
                </a:ln>
                <a:cs typeface="B Mitra" panose="00000400000000000000" pitchFamily="2" charset="-78"/>
              </a:rPr>
              <a:t> است. یعنی دارای تعدادی ردیف و ستون متناسب با محتوا و هدف های آموزش درسی.</a:t>
            </a:r>
          </a:p>
          <a:p>
            <a:pPr algn="just" rtl="1">
              <a:lnSpc>
                <a:spcPct val="150000"/>
              </a:lnSpc>
            </a:pPr>
            <a:r>
              <a:rPr lang="fa-IR" sz="2500" dirty="0">
                <a:ln w="9525">
                  <a:noFill/>
                  <a:prstDash val="solid"/>
                </a:ln>
                <a:cs typeface="B Mitra" panose="00000400000000000000" pitchFamily="2" charset="-78"/>
              </a:rPr>
              <a:t>در ردیف بالا جدول که بعد محتوا نام دارد، اجزای مطالب درسی(فصل ها) نوشته می شوند و در ستون کنار</a:t>
            </a:r>
          </a:p>
          <a:p>
            <a:pPr algn="just" rtl="1">
              <a:lnSpc>
                <a:spcPct val="150000"/>
              </a:lnSpc>
            </a:pPr>
            <a:r>
              <a:rPr lang="fa-IR" sz="2500" dirty="0">
                <a:ln w="9525">
                  <a:noFill/>
                  <a:prstDash val="solid"/>
                </a:ln>
                <a:cs typeface="B Mitra" panose="00000400000000000000" pitchFamily="2" charset="-78"/>
              </a:rPr>
              <a:t>آن که بعد هدف نامیده می شود، هدف های آموزشی قرار می گیرند.</a:t>
            </a:r>
          </a:p>
          <a:p>
            <a:pPr algn="just" rtl="1">
              <a:lnSpc>
                <a:spcPct val="150000"/>
              </a:lnSpc>
            </a:pPr>
            <a:r>
              <a:rPr lang="fa-IR" sz="2500" dirty="0">
                <a:ln w="9525">
                  <a:noFill/>
                  <a:prstDash val="solid"/>
                </a:ln>
                <a:cs typeface="B Mitra" panose="00000400000000000000" pitchFamily="2" charset="-78"/>
              </a:rPr>
              <a:t>محل تلاقی این دو بعد تعداد سوالاتی می باشد که معلم طراحی می کند.</a:t>
            </a:r>
          </a:p>
          <a:p>
            <a:pPr algn="just" rtl="1">
              <a:lnSpc>
                <a:spcPct val="150000"/>
              </a:lnSpc>
            </a:pPr>
            <a:r>
              <a:rPr lang="fa-IR" sz="2500" dirty="0">
                <a:ln w="9525">
                  <a:noFill/>
                  <a:prstDash val="solid"/>
                </a:ln>
                <a:cs typeface="B Mitra" panose="00000400000000000000" pitchFamily="2" charset="-78"/>
              </a:rPr>
              <a:t>یک آزمون پیشرفت تحصیلی زمانی خوب است که سوال های آن </a:t>
            </a:r>
            <a:r>
              <a:rPr lang="fa-IR" sz="2500" dirty="0">
                <a:ln w="9525">
                  <a:noFill/>
                  <a:prstDash val="solid"/>
                </a:ln>
                <a:solidFill>
                  <a:srgbClr val="FF0000"/>
                </a:solidFill>
                <a:cs typeface="B Mitra" panose="00000400000000000000" pitchFamily="2" charset="-78"/>
              </a:rPr>
              <a:t>حاوی نمونه درستی از هدف ها و محتوی</a:t>
            </a:r>
            <a:r>
              <a:rPr lang="fa-IR" sz="2500" dirty="0">
                <a:ln w="9525">
                  <a:noFill/>
                  <a:prstDash val="solid"/>
                </a:ln>
                <a:cs typeface="B Mitra" panose="00000400000000000000" pitchFamily="2" charset="-78"/>
              </a:rPr>
              <a:t> درس باشد. یعنی آزمون به بهترین شکل منعکس کننده تمامی هدف های آموزشی و همه محتوی برنامه درسی باشد</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237" y="141941"/>
            <a:ext cx="9046674" cy="6272871"/>
          </a:xfrm>
          <a:prstGeom prst="rect">
            <a:avLst/>
          </a:prstGeom>
          <a:noFill/>
        </p:spPr>
        <p:txBody>
          <a:bodyPr wrap="square" lIns="91440" tIns="45720" rIns="91440" bIns="45720">
            <a:spAutoFit/>
          </a:bodyPr>
          <a:lstStyle/>
          <a:p>
            <a:pPr algn="just" rtl="1">
              <a:lnSpc>
                <a:spcPct val="150000"/>
              </a:lnSpc>
            </a:pPr>
            <a:r>
              <a:rPr lang="fa-IR" sz="2700" dirty="0">
                <a:ln w="9525">
                  <a:noFill/>
                  <a:prstDash val="solid"/>
                </a:ln>
                <a:cs typeface="B Mitra" panose="00000400000000000000" pitchFamily="2" charset="-78"/>
              </a:rPr>
              <a:t>بنابراین در نمونه گیری دو چیز مهم است: </a:t>
            </a:r>
            <a:r>
              <a:rPr lang="fa-IR" sz="2700" dirty="0">
                <a:ln w="9525">
                  <a:noFill/>
                  <a:prstDash val="solid"/>
                </a:ln>
                <a:solidFill>
                  <a:srgbClr val="FF0000"/>
                </a:solidFill>
                <a:cs typeface="B Mitra" panose="00000400000000000000" pitchFamily="2" charset="-78"/>
              </a:rPr>
              <a:t>1- بعد هدف  2- بعد محتوا </a:t>
            </a:r>
          </a:p>
          <a:p>
            <a:pPr algn="just" rtl="1">
              <a:lnSpc>
                <a:spcPct val="150000"/>
              </a:lnSpc>
            </a:pPr>
            <a:r>
              <a:rPr lang="fa-IR" sz="2700" dirty="0">
                <a:ln w="9525">
                  <a:noFill/>
                  <a:prstDash val="solid"/>
                </a:ln>
                <a:solidFill>
                  <a:srgbClr val="FF0000"/>
                </a:solidFill>
                <a:cs typeface="B Mitra" panose="00000400000000000000" pitchFamily="2" charset="-78"/>
              </a:rPr>
              <a:t>مهم ترین گام در تهیه آزمون های پیشرفت تحصیلی</a:t>
            </a:r>
            <a:r>
              <a:rPr lang="fa-IR" sz="2700" b="1" u="sng" dirty="0">
                <a:ln w="9525">
                  <a:noFill/>
                  <a:prstDash val="solid"/>
                </a:ln>
                <a:cs typeface="B Mitra" panose="00000400000000000000" pitchFamily="2" charset="-78"/>
              </a:rPr>
              <a:t>، تهیه جدول مشخصات </a:t>
            </a:r>
            <a:r>
              <a:rPr lang="fa-IR" sz="2700" dirty="0">
                <a:ln w="9525">
                  <a:noFill/>
                  <a:prstDash val="solid"/>
                </a:ln>
                <a:cs typeface="B Mitra" panose="00000400000000000000" pitchFamily="2" charset="-78"/>
              </a:rPr>
              <a:t>برای موضوعی است که قرار است آزمون آن تهیه شود.</a:t>
            </a:r>
          </a:p>
          <a:p>
            <a:pPr algn="just" rtl="1">
              <a:lnSpc>
                <a:spcPct val="150000"/>
              </a:lnSpc>
            </a:pPr>
            <a:r>
              <a:rPr lang="fa-IR" sz="2700" dirty="0">
                <a:ln w="9525">
                  <a:noFill/>
                  <a:prstDash val="solid"/>
                </a:ln>
                <a:solidFill>
                  <a:srgbClr val="FF0000"/>
                </a:solidFill>
                <a:cs typeface="B Mitra" panose="00000400000000000000" pitchFamily="2" charset="-78"/>
              </a:rPr>
              <a:t>چگونگی توزیع سوال ها در بخش های مختلف</a:t>
            </a:r>
          </a:p>
          <a:p>
            <a:pPr algn="just" rtl="1">
              <a:lnSpc>
                <a:spcPct val="150000"/>
              </a:lnSpc>
            </a:pPr>
            <a:r>
              <a:rPr lang="fa-IR" sz="2700" dirty="0">
                <a:ln w="9525">
                  <a:noFill/>
                  <a:prstDash val="solid"/>
                </a:ln>
                <a:cs typeface="B Mitra" panose="00000400000000000000" pitchFamily="2" charset="-78"/>
              </a:rPr>
              <a:t>برای تعیین درصد سوال ها باید جواب سوال های زیر را تعیین کرد:</a:t>
            </a:r>
          </a:p>
          <a:p>
            <a:pPr algn="just" rtl="1">
              <a:lnSpc>
                <a:spcPct val="150000"/>
              </a:lnSpc>
            </a:pPr>
            <a:r>
              <a:rPr lang="fa-IR" sz="2700" dirty="0">
                <a:ln w="9525">
                  <a:noFill/>
                  <a:prstDash val="solid"/>
                </a:ln>
                <a:cs typeface="B Mitra" panose="00000400000000000000" pitchFamily="2" charset="-78"/>
              </a:rPr>
              <a:t>1- کدام بخش از محتوا و کدام دسته از هدف ها دارای حجم بیشتری است و یا وقت بیشتری صرف</a:t>
            </a:r>
          </a:p>
          <a:p>
            <a:pPr algn="just" rtl="1">
              <a:lnSpc>
                <a:spcPct val="150000"/>
              </a:lnSpc>
            </a:pPr>
            <a:r>
              <a:rPr lang="fa-IR" sz="2700" dirty="0">
                <a:ln w="9525">
                  <a:noFill/>
                  <a:prstDash val="solid"/>
                </a:ln>
                <a:cs typeface="B Mitra" panose="00000400000000000000" pitchFamily="2" charset="-78"/>
              </a:rPr>
              <a:t>آموزششان شده است؟</a:t>
            </a:r>
          </a:p>
          <a:p>
            <a:pPr algn="just" rtl="1">
              <a:lnSpc>
                <a:spcPct val="150000"/>
              </a:lnSpc>
            </a:pPr>
            <a:r>
              <a:rPr lang="fa-IR" sz="2700" dirty="0">
                <a:ln w="9525">
                  <a:noFill/>
                  <a:prstDash val="solid"/>
                </a:ln>
                <a:cs typeface="B Mitra" panose="00000400000000000000" pitchFamily="2" charset="-78"/>
              </a:rPr>
              <a:t>2- کدام هدف ها از لحاظ نگهداری در حافظه و کاربرد در آینده ارزش بیشتری دارند؟</a:t>
            </a:r>
          </a:p>
          <a:p>
            <a:pPr algn="just" rtl="1">
              <a:lnSpc>
                <a:spcPct val="150000"/>
              </a:lnSpc>
            </a:pPr>
            <a:r>
              <a:rPr lang="fa-IR" sz="2700" dirty="0">
                <a:ln w="9525">
                  <a:noFill/>
                  <a:prstDash val="solid"/>
                </a:ln>
                <a:cs typeface="B Mitra" panose="00000400000000000000" pitchFamily="2" charset="-78"/>
              </a:rPr>
              <a:t>3- کدام قسمت محتوای درسی یا موضوعات درسی از اهمیت بیشتری برخوردار است؟</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237" y="141941"/>
            <a:ext cx="9046674" cy="5701561"/>
          </a:xfrm>
          <a:prstGeom prst="rect">
            <a:avLst/>
          </a:prstGeom>
          <a:noFill/>
        </p:spPr>
        <p:txBody>
          <a:bodyPr wrap="square" lIns="91440" tIns="45720" rIns="91440" bIns="45720">
            <a:spAutoFit/>
          </a:bodyPr>
          <a:lstStyle/>
          <a:p>
            <a:pPr algn="just" rtl="1">
              <a:lnSpc>
                <a:spcPct val="150000"/>
              </a:lnSpc>
            </a:pPr>
            <a:endParaRPr lang="fa-IR" sz="2700" dirty="0">
              <a:ln w="9525">
                <a:noFill/>
                <a:prstDash val="solid"/>
              </a:ln>
              <a:cs typeface="B Mitra" panose="00000400000000000000" pitchFamily="2" charset="-78"/>
            </a:endParaRPr>
          </a:p>
          <a:p>
            <a:pPr algn="just" rtl="1">
              <a:lnSpc>
                <a:spcPct val="150000"/>
              </a:lnSpc>
            </a:pPr>
            <a:r>
              <a:rPr lang="fa-IR" sz="2700" dirty="0">
                <a:ln w="9525">
                  <a:noFill/>
                  <a:prstDash val="solid"/>
                </a:ln>
                <a:cs typeface="B Mitra" panose="00000400000000000000" pitchFamily="2" charset="-78"/>
              </a:rPr>
              <a:t>ما دو نوع جدول مشخصات درس داریم: 1-جدول مشخصات درس آزمون های وابسته به ملاک 2 -جدول مشخصات درس آزمون های وابسته به هنجار</a:t>
            </a:r>
          </a:p>
          <a:p>
            <a:pPr algn="just" rtl="1">
              <a:lnSpc>
                <a:spcPct val="150000"/>
              </a:lnSpc>
            </a:pPr>
            <a:r>
              <a:rPr lang="fa-IR" sz="2700" dirty="0">
                <a:ln w="9525">
                  <a:noFill/>
                  <a:prstDash val="solid"/>
                </a:ln>
                <a:cs typeface="B Mitra" panose="00000400000000000000" pitchFamily="2" charset="-78"/>
              </a:rPr>
              <a:t>تفاوت کلی: در قسمت محتوا کلیات آورده می شود.</a:t>
            </a:r>
          </a:p>
          <a:p>
            <a:pPr algn="just" rtl="1">
              <a:lnSpc>
                <a:spcPct val="150000"/>
              </a:lnSpc>
            </a:pPr>
            <a:r>
              <a:rPr lang="fa-IR" sz="2700" dirty="0">
                <a:ln w="9525">
                  <a:noFill/>
                  <a:prstDash val="solid"/>
                </a:ln>
                <a:cs typeface="B Mitra" panose="00000400000000000000" pitchFamily="2" charset="-78"/>
              </a:rPr>
              <a:t>چنانچه بخش های مختلف محتوا از اهمیت یکسانی برخوردار باشند و در توزیع سوال ها تنها بخواهیم مقدار ساعات تدریس را برای هر بخش منظور کنیم از فرمول های زیر استفاده می کنیم:</a:t>
            </a:r>
          </a:p>
          <a:p>
            <a:pPr algn="just" rtl="1">
              <a:lnSpc>
                <a:spcPct val="150000"/>
              </a:lnSpc>
            </a:pPr>
            <a:r>
              <a:rPr lang="fa-IR" sz="2700" dirty="0">
                <a:ln w="9525">
                  <a:noFill/>
                  <a:prstDash val="solid"/>
                </a:ln>
                <a:solidFill>
                  <a:srgbClr val="FF0000"/>
                </a:solidFill>
                <a:cs typeface="B Mitra" panose="00000400000000000000" pitchFamily="2" charset="-78"/>
              </a:rPr>
              <a:t>درصد سوال های هر بخش برابر است با</a:t>
            </a:r>
            <a:r>
              <a:rPr lang="fa-IR" sz="2700" dirty="0">
                <a:ln w="9525">
                  <a:noFill/>
                  <a:prstDash val="solid"/>
                </a:ln>
                <a:cs typeface="B Mitra" panose="00000400000000000000" pitchFamily="2" charset="-78"/>
              </a:rPr>
              <a:t>: تقسیم تعداد ساعت هایی که صرف تدریس شده بر تعداد کل ساعت های تدریس</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336000" y="189000"/>
            <a:ext cx="11520000" cy="648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3780302" y="1851645"/>
            <a:ext cx="4631396" cy="3154710"/>
          </a:xfrm>
          <a:prstGeom prst="rect">
            <a:avLst/>
          </a:prstGeom>
          <a:noFill/>
        </p:spPr>
        <p:txBody>
          <a:bodyPr wrap="none" lIns="91440" tIns="45720" rIns="91440" bIns="45720">
            <a:spAutoFit/>
          </a:bodyPr>
          <a:lstStyle/>
          <a:p>
            <a:pPr algn="ctr"/>
            <a:r>
              <a:rPr lang="fa-IR" sz="19900" dirty="0">
                <a:ln w="9525">
                  <a:noFill/>
                  <a:prstDash val="solid"/>
                </a:ln>
                <a:cs typeface="0 Titr Bold" panose="00000700000000000000" pitchFamily="2" charset="-78"/>
              </a:rPr>
              <a:t>پایان</a:t>
            </a:r>
            <a:endParaRPr lang="en-US" sz="19900" cap="none" spc="0" dirty="0">
              <a:ln w="9525">
                <a:noFill/>
                <a:prstDash val="solid"/>
              </a:ln>
              <a:cs typeface="0 Titr Bold" panose="00000700000000000000" pitchFamily="2" charset="-78"/>
            </a:endParaRPr>
          </a:p>
        </p:txBody>
      </p:sp>
    </p:spTree>
    <p:extLst>
      <p:ext uri="{BB962C8B-B14F-4D97-AF65-F5344CB8AC3E}">
        <p14:creationId xmlns:p14="http://schemas.microsoft.com/office/powerpoint/2010/main" val="297924518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072" y="151180"/>
            <a:ext cx="9199418" cy="5863144"/>
          </a:xfrm>
          <a:prstGeom prst="rect">
            <a:avLst/>
          </a:prstGeom>
        </p:spPr>
        <p:txBody>
          <a:bodyPr wrap="square">
            <a:spAutoFit/>
          </a:bodyPr>
          <a:lstStyle/>
          <a:p>
            <a:pPr algn="just" rtl="1">
              <a:lnSpc>
                <a:spcPct val="150000"/>
              </a:lnSpc>
            </a:pPr>
            <a:r>
              <a:rPr lang="fa-IR" sz="2800" dirty="0">
                <a:solidFill>
                  <a:srgbClr val="FF0000"/>
                </a:solidFill>
                <a:cs typeface="2  Mitra" panose="00000400000000000000" pitchFamily="2" charset="-78"/>
              </a:rPr>
              <a:t>مرحله طراحی</a:t>
            </a:r>
          </a:p>
          <a:p>
            <a:pPr algn="just" rtl="1">
              <a:lnSpc>
                <a:spcPct val="150000"/>
              </a:lnSpc>
            </a:pPr>
            <a:r>
              <a:rPr lang="fa-IR" sz="2800" dirty="0">
                <a:solidFill>
                  <a:srgbClr val="FF0000"/>
                </a:solidFill>
                <a:cs typeface="2  Mitra" panose="00000400000000000000" pitchFamily="2" charset="-78"/>
              </a:rPr>
              <a:t>زمان اجرا: </a:t>
            </a:r>
            <a:r>
              <a:rPr lang="fa-IR" sz="2800" dirty="0">
                <a:cs typeface="2  Mitra" panose="00000400000000000000" pitchFamily="2" charset="-78"/>
              </a:rPr>
              <a:t>پیش از اجرای آموزش، برنامه، پروژه و ...</a:t>
            </a:r>
          </a:p>
          <a:p>
            <a:pPr algn="just" rtl="1">
              <a:lnSpc>
                <a:spcPct val="150000"/>
              </a:lnSpc>
            </a:pPr>
            <a:r>
              <a:rPr lang="fa-IR" sz="2800" dirty="0">
                <a:solidFill>
                  <a:srgbClr val="FF0000"/>
                </a:solidFill>
                <a:cs typeface="2  Mitra" panose="00000400000000000000" pitchFamily="2" charset="-78"/>
              </a:rPr>
              <a:t>نوع تصمیم ها:</a:t>
            </a:r>
          </a:p>
          <a:p>
            <a:pPr algn="just" rtl="1">
              <a:lnSpc>
                <a:spcPct val="150000"/>
              </a:lnSpc>
            </a:pPr>
            <a:r>
              <a:rPr lang="fa-IR" sz="2800" dirty="0">
                <a:cs typeface="2  Mitra" panose="00000400000000000000" pitchFamily="2" charset="-78"/>
              </a:rPr>
              <a:t>1- نتایجی که قرار است بدست آیند.</a:t>
            </a:r>
          </a:p>
          <a:p>
            <a:pPr algn="just" rtl="1">
              <a:lnSpc>
                <a:spcPct val="150000"/>
              </a:lnSpc>
            </a:pPr>
            <a:r>
              <a:rPr lang="fa-IR" sz="2800" dirty="0">
                <a:cs typeface="2  Mitra" panose="00000400000000000000" pitchFamily="2" charset="-78"/>
              </a:rPr>
              <a:t>2- اعمال یا فعالیت هایی که باید انجام شوند.</a:t>
            </a:r>
          </a:p>
          <a:p>
            <a:pPr algn="just" rtl="1">
              <a:lnSpc>
                <a:spcPct val="150000"/>
              </a:lnSpc>
            </a:pPr>
            <a:r>
              <a:rPr lang="fa-IR" sz="2800" dirty="0">
                <a:cs typeface="2  Mitra" panose="00000400000000000000" pitchFamily="2" charset="-78"/>
              </a:rPr>
              <a:t>فعالیت های عمده در مرحله طراحی:</a:t>
            </a:r>
          </a:p>
          <a:p>
            <a:pPr algn="just" rtl="1">
              <a:lnSpc>
                <a:spcPct val="150000"/>
              </a:lnSpc>
            </a:pPr>
            <a:r>
              <a:rPr lang="fa-IR" sz="2600" dirty="0">
                <a:cs typeface="2  Mitra" panose="00000400000000000000" pitchFamily="2" charset="-78"/>
              </a:rPr>
              <a:t>الف تحلیل موقعیت: جمع آوری سوابق اطلاعاتی و برآورد و تعیین موانع موجود (با تحقیق، مصاحبه )</a:t>
            </a:r>
          </a:p>
          <a:p>
            <a:pPr algn="just" rtl="1">
              <a:lnSpc>
                <a:spcPct val="150000"/>
              </a:lnSpc>
            </a:pPr>
            <a:r>
              <a:rPr lang="fa-IR" sz="2800" dirty="0">
                <a:cs typeface="2  Mitra" panose="00000400000000000000" pitchFamily="2" charset="-78"/>
              </a:rPr>
              <a:t>مثال:برای ارزشیابی برنامه آموزشی، مرور پژوهش های مربوط به آن ضروری است تا بتوان رویکردهای ارزشیابی مفید و همچنین ابزارهای مورد نیاز را انتخاب کرد.</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1461232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727" y="471829"/>
            <a:ext cx="9153237" cy="5262979"/>
          </a:xfrm>
          <a:prstGeom prst="rect">
            <a:avLst/>
          </a:prstGeom>
        </p:spPr>
        <p:txBody>
          <a:bodyPr wrap="square">
            <a:spAutoFit/>
          </a:bodyPr>
          <a:lstStyle/>
          <a:p>
            <a:pPr algn="just" rtl="1">
              <a:lnSpc>
                <a:spcPct val="150000"/>
              </a:lnSpc>
            </a:pPr>
            <a:r>
              <a:rPr lang="fa-IR" sz="2800" b="1" dirty="0">
                <a:cs typeface="2  Mitra" panose="00000400000000000000" pitchFamily="2" charset="-78"/>
              </a:rPr>
              <a:t>بنابراین: گام اول تحلیل درست و دقیق از موقعیت</a:t>
            </a:r>
          </a:p>
          <a:p>
            <a:pPr algn="just" rtl="1">
              <a:lnSpc>
                <a:spcPct val="150000"/>
              </a:lnSpc>
            </a:pPr>
            <a:r>
              <a:rPr lang="fa-IR" sz="2800" dirty="0">
                <a:cs typeface="2  Mitra" panose="00000400000000000000" pitchFamily="2" charset="-78"/>
              </a:rPr>
              <a:t>ب تعیین و توصیف هدف ها: هدف نقطه ای است که برای آن برنامه ریزی می شود. هدف به فعالیت های بعدی جهت می دهند و نهایتا در ارزشیابی میزان تحقق این اهداف سنجش می شوند.</a:t>
            </a:r>
          </a:p>
          <a:p>
            <a:pPr algn="just" rtl="1">
              <a:lnSpc>
                <a:spcPct val="150000"/>
              </a:lnSpc>
            </a:pPr>
            <a:r>
              <a:rPr lang="fa-IR" sz="2800" dirty="0">
                <a:cs typeface="2  Mitra" panose="00000400000000000000" pitchFamily="2" charset="-78"/>
              </a:rPr>
              <a:t>هدف ها با توجه به کلیت، جامعیت، عینیت و انتزاعی بودن تقسیم بندی می شوند.</a:t>
            </a:r>
          </a:p>
          <a:p>
            <a:pPr algn="just" rtl="1">
              <a:lnSpc>
                <a:spcPct val="150000"/>
              </a:lnSpc>
            </a:pPr>
            <a:r>
              <a:rPr lang="fa-IR" sz="2800" b="1" dirty="0">
                <a:cs typeface="2  Mitra" panose="00000400000000000000" pitchFamily="2" charset="-78"/>
              </a:rPr>
              <a:t>هدف های آموزشی بر دو نوع اند:</a:t>
            </a:r>
          </a:p>
          <a:p>
            <a:pPr algn="just" rtl="1">
              <a:lnSpc>
                <a:spcPct val="150000"/>
              </a:lnSpc>
            </a:pPr>
            <a:r>
              <a:rPr lang="fa-IR" sz="2800" dirty="0">
                <a:cs typeface="2  Mitra" panose="00000400000000000000" pitchFamily="2" charset="-78"/>
              </a:rPr>
              <a:t>1-هدف های کلی (غایت ها نهایی کل نگران) اهداف کلی تفسیرپذیر و انتزاعی هستند. مثل: ارتقای سطح معلومات ریاضی دانش آموزان</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1908770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771" y="455567"/>
            <a:ext cx="9227127" cy="6093976"/>
          </a:xfrm>
          <a:prstGeom prst="rect">
            <a:avLst/>
          </a:prstGeom>
        </p:spPr>
        <p:txBody>
          <a:bodyPr wrap="square">
            <a:spAutoFit/>
          </a:bodyPr>
          <a:lstStyle/>
          <a:p>
            <a:pPr algn="just" rtl="1">
              <a:lnSpc>
                <a:spcPct val="150000"/>
              </a:lnSpc>
            </a:pPr>
            <a:r>
              <a:rPr lang="fa-IR" sz="2400" dirty="0">
                <a:cs typeface="2  Mitra" panose="00000400000000000000" pitchFamily="2" charset="-78"/>
              </a:rPr>
              <a:t>هدف های جزئی یا هدف (ویژه یا دقیق): از خرد شدن اهداف کلی بدست می آیند و عینی هستند. مثل: اعداد دو رقمی را باهم جمع کند.</a:t>
            </a:r>
          </a:p>
          <a:p>
            <a:pPr algn="just" rtl="1">
              <a:lnSpc>
                <a:spcPct val="150000"/>
              </a:lnSpc>
            </a:pPr>
            <a:r>
              <a:rPr lang="fa-IR" sz="2400" dirty="0">
                <a:solidFill>
                  <a:srgbClr val="FF0000"/>
                </a:solidFill>
                <a:cs typeface="2  Mitra" panose="00000400000000000000" pitchFamily="2" charset="-78"/>
              </a:rPr>
              <a:t>هدف های جزئی:</a:t>
            </a:r>
          </a:p>
          <a:p>
            <a:pPr algn="just" rtl="1">
              <a:lnSpc>
                <a:spcPct val="150000"/>
              </a:lnSpc>
            </a:pPr>
            <a:r>
              <a:rPr lang="fa-IR" sz="2800" dirty="0">
                <a:cs typeface="2  Mitra" panose="00000400000000000000" pitchFamily="2" charset="-78"/>
              </a:rPr>
              <a:t>الف هدف های فرآیندی: (کوشش ها و اقدامات ضمن اجرای برنامه)</a:t>
            </a:r>
          </a:p>
          <a:p>
            <a:pPr algn="just" rtl="1">
              <a:lnSpc>
                <a:spcPct val="150000"/>
              </a:lnSpc>
            </a:pPr>
            <a:r>
              <a:rPr lang="fa-IR" sz="2800" dirty="0">
                <a:cs typeface="2  Mitra" panose="00000400000000000000" pitchFamily="2" charset="-78"/>
              </a:rPr>
              <a:t>ب هدف های فرآورده ای (بازده ها و نتایج مورد انتظار کوشش ها و اقدامات)</a:t>
            </a:r>
          </a:p>
          <a:p>
            <a:pPr algn="just" rtl="1">
              <a:lnSpc>
                <a:spcPct val="150000"/>
              </a:lnSpc>
            </a:pPr>
            <a:r>
              <a:rPr lang="fa-IR" sz="2800" b="1" u="sng" dirty="0">
                <a:cs typeface="2  Mitra" panose="00000400000000000000" pitchFamily="2" charset="-78"/>
              </a:rPr>
              <a:t>ویژگی های اهداف آموزشی:</a:t>
            </a:r>
          </a:p>
          <a:p>
            <a:pPr algn="just" rtl="1">
              <a:lnSpc>
                <a:spcPct val="150000"/>
              </a:lnSpc>
            </a:pPr>
            <a:r>
              <a:rPr lang="fa-IR" sz="2800" dirty="0">
                <a:cs typeface="2  Mitra" panose="00000400000000000000" pitchFamily="2" charset="-78"/>
              </a:rPr>
              <a:t>1- ربط داشتن: یعنی هدف بخشی از برنامه ای باشد که مدنظر ماست. ارتباط داشتن بخشی از روایی یک موقعیت است.</a:t>
            </a:r>
          </a:p>
          <a:p>
            <a:pPr algn="just" rtl="1">
              <a:lnSpc>
                <a:spcPct val="150000"/>
              </a:lnSpc>
            </a:pPr>
            <a:r>
              <a:rPr lang="fa-IR" sz="2400" dirty="0">
                <a:cs typeface="2  Mitra" panose="00000400000000000000" pitchFamily="2" charset="-78"/>
              </a:rPr>
              <a:t>2-  اندازه پذیر بودن: میزان پیشرفت، تحقق پذیر یا تحقق ناپذیر بودن هدف را مشخص می کند.</a:t>
            </a:r>
          </a:p>
          <a:p>
            <a:pPr algn="just" rtl="1">
              <a:lnSpc>
                <a:spcPct val="150000"/>
              </a:lnSpc>
            </a:pPr>
            <a:r>
              <a:rPr lang="fa-IR" sz="2400" dirty="0">
                <a:cs typeface="2  Mitra" panose="00000400000000000000" pitchFamily="2" charset="-78"/>
              </a:rPr>
              <a:t>3-مهم بودن: هدف باید حائز اهمیت باشد</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30084416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773" y="2760"/>
            <a:ext cx="8814218" cy="6924973"/>
          </a:xfrm>
          <a:prstGeom prst="rect">
            <a:avLst/>
          </a:prstGeom>
        </p:spPr>
        <p:txBody>
          <a:bodyPr wrap="square">
            <a:spAutoFit/>
          </a:bodyPr>
          <a:lstStyle/>
          <a:p>
            <a:pPr algn="just" rtl="1">
              <a:lnSpc>
                <a:spcPct val="150000"/>
              </a:lnSpc>
            </a:pPr>
            <a:r>
              <a:rPr lang="fa-IR" sz="2500" b="1" dirty="0">
                <a:solidFill>
                  <a:srgbClr val="0070C0"/>
                </a:solidFill>
                <a:cs typeface="B Mitra" panose="00000400000000000000" pitchFamily="2" charset="-78"/>
              </a:rPr>
              <a:t>ج- توصیف پیش نیازها یا رفتارهای ورودی: </a:t>
            </a:r>
            <a:r>
              <a:rPr lang="fa-IR" sz="2500" dirty="0">
                <a:cs typeface="B Mitra" panose="00000400000000000000" pitchFamily="2" charset="-78"/>
              </a:rPr>
              <a:t>رفتارهای ورودی به پیش نیازهایی که یادگیرنده پیش از شروع  به یادگیری هدف های تازه باید آنها را کسب کرده باشد، و لذا به آمادگی فرد برای یادگیری هدف های آموزشی اشاره دارد.</a:t>
            </a:r>
          </a:p>
          <a:p>
            <a:pPr algn="just" rtl="1">
              <a:lnSpc>
                <a:spcPct val="150000"/>
              </a:lnSpc>
            </a:pPr>
            <a:r>
              <a:rPr lang="fa-IR" sz="2500" b="1" dirty="0">
                <a:solidFill>
                  <a:srgbClr val="0070C0"/>
                </a:solidFill>
                <a:cs typeface="B Mitra" panose="00000400000000000000" pitchFamily="2" charset="-78"/>
              </a:rPr>
              <a:t>د- انتخاب و تولید وسایل یا ابزارهای اندازه گیری: </a:t>
            </a:r>
            <a:r>
              <a:rPr lang="fa-IR" sz="2500" dirty="0">
                <a:cs typeface="B Mitra" panose="00000400000000000000" pitchFamily="2" charset="-78"/>
              </a:rPr>
              <a:t>اگر وسایل یا ابزارها )مانند آزمون های پیشرفت، نگرش سنج، فرم های ثبت مشاهده ای و ...( موجود باشند باید به بررسی و انتخاب مناسب ترین آنها اقدام کرده و اگر نه، باید آنها را تهیه کرد، که این امر به تخصص، دقت و صلاحیت نیاز دارد و در برنامه های سرنوشت ساز ارزشیابی باید آنها را به متخصصین سپرد.</a:t>
            </a:r>
          </a:p>
          <a:p>
            <a:pPr algn="just" rtl="1">
              <a:lnSpc>
                <a:spcPct val="150000"/>
              </a:lnSpc>
            </a:pPr>
            <a:r>
              <a:rPr lang="fa-IR" sz="2500" b="1" u="sng" dirty="0">
                <a:cs typeface="B Mitra" panose="00000400000000000000" pitchFamily="2" charset="-78"/>
              </a:rPr>
              <a:t>استفاده از ابزار مناسب </a:t>
            </a:r>
            <a:r>
              <a:rPr lang="fa-IR" sz="2500" u="sng" dirty="0">
                <a:cs typeface="B Mitra" panose="00000400000000000000" pitchFamily="2" charset="-78"/>
              </a:rPr>
              <a:t>باید متناسب با هدف و سطح یادگیرندگان باشد.</a:t>
            </a:r>
          </a:p>
          <a:p>
            <a:pPr algn="just" rtl="1">
              <a:lnSpc>
                <a:spcPct val="150000"/>
              </a:lnSpc>
            </a:pPr>
            <a:r>
              <a:rPr lang="fa-IR" sz="2400" dirty="0">
                <a:cs typeface="B Mitra" panose="00000400000000000000" pitchFamily="2" charset="-78"/>
              </a:rPr>
              <a:t>و توصیف راهبردها یا استراتژی ها: استراتژی یا راهبرد، فعالیت یا تدبیری است که به منظور کمک به تحقق یافتن هدف های برنامه به کار می رود: استراتژی های آموزشی و استراتژی های برنامه درسی</a:t>
            </a:r>
          </a:p>
          <a:p>
            <a:pPr algn="just" rtl="1">
              <a:lnSpc>
                <a:spcPct val="150000"/>
              </a:lnSpc>
            </a:pPr>
            <a:r>
              <a:rPr lang="fa-IR" sz="2400" dirty="0">
                <a:cs typeface="B Mitra" panose="00000400000000000000" pitchFamily="2" charset="-78"/>
              </a:rPr>
              <a:t>مثل: موضوع چند جمله ای ها با هدف تشخیص مفاهیم یک جمله ای، دو جمله ای و چند جمله ای، تعیین درجه آنها و جمع کردن آنها</a:t>
            </a:r>
            <a:endParaRPr lang="fa-IR" sz="2500" dirty="0">
              <a:cs typeface="B Mitra" panose="00000400000000000000" pitchFamily="2" charset="-78"/>
            </a:endParaRP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366739498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296" y="141947"/>
            <a:ext cx="9241849" cy="6555641"/>
          </a:xfrm>
          <a:prstGeom prst="rect">
            <a:avLst/>
          </a:prstGeom>
          <a:noFill/>
        </p:spPr>
        <p:txBody>
          <a:bodyPr wrap="square" lIns="91440" tIns="45720" rIns="91440" bIns="45720">
            <a:spAutoFit/>
          </a:bodyPr>
          <a:lstStyle/>
          <a:p>
            <a:pPr algn="just" rtl="1">
              <a:lnSpc>
                <a:spcPct val="150000"/>
              </a:lnSpc>
            </a:pPr>
            <a:r>
              <a:rPr lang="fa-IR" sz="2800" b="1" dirty="0">
                <a:solidFill>
                  <a:srgbClr val="FF0000"/>
                </a:solidFill>
                <a:cs typeface="B Mitra" panose="00000400000000000000" pitchFamily="2" charset="-78"/>
              </a:rPr>
              <a:t>برخی تصمیمات استراتژیک:</a:t>
            </a:r>
          </a:p>
          <a:p>
            <a:pPr algn="just" rtl="1">
              <a:lnSpc>
                <a:spcPct val="150000"/>
              </a:lnSpc>
            </a:pPr>
            <a:r>
              <a:rPr lang="fa-IR" sz="2800" dirty="0">
                <a:cs typeface="B Mitra" panose="00000400000000000000" pitchFamily="2" charset="-78"/>
              </a:rPr>
              <a:t>1- توالی ارائه موضوع ها 2-  توالی ارائه مفاهیم و روش ها 3- روش تعیین توالی ارائه هدف های درسی (تحلیل تکلیف و سلسه مراتب هدف های آموزشی) 4- مرور یا بازنگری و نیز تمرین و بازخورد - 5 دسته بندی یادگیرندگان و روش هایی مانند ایفای نقش در هدف های خاص</a:t>
            </a:r>
          </a:p>
          <a:p>
            <a:pPr algn="just" rtl="1">
              <a:lnSpc>
                <a:spcPct val="150000"/>
              </a:lnSpc>
            </a:pPr>
            <a:r>
              <a:rPr lang="fa-IR" sz="2800" dirty="0">
                <a:ln w="9525">
                  <a:noFill/>
                  <a:prstDash val="solid"/>
                </a:ln>
                <a:solidFill>
                  <a:srgbClr val="0070C0"/>
                </a:solidFill>
                <a:cs typeface="B Mitra" panose="00000400000000000000" pitchFamily="2" charset="-78"/>
              </a:rPr>
              <a:t>ر انتخاب طر ح پژوهشی در صورت انجام پژوهش استنتاجی: </a:t>
            </a:r>
          </a:p>
          <a:p>
            <a:pPr algn="just" rtl="1">
              <a:lnSpc>
                <a:spcPct val="150000"/>
              </a:lnSpc>
            </a:pPr>
            <a:r>
              <a:rPr lang="fa-IR" sz="2800" dirty="0">
                <a:ln w="9525">
                  <a:noFill/>
                  <a:prstDash val="solid"/>
                </a:ln>
                <a:solidFill>
                  <a:srgbClr val="0070C0"/>
                </a:solidFill>
                <a:cs typeface="B Mitra" panose="00000400000000000000" pitchFamily="2" charset="-78"/>
              </a:rPr>
              <a:t>ز تدارک برنامه زمان بندی: </a:t>
            </a:r>
            <a:r>
              <a:rPr lang="fa-IR" sz="2800" dirty="0">
                <a:ln w="9525">
                  <a:noFill/>
                  <a:prstDash val="solid"/>
                </a:ln>
                <a:cs typeface="B Mitra" panose="00000400000000000000" pitchFamily="2" charset="-78"/>
              </a:rPr>
              <a:t>با برآورد واقع بینانه ای از جریان پیشرفت کار و دربرگیرنده فهرستی از فعالیت های اصلی مربوط به اقدامات پیشنهادی و زمان شروع و خاتمه هریک از فعالیت ها با لحاظ کردن مقداری زمان اضافی و تاریخ آخرین اقدام قدری جلوتر از موعد رسمی.</a:t>
            </a: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780" y="164447"/>
            <a:ext cx="9227127" cy="5855449"/>
          </a:xfrm>
          <a:prstGeom prst="rect">
            <a:avLst/>
          </a:prstGeom>
        </p:spPr>
        <p:txBody>
          <a:bodyPr wrap="square">
            <a:spAutoFit/>
          </a:bodyPr>
          <a:lstStyle/>
          <a:p>
            <a:pPr algn="just" rtl="1">
              <a:lnSpc>
                <a:spcPct val="150000"/>
              </a:lnSpc>
            </a:pPr>
            <a:r>
              <a:rPr lang="fa-IR" sz="2800" dirty="0">
                <a:ln w="9525">
                  <a:noFill/>
                  <a:prstDash val="solid"/>
                </a:ln>
                <a:solidFill>
                  <a:srgbClr val="FF0000"/>
                </a:solidFill>
                <a:cs typeface="B Mitra" panose="00000400000000000000" pitchFamily="2" charset="-78"/>
              </a:rPr>
              <a:t>یک پیشنهاد: روش چارتی گانت  (فهرست فعالیت ها در سمت راست کاغذ و زمان انجام تمامی پروژه در بالای صفحه)</a:t>
            </a:r>
          </a:p>
          <a:p>
            <a:pPr algn="just" rtl="1">
              <a:lnSpc>
                <a:spcPct val="150000"/>
              </a:lnSpc>
            </a:pPr>
            <a:r>
              <a:rPr lang="fa-IR" sz="2800" dirty="0">
                <a:ln w="9525">
                  <a:noFill/>
                  <a:prstDash val="solid"/>
                </a:ln>
                <a:solidFill>
                  <a:srgbClr val="FF0000"/>
                </a:solidFill>
                <a:cs typeface="B Mitra" panose="00000400000000000000" pitchFamily="2" charset="-78"/>
              </a:rPr>
              <a:t>نکته</a:t>
            </a:r>
            <a:r>
              <a:rPr lang="fa-IR" sz="2800" dirty="0">
                <a:ln w="9525">
                  <a:noFill/>
                  <a:prstDash val="solid"/>
                </a:ln>
                <a:cs typeface="B Mitra" panose="00000400000000000000" pitchFamily="2" charset="-78"/>
              </a:rPr>
              <a:t>: در گانت چارت ما باید زمان اضافی و معقولی را برای برنامه های از پیش تعیین شده در نظر بگیریم.</a:t>
            </a:r>
          </a:p>
          <a:p>
            <a:pPr algn="just" rtl="1">
              <a:lnSpc>
                <a:spcPct val="150000"/>
              </a:lnSpc>
            </a:pPr>
            <a:r>
              <a:rPr lang="fa-IR" sz="2800" dirty="0">
                <a:ln w="9525">
                  <a:noFill/>
                  <a:prstDash val="solid"/>
                </a:ln>
                <a:cs typeface="B Mitra" panose="00000400000000000000" pitchFamily="2" charset="-78"/>
              </a:rPr>
              <a:t>2- مرحله فرآیندی(اجرایی)</a:t>
            </a:r>
          </a:p>
          <a:p>
            <a:pPr algn="just" rtl="1">
              <a:lnSpc>
                <a:spcPct val="150000"/>
              </a:lnSpc>
            </a:pPr>
            <a:r>
              <a:rPr lang="fa-IR" sz="2800" dirty="0">
                <a:ln w="9525">
                  <a:noFill/>
                  <a:prstDash val="solid"/>
                </a:ln>
                <a:solidFill>
                  <a:srgbClr val="FF0000"/>
                </a:solidFill>
                <a:cs typeface="B Mitra" panose="00000400000000000000" pitchFamily="2" charset="-78"/>
              </a:rPr>
              <a:t>زمان اجرا: </a:t>
            </a:r>
            <a:r>
              <a:rPr lang="fa-IR" sz="2800" dirty="0">
                <a:ln w="9525">
                  <a:noFill/>
                  <a:prstDash val="solid"/>
                </a:ln>
                <a:cs typeface="B Mitra" panose="00000400000000000000" pitchFamily="2" charset="-78"/>
              </a:rPr>
              <a:t>ضمن اجرای آموزش، برنامه، پروژه و ...</a:t>
            </a:r>
          </a:p>
          <a:p>
            <a:pPr algn="just" rtl="1">
              <a:lnSpc>
                <a:spcPct val="150000"/>
              </a:lnSpc>
            </a:pPr>
            <a:r>
              <a:rPr lang="fa-IR" sz="2800" dirty="0">
                <a:ln w="9525">
                  <a:noFill/>
                  <a:prstDash val="solid"/>
                </a:ln>
                <a:solidFill>
                  <a:srgbClr val="FF0000"/>
                </a:solidFill>
                <a:cs typeface="B Mitra" panose="00000400000000000000" pitchFamily="2" charset="-78"/>
              </a:rPr>
              <a:t>نوع تصمیم ها:</a:t>
            </a:r>
          </a:p>
          <a:p>
            <a:pPr algn="just" rtl="1">
              <a:lnSpc>
                <a:spcPct val="150000"/>
              </a:lnSpc>
            </a:pPr>
            <a:r>
              <a:rPr lang="fa-IR" sz="2800" dirty="0">
                <a:ln w="9525">
                  <a:noFill/>
                  <a:prstDash val="solid"/>
                </a:ln>
                <a:cs typeface="B Mitra" panose="00000400000000000000" pitchFamily="2" charset="-78"/>
              </a:rPr>
              <a:t>1- به چه میزانی مراحل طرح ریزی شده به اجرا در می آیند؟</a:t>
            </a:r>
          </a:p>
          <a:p>
            <a:pPr algn="just" rtl="1">
              <a:lnSpc>
                <a:spcPct val="150000"/>
              </a:lnSpc>
            </a:pPr>
            <a:r>
              <a:rPr lang="fa-IR" sz="2800" dirty="0">
                <a:ln w="9525">
                  <a:noFill/>
                  <a:prstDash val="solid"/>
                </a:ln>
                <a:cs typeface="B Mitra" panose="00000400000000000000" pitchFamily="2" charset="-78"/>
              </a:rPr>
              <a:t>2- چه تغییراتی باید داده شوند تا پیشرفت لازم به دست آید؟ جهت اتمام طرح در زمان اصلی</a:t>
            </a:r>
            <a:endParaRPr lang="en-US" sz="2800" dirty="0">
              <a:ln w="9525">
                <a:noFill/>
                <a:prstDash val="solid"/>
              </a:ln>
              <a:cs typeface="B Mitra" panose="00000400000000000000" pitchFamily="2" charset="-78"/>
            </a:endParaRP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39856979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296" y="141947"/>
            <a:ext cx="9241849" cy="6140142"/>
          </a:xfrm>
          <a:prstGeom prst="rect">
            <a:avLst/>
          </a:prstGeom>
          <a:noFill/>
        </p:spPr>
        <p:txBody>
          <a:bodyPr wrap="square" lIns="91440" tIns="45720" rIns="91440" bIns="45720">
            <a:spAutoFit/>
          </a:bodyPr>
          <a:lstStyle/>
          <a:p>
            <a:pPr algn="just" rtl="1">
              <a:lnSpc>
                <a:spcPct val="150000"/>
              </a:lnSpc>
            </a:pPr>
            <a:r>
              <a:rPr lang="fa-IR" sz="2400" b="1" u="sng" dirty="0">
                <a:cs typeface="B Mitra" panose="00000400000000000000" pitchFamily="2" charset="-78"/>
              </a:rPr>
              <a:t>اساس مرحله فرایندی یا اجرایی ارزشیابی تکوینی است.</a:t>
            </a:r>
          </a:p>
          <a:p>
            <a:pPr algn="just" rtl="1">
              <a:lnSpc>
                <a:spcPct val="150000"/>
              </a:lnSpc>
            </a:pPr>
            <a:r>
              <a:rPr lang="fa-IR" sz="2400" b="1" dirty="0">
                <a:cs typeface="B Mitra" panose="00000400000000000000" pitchFamily="2" charset="-78"/>
              </a:rPr>
              <a:t>توجه به تکوین ارزشیابی و تصمیم گیری درباره اقدامات عملی یا اجرایی (نوعی ارزشیابی تکوینی)</a:t>
            </a:r>
          </a:p>
          <a:p>
            <a:pPr algn="just" rtl="1">
              <a:lnSpc>
                <a:spcPct val="150000"/>
              </a:lnSpc>
            </a:pPr>
            <a:r>
              <a:rPr lang="fa-IR" sz="2400" dirty="0">
                <a:cs typeface="B Mitra" panose="00000400000000000000" pitchFamily="2" charset="-78"/>
              </a:rPr>
              <a:t>- اجرای پیش آزمون/ آزمون رفتار ورودی</a:t>
            </a:r>
          </a:p>
          <a:p>
            <a:pPr algn="just" rtl="1">
              <a:lnSpc>
                <a:spcPct val="150000"/>
              </a:lnSpc>
            </a:pPr>
            <a:r>
              <a:rPr lang="fa-IR" sz="2400" dirty="0">
                <a:cs typeface="B Mitra" panose="00000400000000000000" pitchFamily="2" charset="-78"/>
              </a:rPr>
              <a:t>- سنجش مناسب بودن هدف ها/ وارسی نتایج سنجش آغازین و در صورت لزوم تغییر برنامه</a:t>
            </a:r>
          </a:p>
          <a:p>
            <a:pPr algn="just" rtl="1">
              <a:lnSpc>
                <a:spcPct val="150000"/>
              </a:lnSpc>
            </a:pPr>
            <a:r>
              <a:rPr lang="fa-IR" sz="2400" dirty="0">
                <a:cs typeface="B Mitra" panose="00000400000000000000" pitchFamily="2" charset="-78"/>
              </a:rPr>
              <a:t>- اجرای استراتژی ها و فعالیتهای طراحی شده به سبک تعیین شده و دریافت بازخوردهای لازم برای مراحل</a:t>
            </a:r>
          </a:p>
          <a:p>
            <a:pPr algn="just" rtl="1">
              <a:lnSpc>
                <a:spcPct val="150000"/>
              </a:lnSpc>
            </a:pPr>
            <a:r>
              <a:rPr lang="fa-IR" sz="2400" dirty="0">
                <a:cs typeface="B Mitra" panose="00000400000000000000" pitchFamily="2" charset="-78"/>
              </a:rPr>
              <a:t>اجرایی</a:t>
            </a:r>
          </a:p>
          <a:p>
            <a:pPr algn="just" rtl="1">
              <a:lnSpc>
                <a:spcPct val="150000"/>
              </a:lnSpc>
            </a:pPr>
            <a:r>
              <a:rPr lang="fa-IR" sz="2400" dirty="0">
                <a:cs typeface="B Mitra" panose="00000400000000000000" pitchFamily="2" charset="-78"/>
              </a:rPr>
              <a:t>- تحلیل اثربخشی راهبردها/ تصمیم گیری درباره بخش های مختلف برنامه تدریس و راهبردها و یا ارزشیابی</a:t>
            </a:r>
          </a:p>
          <a:p>
            <a:pPr algn="just" rtl="1">
              <a:lnSpc>
                <a:spcPct val="150000"/>
              </a:lnSpc>
            </a:pPr>
            <a:r>
              <a:rPr lang="fa-IR" sz="2400" dirty="0">
                <a:cs typeface="B Mitra" panose="00000400000000000000" pitchFamily="2" charset="-78"/>
              </a:rPr>
              <a:t>برحسب بازخوردهای سنجش و ارزشیابی</a:t>
            </a:r>
          </a:p>
          <a:p>
            <a:pPr algn="just" rtl="1">
              <a:lnSpc>
                <a:spcPct val="150000"/>
              </a:lnSpc>
            </a:pPr>
            <a:r>
              <a:rPr lang="fa-IR" sz="2400" dirty="0">
                <a:cs typeface="B Mitra" panose="00000400000000000000" pitchFamily="2" charset="-78"/>
              </a:rPr>
              <a:t>- اجرای آزمون ها، ارائه بازخورد و تقویت تدارک شده برای هر یادگیرنده ی جمع آوری داده های دوره ای/</a:t>
            </a:r>
          </a:p>
          <a:p>
            <a:pPr algn="just" rtl="1">
              <a:lnSpc>
                <a:spcPct val="150000"/>
              </a:lnSpc>
            </a:pPr>
            <a:r>
              <a:rPr lang="fa-IR" sz="2400" dirty="0">
                <a:cs typeface="B Mitra" panose="00000400000000000000" pitchFamily="2" charset="-78"/>
              </a:rPr>
              <a:t>تصمیم گیری درباره پیشرفت فردی یا گروهی دانش آموزان با توجه به نوع ارزشیابی</a:t>
            </a:r>
            <a:endParaRPr lang="fa-IR" sz="2400" dirty="0">
              <a:ln w="9525">
                <a:noFill/>
                <a:prstDash val="solid"/>
              </a:ln>
              <a:cs typeface="B Mitra" panose="00000400000000000000" pitchFamily="2" charset="-78"/>
            </a:endParaRPr>
          </a:p>
        </p:txBody>
      </p:sp>
      <p:pic>
        <p:nvPicPr>
          <p:cNvPr id="3" name="Picture 2"/>
          <p:cNvPicPr>
            <a:picLocks noChangeAspect="1" noChangeArrowheads="1"/>
          </p:cNvPicPr>
          <p:nvPr/>
        </p:nvPicPr>
        <p:blipFill>
          <a:blip r:embed="rId2" cstate="print"/>
          <a:srcRect/>
          <a:stretch>
            <a:fillRect/>
          </a:stretch>
        </p:blipFill>
        <p:spPr bwMode="auto">
          <a:xfrm>
            <a:off x="9496425" y="-19050"/>
            <a:ext cx="2724830" cy="6858000"/>
          </a:xfrm>
          <a:prstGeom prst="rect">
            <a:avLst/>
          </a:prstGeom>
          <a:noFill/>
          <a:ln w="9525">
            <a:noFill/>
            <a:miter lim="800000"/>
            <a:headEnd/>
            <a:tailEnd/>
          </a:ln>
          <a:effectLst/>
        </p:spPr>
      </p:pic>
    </p:spTree>
    <p:extLst>
      <p:ext uri="{BB962C8B-B14F-4D97-AF65-F5344CB8AC3E}">
        <p14:creationId xmlns:p14="http://schemas.microsoft.com/office/powerpoint/2010/main" val="536258575"/>
      </p:ext>
    </p:extLst>
  </p:cSld>
  <p:clrMapOvr>
    <a:masterClrMapping/>
  </p:clrMapOvr>
  <p:transition spd="slow">
    <p:comb/>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167</TotalTime>
  <Words>3019</Words>
  <Application>Microsoft Office PowerPoint</Application>
  <PresentationFormat>Widescreen</PresentationFormat>
  <Paragraphs>193</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Calibri Light</vt:lpstr>
      <vt:lpstr>B Mitra</vt:lpstr>
      <vt:lpstr>0 Titr Bold</vt:lpstr>
      <vt:lpstr>2  Mitra</vt:lpstr>
      <vt:lpstr>2  Titr</vt:lpstr>
      <vt:lpstr>Homa</vt:lpstr>
      <vt:lpstr>0 Homa</vt:lpstr>
      <vt:lpstr>Arial</vt:lpstr>
      <vt:lpstr>Calibri</vt:lpstr>
      <vt:lpstr>IranNastaliq</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pourya</dc:creator>
  <cp:lastModifiedBy>mm</cp:lastModifiedBy>
  <cp:revision>22</cp:revision>
  <dcterms:created xsi:type="dcterms:W3CDTF">2020-04-09T09:19:09Z</dcterms:created>
  <dcterms:modified xsi:type="dcterms:W3CDTF">2020-05-03T18:39:36Z</dcterms:modified>
</cp:coreProperties>
</file>