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4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9FF21B5-ED39-4C60-B307-B223F9C85509}" type="datetimeFigureOut">
              <a:rPr lang="fa-IR" smtClean="0"/>
              <a:t>1441/09/07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333185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FF21B5-ED39-4C60-B307-B223F9C85509}" type="datetimeFigureOut">
              <a:rPr lang="fa-IR" smtClean="0"/>
              <a:t>1441/09/07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343499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FF21B5-ED39-4C60-B307-B223F9C85509}" type="datetimeFigureOut">
              <a:rPr lang="fa-IR" smtClean="0"/>
              <a:t>1441/09/07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237436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FF21B5-ED39-4C60-B307-B223F9C85509}" type="datetimeFigureOut">
              <a:rPr lang="fa-IR" smtClean="0"/>
              <a:t>1441/09/07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27845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21B5-ED39-4C60-B307-B223F9C85509}" type="datetimeFigureOut">
              <a:rPr lang="fa-IR" smtClean="0"/>
              <a:t>1441/09/07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411894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9FF21B5-ED39-4C60-B307-B223F9C85509}" type="datetimeFigureOut">
              <a:rPr lang="fa-IR" smtClean="0"/>
              <a:t>1441/09/07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254643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9FF21B5-ED39-4C60-B307-B223F9C85509}" type="datetimeFigureOut">
              <a:rPr lang="fa-IR" smtClean="0"/>
              <a:t>1441/09/07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24149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9FF21B5-ED39-4C60-B307-B223F9C85509}" type="datetimeFigureOut">
              <a:rPr lang="fa-IR" smtClean="0"/>
              <a:t>1441/09/07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424990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21B5-ED39-4C60-B307-B223F9C85509}" type="datetimeFigureOut">
              <a:rPr lang="fa-IR" smtClean="0"/>
              <a:t>1441/09/07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201454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21B5-ED39-4C60-B307-B223F9C85509}" type="datetimeFigureOut">
              <a:rPr lang="fa-IR" smtClean="0"/>
              <a:t>1441/09/07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38149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21B5-ED39-4C60-B307-B223F9C85509}" type="datetimeFigureOut">
              <a:rPr lang="fa-IR" smtClean="0"/>
              <a:t>1441/09/07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5A1767-AFDA-4A78-82D1-D8E1078E4A7A}" type="slidenum">
              <a:rPr lang="fa-IR" smtClean="0"/>
              <a:t>‹#›</a:t>
            </a:fld>
            <a:endParaRPr lang="fa-IR"/>
          </a:p>
        </p:txBody>
      </p:sp>
    </p:spTree>
    <p:extLst>
      <p:ext uri="{BB962C8B-B14F-4D97-AF65-F5344CB8AC3E}">
        <p14:creationId xmlns:p14="http://schemas.microsoft.com/office/powerpoint/2010/main" val="376512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FF21B5-ED39-4C60-B307-B223F9C85509}" type="datetimeFigureOut">
              <a:rPr lang="fa-IR" smtClean="0"/>
              <a:t>1441/09/07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5A1767-AFDA-4A78-82D1-D8E1078E4A7A}" type="slidenum">
              <a:rPr lang="fa-IR" smtClean="0"/>
              <a:t>‹#›</a:t>
            </a:fld>
            <a:endParaRPr lang="fa-IR"/>
          </a:p>
        </p:txBody>
      </p:sp>
    </p:spTree>
    <p:extLst>
      <p:ext uri="{BB962C8B-B14F-4D97-AF65-F5344CB8AC3E}">
        <p14:creationId xmlns:p14="http://schemas.microsoft.com/office/powerpoint/2010/main" val="254233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264696"/>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fa-IR" sz="2800" b="1" dirty="0">
                <a:solidFill>
                  <a:schemeClr val="tx1"/>
                </a:solidFill>
                <a:cs typeface="B Zar" pitchFamily="2" charset="-78"/>
              </a:rPr>
              <a:t> </a:t>
            </a:r>
            <a:r>
              <a:rPr lang="fa-IR" sz="2800" b="1" dirty="0" smtClean="0">
                <a:solidFill>
                  <a:schemeClr val="tx1"/>
                </a:solidFill>
                <a:cs typeface="B Zar" pitchFamily="2" charset="-78"/>
              </a:rPr>
              <a:t>سوره جمعه شصت و دومین سوره قرآن و دارای یازده آیه می باشد و در مدینه نازل شده است.</a:t>
            </a:r>
          </a:p>
          <a:p>
            <a:pPr marL="0" indent="0">
              <a:buNone/>
            </a:pPr>
            <a:r>
              <a:rPr lang="fa-IR" sz="2800" b="1" smtClean="0">
                <a:solidFill>
                  <a:schemeClr val="tx1"/>
                </a:solidFill>
                <a:cs typeface="B Zar" pitchFamily="2" charset="-78"/>
              </a:rPr>
              <a:t>در دو محور : اصول دین و نماز جمعه بحث می کند.</a:t>
            </a:r>
            <a:endParaRPr lang="fa-IR" sz="2800" b="1" dirty="0" smtClean="0">
              <a:solidFill>
                <a:schemeClr val="tx1"/>
              </a:solidFill>
              <a:cs typeface="B Zar" pitchFamily="2" charset="-78"/>
            </a:endParaRPr>
          </a:p>
          <a:p>
            <a:pPr marL="0" indent="0">
              <a:buNone/>
            </a:pPr>
            <a:endParaRPr lang="fa-IR" sz="2800" b="1" dirty="0" smtClean="0">
              <a:solidFill>
                <a:schemeClr val="tx1"/>
              </a:solidFill>
              <a:cs typeface="B Zar" pitchFamily="2" charset="-78"/>
            </a:endParaRPr>
          </a:p>
          <a:p>
            <a:pPr marL="0" indent="0">
              <a:buNone/>
            </a:pPr>
            <a:r>
              <a:rPr lang="fa-IR" sz="2800" b="1" dirty="0" smtClean="0">
                <a:solidFill>
                  <a:schemeClr val="tx1"/>
                </a:solidFill>
                <a:cs typeface="B Zar" pitchFamily="2" charset="-78"/>
              </a:rPr>
              <a:t>بِسْمِ </a:t>
            </a:r>
            <a:r>
              <a:rPr lang="fa-IR" sz="2800" b="1" dirty="0">
                <a:solidFill>
                  <a:schemeClr val="tx1"/>
                </a:solidFill>
                <a:cs typeface="B Zar" pitchFamily="2" charset="-78"/>
              </a:rPr>
              <a:t>اللَّهِ الرَّحْمَنِ الرَّحِيمِ </a:t>
            </a:r>
            <a:endParaRPr lang="fa-IR" sz="2800" b="1" dirty="0" smtClean="0">
              <a:solidFill>
                <a:schemeClr val="tx1"/>
              </a:solidFill>
              <a:cs typeface="B Zar" pitchFamily="2" charset="-78"/>
            </a:endParaRPr>
          </a:p>
          <a:p>
            <a:pPr marL="0" indent="0">
              <a:buNone/>
            </a:pPr>
            <a:r>
              <a:rPr lang="fa-IR" sz="2800" b="1" dirty="0" smtClean="0">
                <a:solidFill>
                  <a:schemeClr val="tx1"/>
                </a:solidFill>
                <a:cs typeface="B Zar" pitchFamily="2" charset="-78"/>
              </a:rPr>
              <a:t> </a:t>
            </a:r>
            <a:endParaRPr lang="fa-IR" sz="2800" b="1" dirty="0">
              <a:solidFill>
                <a:schemeClr val="tx1"/>
              </a:solidFill>
              <a:cs typeface="B Zar" pitchFamily="2" charset="-78"/>
            </a:endParaRPr>
          </a:p>
          <a:p>
            <a:pPr marL="0" indent="0">
              <a:buNone/>
            </a:pPr>
            <a:r>
              <a:rPr lang="fa-IR" sz="2800" b="1" dirty="0">
                <a:solidFill>
                  <a:schemeClr val="tx1"/>
                </a:solidFill>
                <a:cs typeface="B Zar" pitchFamily="2" charset="-78"/>
              </a:rPr>
              <a:t>يُسَبِّحُ لِلَّهِ مَا فِي السَّمَاوَاتِ وَمَا فِي الْأَرْضِ الْمَلِكِ الْقُدُّوسِ الْعَزِيزِ الْحَكِيمِ ﴿۱﴾ </a:t>
            </a:r>
            <a:r>
              <a:rPr lang="fa-IR" sz="2800" b="1" dirty="0" smtClean="0">
                <a:solidFill>
                  <a:schemeClr val="tx1"/>
                </a:solidFill>
                <a:cs typeface="B Zar" pitchFamily="2" charset="-78"/>
              </a:rPr>
              <a:t> </a:t>
            </a:r>
            <a:endParaRPr lang="fa-IR" sz="2800" b="1" dirty="0">
              <a:solidFill>
                <a:schemeClr val="tx1"/>
              </a:solidFill>
              <a:cs typeface="B Zar" pitchFamily="2" charset="-78"/>
            </a:endParaRPr>
          </a:p>
          <a:p>
            <a:pPr marL="0" indent="0">
              <a:buNone/>
            </a:pPr>
            <a:r>
              <a:rPr lang="fa-IR" sz="2800" b="1" dirty="0">
                <a:solidFill>
                  <a:schemeClr val="tx1"/>
                </a:solidFill>
                <a:cs typeface="B Zar" pitchFamily="2" charset="-78"/>
              </a:rPr>
              <a:t>هُوَ الَّذِي بَعَثَ فِي الْأُمِّيِّينَ رَسُولًا مِنْهُمْ يَتْلُو عَلَيْهِمْ آيَاتِهِ وَيُزَكِّيهِمْ وَيُعَلِّمُهُمُ الْكِتَابَ وَالْحِكْمَةَ وَإِنْ كَانُوا مِنْ قَبْلُ لَفِي ضَلَالٍ مُبِينٍ ﴿۲</a:t>
            </a:r>
            <a:r>
              <a:rPr lang="fa-IR" sz="2800" b="1" dirty="0" smtClean="0">
                <a:solidFill>
                  <a:schemeClr val="tx1"/>
                </a:solidFill>
                <a:cs typeface="B Zar" pitchFamily="2" charset="-78"/>
              </a:rPr>
              <a:t>﴾</a:t>
            </a:r>
            <a:endParaRPr lang="fa-IR" sz="2800" b="1" dirty="0">
              <a:solidFill>
                <a:schemeClr val="tx1"/>
              </a:solidFill>
              <a:cs typeface="B Zar" pitchFamily="2" charset="-78"/>
            </a:endParaRPr>
          </a:p>
          <a:p>
            <a:pPr marL="0" indent="0">
              <a:buNone/>
            </a:pPr>
            <a:r>
              <a:rPr lang="fa-IR" sz="2800" b="1" dirty="0">
                <a:solidFill>
                  <a:schemeClr val="tx1"/>
                </a:solidFill>
                <a:cs typeface="B Zar" pitchFamily="2" charset="-78"/>
              </a:rPr>
              <a:t>وَآخَرِينَ مِنْهُمْ لَمَّا يَلْحَقُوا بِهِمْ وَهُوَ الْعَزِيزُ الْحَكِيمُ ﴿۳﴾ </a:t>
            </a:r>
            <a:r>
              <a:rPr lang="fa-IR" sz="2800" b="1" dirty="0" smtClean="0">
                <a:solidFill>
                  <a:schemeClr val="tx1"/>
                </a:solidFill>
                <a:cs typeface="B Zar" pitchFamily="2" charset="-78"/>
              </a:rPr>
              <a:t> </a:t>
            </a:r>
            <a:endParaRPr lang="fa-IR" sz="2800" b="1" dirty="0">
              <a:solidFill>
                <a:schemeClr val="tx1"/>
              </a:solidFill>
              <a:cs typeface="B Zar" pitchFamily="2" charset="-78"/>
            </a:endParaRPr>
          </a:p>
          <a:p>
            <a:pPr marL="0" indent="0">
              <a:buNone/>
            </a:pPr>
            <a:r>
              <a:rPr lang="fa-IR" sz="2800" b="1" dirty="0">
                <a:solidFill>
                  <a:schemeClr val="tx1"/>
                </a:solidFill>
                <a:cs typeface="B Zar" pitchFamily="2" charset="-78"/>
              </a:rPr>
              <a:t>ذَلِكَ فَضْلُ اللَّهِ يُؤْتِيهِ مَنْ يَشَاءُ وَاللَّهُ ذُو الْفَضْلِ الْعَظِيمِ ﴿۴﴾ </a:t>
            </a:r>
            <a:r>
              <a:rPr lang="fa-IR" sz="2800" b="1" dirty="0" smtClean="0">
                <a:solidFill>
                  <a:schemeClr val="tx1"/>
                </a:solidFill>
                <a:cs typeface="B Zar" pitchFamily="2" charset="-78"/>
              </a:rPr>
              <a:t> </a:t>
            </a:r>
            <a:endParaRPr lang="fa-IR" sz="2800" b="1" dirty="0">
              <a:solidFill>
                <a:schemeClr val="tx1"/>
              </a:solidFill>
              <a:cs typeface="B Zar" pitchFamily="2" charset="-78"/>
            </a:endParaRPr>
          </a:p>
          <a:p>
            <a:pPr marL="0" indent="0">
              <a:buNone/>
            </a:pPr>
            <a:endParaRPr lang="fa-IR" sz="2800" b="1" dirty="0">
              <a:solidFill>
                <a:schemeClr val="tx1"/>
              </a:solidFill>
              <a:cs typeface="B Zar" pitchFamily="2" charset="-78"/>
            </a:endParaRPr>
          </a:p>
        </p:txBody>
      </p:sp>
      <p:sp>
        <p:nvSpPr>
          <p:cNvPr id="4" name="Title 3"/>
          <p:cNvSpPr>
            <a:spLocks noGrp="1"/>
          </p:cNvSpPr>
          <p:nvPr>
            <p:ph type="title"/>
          </p:nvPr>
        </p:nvSpPr>
        <p:spPr>
          <a:xfrm>
            <a:off x="457200" y="274638"/>
            <a:ext cx="8229600" cy="58018"/>
          </a:xfrm>
        </p:spPr>
        <p:txBody>
          <a:bodyPr>
            <a:normAutofit fontScale="90000"/>
          </a:bodyPr>
          <a:lstStyle/>
          <a:p>
            <a:r>
              <a:rPr lang="fa-IR" dirty="0" smtClean="0"/>
              <a:t/>
            </a:r>
            <a:br>
              <a:rPr lang="fa-IR" dirty="0" smtClean="0"/>
            </a:br>
            <a:r>
              <a:rPr lang="fa-IR" dirty="0"/>
              <a:t/>
            </a:r>
            <a:br>
              <a:rPr lang="fa-IR" dirty="0"/>
            </a:br>
            <a:endParaRPr lang="fa-IR" dirty="0"/>
          </a:p>
        </p:txBody>
      </p:sp>
      <p:pic>
        <p:nvPicPr>
          <p:cNvPr id="5" name="تفسیر دو جلسه سه">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152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par>
                          <p:cTn id="48" fill="hold">
                            <p:stCondLst>
                              <p:cond delay="500"/>
                            </p:stCondLst>
                            <p:childTnLst>
                              <p:par>
                                <p:cTn id="49" presetID="1" presetClass="mediacall" presetSubtype="0" fill="hold" nodeType="afterEffect">
                                  <p:stCondLst>
                                    <p:cond delay="0"/>
                                  </p:stCondLst>
                                  <p:childTnLst>
                                    <p:cmd type="call" cmd="playFrom(0.0)">
                                      <p:cBhvr>
                                        <p:cTn id="5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1" fill="hold" display="0">
                  <p:stCondLst>
                    <p:cond delay="indefinite"/>
                  </p:stCondLst>
                  <p:endCondLst>
                    <p:cond evt="onStopAudio" delay="0">
                      <p:tgtEl>
                        <p:sldTgt/>
                      </p:tgtEl>
                    </p:cond>
                  </p:endCondLst>
                </p:cTn>
                <p:tgtEl>
                  <p:spTgt spid="5"/>
                </p:tgtEl>
              </p:cMediaNode>
            </p:audio>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4"/>
          </a:lnRef>
          <a:fillRef idx="3">
            <a:schemeClr val="accent4"/>
          </a:fillRef>
          <a:effectRef idx="3">
            <a:schemeClr val="accent4"/>
          </a:effectRef>
          <a:fontRef idx="minor">
            <a:schemeClr val="lt1"/>
          </a:fontRef>
        </p:style>
        <p:txBody>
          <a:bodyPr>
            <a:noAutofit/>
          </a:bodyPr>
          <a:lstStyle/>
          <a:p>
            <a:r>
              <a:rPr lang="fa-IR" sz="2400" dirty="0">
                <a:solidFill>
                  <a:srgbClr val="FFFF00"/>
                </a:solidFill>
                <a:cs typeface="B Titr" pitchFamily="2" charset="-78"/>
              </a:rPr>
              <a:t>يُسَبِّحُ لِلَّهِ مَا فِي السَّمَاوَاتِ وَمَا فِي الْأَرْضِ الْمَلِكِ الْقُدُّوسِ الْعَزِيزِ الْحَكِيمِ ﴿۱﴾ </a:t>
            </a:r>
          </a:p>
        </p:txBody>
      </p:sp>
      <p:sp>
        <p:nvSpPr>
          <p:cNvPr id="3" name="Content Placeholder 2"/>
          <p:cNvSpPr>
            <a:spLocks noGrp="1"/>
          </p:cNvSpPr>
          <p:nvPr>
            <p:ph idx="1"/>
          </p:nvPr>
        </p:nvSpPr>
        <p:spPr>
          <a:xfrm>
            <a:off x="457200" y="980728"/>
            <a:ext cx="8229600" cy="5616624"/>
          </a:xfrm>
        </p:spPr>
        <p:txBody>
          <a:bodyPr>
            <a:normAutofit fontScale="62500" lnSpcReduction="20000"/>
          </a:bodyPr>
          <a:lstStyle/>
          <a:p>
            <a:pPr marL="0" indent="0" algn="just">
              <a:buNone/>
            </a:pPr>
            <a:r>
              <a:rPr lang="fa-IR" b="1" dirty="0" smtClean="0">
                <a:cs typeface="B Zar" pitchFamily="2" charset="-78"/>
              </a:rPr>
              <a:t>    كلمه </a:t>
            </a:r>
            <a:r>
              <a:rPr lang="fa-IR" b="1" dirty="0">
                <a:cs typeface="B Zar" pitchFamily="2" charset="-78"/>
              </a:rPr>
              <a:t>(تسبيح ) به معناى منزه دانستن است. وقتى مى گوييم : (سبحان اللّه ) معنايش اين است كه طهارت و نزاهت از همه عيوب و نقائص را به او نسبت مى دهيم. </a:t>
            </a:r>
          </a:p>
          <a:p>
            <a:pPr marL="0" indent="0" algn="just">
              <a:buNone/>
            </a:pPr>
            <a:r>
              <a:rPr lang="fa-IR" b="1" dirty="0" smtClean="0">
                <a:cs typeface="B Zar" pitchFamily="2" charset="-78"/>
              </a:rPr>
              <a:t>     و </a:t>
            </a:r>
            <a:r>
              <a:rPr lang="fa-IR" b="1" dirty="0">
                <a:cs typeface="B Zar" pitchFamily="2" charset="-78"/>
              </a:rPr>
              <a:t>اگـر از تـسـبـيح، در آيه با صيغه مضارع تعبير كرده، براى اين است كه استمرار را بفهماند. پس معناى آن اين نيست كه نامبردگان، در آينده تسبيح مى كنند، بلكه معنايش اين اسـت كـه هـمـواره و مـستمرا تسبيح مى كنند. و كلمه (ملك ) - به فتح ميم و كسر لام - كـسـى است كه مقام حكمرا نى در نظام جامعه مختص به او است. و كلمه (قدوس ) صيغه مـبـالغـه از قـدس اسـت، كه آن نيز به معناى نزاهت و طهارت است. و كلمه (عزيز) به مـعـنـاى مقتدرى است كه هر گز شكست نمى پذيرد. و كلمه (حكيم ) به معناى متقن كار، و كـسى است كه هيچ عملى از وى از جهل و گزاف ناشى نمى شود، هر چه مى كند با علم مى كند، و براى آن مصالحى در نظر مى گيرد. </a:t>
            </a:r>
            <a:r>
              <a:rPr lang="fa-IR" b="1" dirty="0" smtClean="0">
                <a:cs typeface="B Zar" pitchFamily="2" charset="-78"/>
              </a:rPr>
              <a:t>اين </a:t>
            </a:r>
            <a:r>
              <a:rPr lang="fa-IR" b="1" dirty="0">
                <a:cs typeface="B Zar" pitchFamily="2" charset="-78"/>
              </a:rPr>
              <a:t>آيه شريفه مقدمه و زمينه چينى است براى آيه </a:t>
            </a:r>
            <a:r>
              <a:rPr lang="fa-IR" b="1" dirty="0" smtClean="0">
                <a:cs typeface="B Zar" pitchFamily="2" charset="-78"/>
              </a:rPr>
              <a:t>بعدى.</a:t>
            </a:r>
          </a:p>
          <a:p>
            <a:pPr marL="0" indent="0" algn="just">
              <a:buNone/>
            </a:pPr>
            <a:r>
              <a:rPr lang="fa-IR" b="1" dirty="0" smtClean="0">
                <a:cs typeface="B Zar" pitchFamily="2" charset="-78"/>
              </a:rPr>
              <a:t>     و </a:t>
            </a:r>
            <a:r>
              <a:rPr lang="fa-IR" b="1" dirty="0">
                <a:solidFill>
                  <a:srgbClr val="FF0000"/>
                </a:solidFill>
                <a:cs typeface="B Zar" pitchFamily="2" charset="-78"/>
              </a:rPr>
              <a:t>امـا اينكه چگونه آنچه در آسمانها و زمين است خدا را تسبيح مى كنند؟ </a:t>
            </a:r>
            <a:r>
              <a:rPr lang="fa-IR" b="1" dirty="0">
                <a:cs typeface="B Zar" pitchFamily="2" charset="-78"/>
              </a:rPr>
              <a:t>جوابش اين است كه مـوجـودات آسـمـانـى و زمـيـنـى (هـمـان طـور كـه بـا آنـچـه از كـمـال دارند از كمال صانع خود حكايت مى كنند همچنين ) با نقصى كه در آنها است و جبران كـنـنـده آن خـدا است، و با حوائجى كه دارند و برآورنده اش خدا است، خدا را از هر نقص و حاجت منزه مى دارند، چون هيچ حاجت و نقصى نيست مگر آن كه تنها كسى كه اميد برآوردن آن حـاجـت و جبران كردن آن نقص در او مى رود خداى تعالى است، پس خود او مسبح و منزه از هر نقص و حاجت است و در نـتـيجه حكمرانى در نظام تكوين در بين خلق و بر طبق دلخواه هم، تنها حق او است. و همچنين حكمرانى و تشريع قانون در نظام تشريع و در بندگانش به هر طور كه صلاح بـدانـد خـاص او اسـت، و او مـلكـى اسـت كـه مـى تـوانـد در اهل مملكتش حكم براند، و بر اهل مملكت است كه او را اطاعت كنند. </a:t>
            </a:r>
          </a:p>
        </p:txBody>
      </p:sp>
    </p:spTree>
    <p:extLst>
      <p:ext uri="{BB962C8B-B14F-4D97-AF65-F5344CB8AC3E}">
        <p14:creationId xmlns:p14="http://schemas.microsoft.com/office/powerpoint/2010/main" val="28265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a-IR" sz="2800" dirty="0">
                <a:solidFill>
                  <a:srgbClr val="FF0000"/>
                </a:solidFill>
                <a:cs typeface="B Titr" pitchFamily="2" charset="-78"/>
              </a:rPr>
              <a:t>مقتضيات منزه بودن خداى تعالى از هر نقص و حاجت </a:t>
            </a:r>
          </a:p>
        </p:txBody>
      </p:sp>
      <p:sp>
        <p:nvSpPr>
          <p:cNvPr id="3" name="Content Placeholder 2"/>
          <p:cNvSpPr>
            <a:spLocks noGrp="1"/>
          </p:cNvSpPr>
          <p:nvPr>
            <p:ph idx="1"/>
          </p:nvPr>
        </p:nvSpPr>
        <p:spPr>
          <a:xfrm>
            <a:off x="457200" y="908720"/>
            <a:ext cx="8229600" cy="5616624"/>
          </a:xfrm>
        </p:spPr>
        <p:txBody>
          <a:bodyPr>
            <a:noAutofit/>
          </a:bodyPr>
          <a:lstStyle/>
          <a:p>
            <a:pPr marL="0" indent="0" algn="just">
              <a:buNone/>
            </a:pPr>
            <a:r>
              <a:rPr lang="fa-IR" sz="2000" b="1" dirty="0" smtClean="0">
                <a:cs typeface="B Zar" pitchFamily="2" charset="-78"/>
              </a:rPr>
              <a:t>    يـكـى </a:t>
            </a:r>
            <a:r>
              <a:rPr lang="fa-IR" sz="2000" b="1" dirty="0">
                <a:cs typeface="B Zar" pitchFamily="2" charset="-78"/>
              </a:rPr>
              <a:t>ديـگـر از مـقـتضيات نزاهتش اين است كه اگر در نظام تشريع براى خلق خود دينى تـشـريـع مـى كـنـد، از ايـن جـهـت نـيست كه احتياجى به عبادت و اطاعت آنان داشته باشد، و بـخـواهد با عبادت آنان نقصى از خود جبران و حاجتى از خود برآورد، چون او قدوس و منزه از هر نقص و حاجت است. </a:t>
            </a:r>
          </a:p>
          <a:p>
            <a:pPr marL="0" indent="0" algn="just">
              <a:buNone/>
            </a:pPr>
            <a:r>
              <a:rPr lang="fa-IR" sz="2000" b="1" dirty="0" smtClean="0">
                <a:cs typeface="B Zar" pitchFamily="2" charset="-78"/>
              </a:rPr>
              <a:t>    يـكـى </a:t>
            </a:r>
            <a:r>
              <a:rPr lang="fa-IR" sz="2000" b="1" dirty="0">
                <a:cs typeface="B Zar" pitchFamily="2" charset="-78"/>
              </a:rPr>
              <a:t>ديـگر اين است كه اگر دينى براى خلقش تشريع كرد و آن را به وسيله رسولش بـه اطـلاع خـلق رسـانـيد، و خلق دعوت آن رسول را نپذيرفتند، و در نتيجه خدا را اطاعت و عـبادت نكردند، نقصى بر ساحت مقدسش عارض نمى شود، و بر دامن كبريائى اش گردى نـمـى نـشـيـنـد، و نـه چـنان است كه خلق او را شكست داده باشند، چون او عزيز است، يعنى مقتدرى است شكست ناپذير. </a:t>
            </a:r>
          </a:p>
          <a:p>
            <a:pPr marL="0" indent="0" algn="just">
              <a:buNone/>
            </a:pPr>
            <a:r>
              <a:rPr lang="fa-IR" sz="2000" b="1" dirty="0" smtClean="0">
                <a:cs typeface="B Zar" pitchFamily="2" charset="-78"/>
              </a:rPr>
              <a:t>     و </a:t>
            </a:r>
            <a:r>
              <a:rPr lang="fa-IR" sz="2000" b="1" dirty="0">
                <a:cs typeface="B Zar" pitchFamily="2" charset="-78"/>
              </a:rPr>
              <a:t>بـاز اگـر بـه مـقـتـضـاى مـلك بـودن و قـدوس و عـزيـز بودنش دينى براى بندگانش تـشـريـع مـى كـنـد، ممكن نيست بيهوده و بدون نتيجه تشريع كرده باشد، براى اينكه او حـكـيم على الاطلاق است، آنچه مى كند جز به خاطر مصلحتى كه دارد نمى كند، و نيز آنچه اراده مـى كـنـد جـز بـه نـفع بندگانش و خيرى كه به خود آنان عايد شود نمى كند، تنها سعادت دنيا و آخرت آنان را در نظر دارد. </a:t>
            </a:r>
          </a:p>
          <a:p>
            <a:pPr marL="0" indent="0" algn="just">
              <a:buNone/>
            </a:pPr>
            <a:r>
              <a:rPr lang="fa-IR" sz="2000" b="1" dirty="0" smtClean="0">
                <a:cs typeface="B Zar" pitchFamily="2" charset="-78"/>
              </a:rPr>
              <a:t>     و </a:t>
            </a:r>
            <a:r>
              <a:rPr lang="fa-IR" sz="2000" b="1" dirty="0">
                <a:cs typeface="B Zar" pitchFamily="2" charset="-78"/>
              </a:rPr>
              <a:t>كـوتـاه سـخن اينكه : تشريع دين، و انزال كتب آسمانى، و بعث رسولان براى تلاوت آيـات آن كـتـاب بـراى مـردم، و تـزكـيـه و تـعـليـم خـلق، هـمـه اش فـضـل و مـنـتـى از خـدا، و بـه هـمـيـن جـهـت در آيـه بـعـدى مـنـت آن فضل را بر مردم مى گذارد </a:t>
            </a:r>
          </a:p>
        </p:txBody>
      </p:sp>
    </p:spTree>
    <p:extLst>
      <p:ext uri="{BB962C8B-B14F-4D97-AF65-F5344CB8AC3E}">
        <p14:creationId xmlns:p14="http://schemas.microsoft.com/office/powerpoint/2010/main" val="13798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0">
            <a:schemeClr val="accent4"/>
          </a:lnRef>
          <a:fillRef idx="3">
            <a:schemeClr val="accent4"/>
          </a:fillRef>
          <a:effectRef idx="3">
            <a:schemeClr val="accent4"/>
          </a:effectRef>
          <a:fontRef idx="minor">
            <a:schemeClr val="lt1"/>
          </a:fontRef>
        </p:style>
        <p:txBody>
          <a:bodyPr>
            <a:noAutofit/>
          </a:bodyPr>
          <a:lstStyle/>
          <a:p>
            <a:r>
              <a:rPr lang="fa-IR" sz="2400" dirty="0">
                <a:cs typeface="B Titr" pitchFamily="2" charset="-78"/>
              </a:rPr>
              <a:t>هُوَ الَّذِي بَعَثَ فِي الْأُمِّيِّينَ رَسُولًا مِنْهُمْ يَتْلُو عَلَيْهِمْ آيَاتِهِ وَيُزَكِّيهِمْ وَيُعَلِّمُهُمُ الْكِتَابَ وَالْحِكْمَةَ وَإِنْ كَانُوا مِنْ قَبْلُ لَفِي ضَلَالٍ مُبِينٍ ﴿۲﴾</a:t>
            </a:r>
          </a:p>
        </p:txBody>
      </p:sp>
      <p:sp>
        <p:nvSpPr>
          <p:cNvPr id="3" name="Content Placeholder 2"/>
          <p:cNvSpPr>
            <a:spLocks noGrp="1"/>
          </p:cNvSpPr>
          <p:nvPr>
            <p:ph idx="1"/>
          </p:nvPr>
        </p:nvSpPr>
        <p:spPr>
          <a:xfrm>
            <a:off x="457200" y="1196752"/>
            <a:ext cx="8229600" cy="5400600"/>
          </a:xfrm>
        </p:spPr>
        <p:txBody>
          <a:bodyPr>
            <a:noAutofit/>
          </a:bodyPr>
          <a:lstStyle/>
          <a:p>
            <a:pPr marL="0" indent="0" algn="just">
              <a:buNone/>
            </a:pPr>
            <a:r>
              <a:rPr lang="fa-IR" sz="2000" b="1" dirty="0" smtClean="0">
                <a:cs typeface="B Zar" pitchFamily="2" charset="-78"/>
              </a:rPr>
              <a:t>     كلمه </a:t>
            </a:r>
            <a:r>
              <a:rPr lang="fa-IR" sz="2000" b="1" dirty="0">
                <a:cs typeface="B Zar" pitchFamily="2" charset="-78"/>
              </a:rPr>
              <a:t>(اميين ) جمع كلمه (امى ) است، يعنى كسى كه قادر بر خواندن و نوشتن نيست. و مـنـظـور از بـى سـوادان - بـه طـورى كه گفته شده - مردم عرب هستند، كه در عصر رسـول خـدا </a:t>
            </a:r>
            <a:r>
              <a:rPr lang="fa-IR" sz="2000" b="1" dirty="0" smtClean="0">
                <a:cs typeface="B Zar" pitchFamily="2" charset="-78"/>
              </a:rPr>
              <a:t>(ص) </a:t>
            </a:r>
            <a:r>
              <a:rPr lang="fa-IR" sz="2000" b="1" dirty="0">
                <a:cs typeface="B Zar" pitchFamily="2" charset="-78"/>
              </a:rPr>
              <a:t>بـيشترشان بى سواد بودند، و جز افرادى انـگـشـت شـمـار قـادر بـر خـوانـدن و نـوشـتـن نـبـودنـد، و خـود رسول خدا </a:t>
            </a:r>
            <a:r>
              <a:rPr lang="fa-IR" sz="2000" b="1" dirty="0" smtClean="0">
                <a:cs typeface="B Zar" pitchFamily="2" charset="-78"/>
              </a:rPr>
              <a:t>(ص) </a:t>
            </a:r>
            <a:r>
              <a:rPr lang="fa-IR" sz="2000" b="1" dirty="0">
                <a:cs typeface="B Zar" pitchFamily="2" charset="-78"/>
              </a:rPr>
              <a:t>هم صرفنظر از رسالتش از همان اكثريت بود، و لذا فـرمـود: (هـو الذى بـعـث فـى الاميين رسولا منهم ): او كسى است كه در ميان مردمى بى سواد رسولى از جنس خود آنان و براى همه آنان مبعوث كرد. </a:t>
            </a:r>
          </a:p>
          <a:p>
            <a:pPr marL="0" indent="0" algn="just">
              <a:buNone/>
            </a:pPr>
            <a:r>
              <a:rPr lang="fa-IR" sz="2000" b="1" dirty="0" smtClean="0">
                <a:cs typeface="B Zar" pitchFamily="2" charset="-78"/>
              </a:rPr>
              <a:t>     بـعـضـى </a:t>
            </a:r>
            <a:r>
              <a:rPr lang="fa-IR" sz="2000" b="1" dirty="0">
                <a:cs typeface="B Zar" pitchFamily="2" charset="-78"/>
              </a:rPr>
              <a:t>احـتـمـال داده انـد كـه مـراد از كـلمـه (امـيـيـن ) مـشـركـيـن بـاشـنـد، يـعـنـى غـير اهـل كـتـاب، بـه شـهـادت ايـنـكـه قـرآن كـريـم از يـهـوديـان نـقـل مـى كـنـد كـه گـفـتـنـد: (ليـس عـليـنـا فـى الامـيـيـن سبيل ). </a:t>
            </a:r>
          </a:p>
          <a:p>
            <a:pPr marL="0" indent="0" algn="just">
              <a:buNone/>
            </a:pPr>
            <a:r>
              <a:rPr lang="fa-IR" sz="2000" b="1" dirty="0" smtClean="0">
                <a:cs typeface="B Zar" pitchFamily="2" charset="-78"/>
              </a:rPr>
              <a:t>      ليكن </a:t>
            </a:r>
            <a:r>
              <a:rPr lang="fa-IR" sz="2000" b="1" dirty="0">
                <a:cs typeface="B Zar" pitchFamily="2" charset="-78"/>
              </a:rPr>
              <a:t>اين احتمال درست نيست، براى اينكه در ذيل آيه مى فرمايد: (يتلوا عليهم آياته ) يـعـنـى او را مـبعوث كرد تا آيات خدا را بر آن اميين بخواند، و اگر منظور ازكلمه مشركين بـاشـنـد، بـايـد بـگـويـيـم كـه آيـاتـى از قـرآن تـنـهـا بـر مـشـركين خوانده مى شده، و حـال آنـكـه هـيـچ آيـه اى در قـرآن نـيـسـت كـه مـخـصـوص غـيـر عـرب، و غـيـر اهل كتاب باشد. </a:t>
            </a:r>
          </a:p>
          <a:p>
            <a:pPr marL="0" indent="0" algn="just">
              <a:buNone/>
            </a:pPr>
            <a:r>
              <a:rPr lang="fa-IR" sz="2000" b="1" dirty="0" smtClean="0">
                <a:cs typeface="B Zar" pitchFamily="2" charset="-78"/>
              </a:rPr>
              <a:t>       بـعـضـى </a:t>
            </a:r>
            <a:r>
              <a:rPr lang="fa-IR" sz="2000" b="1" dirty="0">
                <a:cs typeface="B Zar" pitchFamily="2" charset="-78"/>
              </a:rPr>
              <a:t>ديـگـر احـتـمـال داده انـد كـه مـنـظـور از امـيـيـن اهل مكّه باشد، براى مكه را (ام القرى ) مى گفتند. اين نيز درست نيست، براى اينكه با مـدنـى بـودن سـوره مـنـاسبت ندارد، </a:t>
            </a:r>
          </a:p>
        </p:txBody>
      </p:sp>
    </p:spTree>
    <p:extLst>
      <p:ext uri="{BB962C8B-B14F-4D97-AF65-F5344CB8AC3E}">
        <p14:creationId xmlns:p14="http://schemas.microsoft.com/office/powerpoint/2010/main" val="42550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fa-IR" sz="2000" dirty="0">
                <a:solidFill>
                  <a:srgbClr val="FF0000"/>
                </a:solidFill>
                <a:cs typeface="B Titr" pitchFamily="2" charset="-78"/>
              </a:rPr>
              <a:t>اشاره به عدم مـنـافـات بـيـن امـى بودن پيامبر (ص) و مبعوث شدنش در اميين، با جهانى بودن دعوت آن جناب </a:t>
            </a:r>
            <a:r>
              <a:rPr lang="fa-IR" sz="2000" dirty="0" smtClean="0">
                <a:solidFill>
                  <a:srgbClr val="FF0000"/>
                </a:solidFill>
                <a:cs typeface="B Titr" pitchFamily="2" charset="-78"/>
              </a:rPr>
              <a:t>.</a:t>
            </a:r>
            <a:endParaRPr lang="fa-IR" sz="2000" dirty="0">
              <a:solidFill>
                <a:srgbClr val="FF0000"/>
              </a:solidFill>
              <a:cs typeface="B Titr" pitchFamily="2" charset="-78"/>
            </a:endParaRPr>
          </a:p>
        </p:txBody>
      </p:sp>
      <p:sp>
        <p:nvSpPr>
          <p:cNvPr id="3" name="Content Placeholder 2"/>
          <p:cNvSpPr>
            <a:spLocks noGrp="1"/>
          </p:cNvSpPr>
          <p:nvPr>
            <p:ph idx="1"/>
          </p:nvPr>
        </p:nvSpPr>
        <p:spPr>
          <a:xfrm>
            <a:off x="467544" y="980728"/>
            <a:ext cx="8229600" cy="5688632"/>
          </a:xfrm>
        </p:spPr>
        <p:txBody>
          <a:bodyPr>
            <a:noAutofit/>
          </a:bodyPr>
          <a:lstStyle/>
          <a:p>
            <a:pPr marL="0" indent="0" algn="just">
              <a:buNone/>
            </a:pPr>
            <a:r>
              <a:rPr lang="fa-IR" sz="2000" b="1" dirty="0" smtClean="0">
                <a:cs typeface="B Zar" pitchFamily="2" charset="-78"/>
              </a:rPr>
              <a:t>    مـمـكـن </a:t>
            </a:r>
            <a:r>
              <a:rPr lang="fa-IR" sz="2000" b="1" dirty="0">
                <a:cs typeface="B Zar" pitchFamily="2" charset="-78"/>
              </a:rPr>
              <a:t>اسـت از آيـه شـريـفـه ايـن مـعـنـا بـه ذهـن كـسـى خـطـور كـنـد، كـه مـبـعـوث شـدن رسـول خـدا </a:t>
            </a:r>
            <a:r>
              <a:rPr lang="fa-IR" sz="2000" b="1" dirty="0" smtClean="0">
                <a:cs typeface="B Zar" pitchFamily="2" charset="-78"/>
              </a:rPr>
              <a:t>(ص) </a:t>
            </a:r>
            <a:r>
              <a:rPr lang="fa-IR" sz="2000" b="1" dirty="0">
                <a:cs typeface="B Zar" pitchFamily="2" charset="-78"/>
              </a:rPr>
              <a:t>در بـيـن مـردم امى، و امى بودن خود آن جناب منافات دارد با اينكه آن جناب مبعوث بر آنان و بر عموم بشر باشد، لذا براى دفع اين توهم مى گوييم : خير، هيچ منافاتى ندارد، كه آن جناب در بين امى ها مبعوث شده باشد، و آيـات خـدا را بـه آنـان تـعـليـم داده، تـزكـيـه شـان كند، و كتاب و حكمتشان بياموزد، و كـتـابـش هـم به لغت آنان باشد، و در عين حال مبعوث به همه جهانيان باشد، براى اينكه هـمـه آنـچـه كـه گـفـتـه شـد مـربـوط بـه مـرحـله اول دعـوت اسـت، و بـه هـمـيـن در هـمـان اوائل دعوت متعرض ساير ملل و ساير اقطار عالم نشد، همين كه دعوتش ‍ مستقر گرديد، و تا حدى حكومت اسلامى پايدار شد، آن وقت شروع كرد به دعوت يهود و نصارى و مجوس، و نامه نگارى به سران كشورهاى آن روز. </a:t>
            </a:r>
          </a:p>
          <a:p>
            <a:pPr marL="0" indent="0" algn="just">
              <a:buNone/>
            </a:pPr>
            <a:r>
              <a:rPr lang="fa-IR" sz="2000" b="1" dirty="0">
                <a:cs typeface="B Zar" pitchFamily="2" charset="-78"/>
              </a:rPr>
              <a:t>هـمـچـنان كه مى بينيم در دعاى ابراهيم (و اسماعيل ) هم (كه بعثت خاتم الانبياء استجابت آن دعـا اسـت ) بـنـابـه حـكايت قرآن آمده : (ربنا و اجعلنا مسلمين لك و من ذريتنا امهم سلمه... ربنا و ابعث فيهم رسولا منهم يتلوا عليهم اياتك و يعلمهم الكتاب و الحكمة ) و دعاى آن جناب شامل همه آل اسـمـاعـيـل مـى شـود، چـه عـرب مـضـر بـاشـنـد، و چـه نـبـاشـنـد، چـه اهـل مـكـّه باشند، و چه نباشند، علاوه بر اينكه منافات ندارد كه آن جناب مبعوث به سوى آل اسماعيل و غير ايشان باشد. </a:t>
            </a:r>
          </a:p>
          <a:p>
            <a:pPr marL="0" indent="0" algn="just">
              <a:buNone/>
            </a:pPr>
            <a:r>
              <a:rPr lang="fa-IR" sz="2000" b="1" dirty="0">
                <a:cs typeface="B Zar" pitchFamily="2" charset="-78"/>
              </a:rPr>
              <a:t>(يـتـلوا عليهم آياته ) - يعنى آيات كتاب خدا را بر آنان بخواند باامى است، و اين جمله صفت رسول خدا </a:t>
            </a:r>
            <a:r>
              <a:rPr lang="fa-IR" sz="2000" b="1" dirty="0" smtClean="0">
                <a:cs typeface="B Zar" pitchFamily="2" charset="-78"/>
              </a:rPr>
              <a:t>(ص) </a:t>
            </a:r>
            <a:r>
              <a:rPr lang="fa-IR" sz="2000" b="1" dirty="0">
                <a:cs typeface="B Zar" pitchFamily="2" charset="-78"/>
              </a:rPr>
              <a:t>است . </a:t>
            </a:r>
          </a:p>
        </p:txBody>
      </p:sp>
    </p:spTree>
    <p:extLst>
      <p:ext uri="{BB962C8B-B14F-4D97-AF65-F5344CB8AC3E}">
        <p14:creationId xmlns:p14="http://schemas.microsoft.com/office/powerpoint/2010/main" val="34699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a-IR" sz="3200" dirty="0">
                <a:solidFill>
                  <a:srgbClr val="FF0000"/>
                </a:solidFill>
                <a:cs typeface="B Titr" pitchFamily="2" charset="-78"/>
              </a:rPr>
              <a:t>مراد از تزكيه و تعليم كتاب و حكمت </a:t>
            </a:r>
          </a:p>
        </p:txBody>
      </p:sp>
      <p:sp>
        <p:nvSpPr>
          <p:cNvPr id="3" name="Content Placeholder 2"/>
          <p:cNvSpPr>
            <a:spLocks noGrp="1"/>
          </p:cNvSpPr>
          <p:nvPr>
            <p:ph idx="1"/>
          </p:nvPr>
        </p:nvSpPr>
        <p:spPr>
          <a:xfrm>
            <a:off x="457200" y="980728"/>
            <a:ext cx="8229600" cy="5400600"/>
          </a:xfrm>
        </p:spPr>
        <p:txBody>
          <a:bodyPr>
            <a:normAutofit fontScale="85000" lnSpcReduction="20000"/>
          </a:bodyPr>
          <a:lstStyle/>
          <a:p>
            <a:pPr marL="0" indent="0" algn="just">
              <a:buNone/>
            </a:pPr>
            <a:r>
              <a:rPr lang="fa-IR" b="1" dirty="0" smtClean="0">
                <a:cs typeface="B Zar" pitchFamily="2" charset="-78"/>
              </a:rPr>
              <a:t>     (</a:t>
            </a:r>
            <a:r>
              <a:rPr lang="fa-IR" b="1" dirty="0">
                <a:cs typeface="B Zar" pitchFamily="2" charset="-78"/>
              </a:rPr>
              <a:t>و يزكيهم و يعلمهم الكتاب و الحكمة ) - كلمه (تزكيه ) كه مصدر (يزكيهم ) اسـت، مـصـدر بـاب تـفعيل است، و مصدر ثلاثى مجرد آن (زكات ) است، كه به معناى نـمـو صـالح اسـت، نـمـوى كه ملازم خير و بركت باشد، پس تزكيه آن جناب مردم را به مـعـنـاى آن اسـت كـه ايـشـان را بـه نـمـوى صـالح رشـد دهـد، اخـلاق فـاضـله و اعـمـال صـالحـه را عـادتـشـان كـنـد، در نـتـيـجـه در انـسـانـيـت خـود بـه كـمـال بـرسـنـد، و حـالشـان در دنـيـا و آخـرت اسـتقامت يابد، سعيد زندگى كنند، و سعيد بميرند. </a:t>
            </a:r>
          </a:p>
          <a:p>
            <a:pPr marL="0" indent="0" algn="just">
              <a:buNone/>
            </a:pPr>
            <a:r>
              <a:rPr lang="fa-IR" b="1" dirty="0" smtClean="0">
                <a:cs typeface="B Zar" pitchFamily="2" charset="-78"/>
              </a:rPr>
              <a:t>    و </a:t>
            </a:r>
            <a:r>
              <a:rPr lang="fa-IR" b="1" dirty="0">
                <a:cs typeface="B Zar" pitchFamily="2" charset="-78"/>
              </a:rPr>
              <a:t>مـنـظـور از (تـعـليـم كـتـاب ) بـيـان الفـاظ و تـفـسـيـر مـعـانـى مـشـكـل، و مشتبه آنست. در مقابلش (تعليم حكمت ) است كه عبارتست از معارف حقيقتى كه قرآن متضمن آنست، و اگر از قرآن يكبار تعبير به آيات كرده، و فرموده : (يتلوا عليهم اياته ) و بار ديگر تعبير به كتاب نموده و فرموده و (يعلمهم الكتاب ) براى اين بوده كه - به گفته بعضى - بفهماند براى هر يك از اين دو عنوان نعمتى است كه خدا به سبب آن بر بشر منت نهاده. </a:t>
            </a:r>
          </a:p>
        </p:txBody>
      </p:sp>
    </p:spTree>
    <p:extLst>
      <p:ext uri="{BB962C8B-B14F-4D97-AF65-F5344CB8AC3E}">
        <p14:creationId xmlns:p14="http://schemas.microsoft.com/office/powerpoint/2010/main" val="19541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a-IR" sz="2400" dirty="0">
                <a:solidFill>
                  <a:srgbClr val="FF0000"/>
                </a:solidFill>
                <a:cs typeface="B Titr" pitchFamily="2" charset="-78"/>
              </a:rPr>
              <a:t>و وجه مقدم آوردن تزكيه در جمله : (و يزكيهم و يعلمهم الكتاب و الحكمة) </a:t>
            </a:r>
          </a:p>
        </p:txBody>
      </p:sp>
      <p:sp>
        <p:nvSpPr>
          <p:cNvPr id="3" name="Content Placeholder 2"/>
          <p:cNvSpPr>
            <a:spLocks noGrp="1"/>
          </p:cNvSpPr>
          <p:nvPr>
            <p:ph idx="1"/>
          </p:nvPr>
        </p:nvSpPr>
        <p:spPr>
          <a:xfrm>
            <a:off x="457200" y="908720"/>
            <a:ext cx="8229600" cy="5688632"/>
          </a:xfrm>
        </p:spPr>
        <p:txBody>
          <a:bodyPr>
            <a:normAutofit fontScale="77500" lnSpcReduction="20000"/>
          </a:bodyPr>
          <a:lstStyle/>
          <a:p>
            <a:pPr marL="0" indent="0" algn="just">
              <a:buNone/>
            </a:pPr>
            <a:r>
              <a:rPr lang="fa-IR" b="1" dirty="0" smtClean="0">
                <a:cs typeface="B Zar" pitchFamily="2" charset="-78"/>
              </a:rPr>
              <a:t>    در </a:t>
            </a:r>
            <a:r>
              <a:rPr lang="fa-IR" b="1" dirty="0">
                <a:cs typeface="B Zar" pitchFamily="2" charset="-78"/>
              </a:rPr>
              <a:t>آيه شريفه مسأله تزكيه را قبل از تعليم كتاب و حكمت ذكر كرده، و در دعاى ابراهيم كـه چـنـد سطر قبل نقل شد تعليم كتاب و حكمت را جلوتر از تزكيه ذكر كرد، و اين بدان جـهـت بـوده كـه آيـه مـورد بـحـث در مـقـام تـوصـيـف تـربـيـت رسول خدا (صلى اللّه عليه و آله و سلم) است مؤمنين امت را، و در مقام تربيت، تزكيه مقدم بـر تـعـليـم عـلوم حـقه و معارف حقيقيه است. و اما در دعاى ابراهيم مقام، مقام تربيت نبود، تـنـهـا دعـا و درخـواسـت بود، از خدا مى خواست كه اين زكات و علم به كتاب و حكمت را به ذريـه اش بـدهـد، و مـعـلوم اسـت كـه در عـالم تـحـقـق و خـارج، اول عـلم پـيـدا مـى شـود، بـعـد تـزكـيـه، چـون تـزكـيـه از نـاحـيـه عـمـل و اخـلاق تـحـقـق مـى يـابـد، پـس اول بـايـد بـه اعـمـال صـالح و اخـلاق فـاضـله عـالم شـد، و بـعـد بـه آنـهـا عمل كرد تا به تدريج زكات (پاكى دل ) هم به دست آيد. </a:t>
            </a:r>
          </a:p>
          <a:p>
            <a:pPr marL="0" indent="0" algn="just">
              <a:buNone/>
            </a:pPr>
            <a:r>
              <a:rPr lang="fa-IR" b="1" dirty="0" smtClean="0">
                <a:cs typeface="B Zar" pitchFamily="2" charset="-78"/>
              </a:rPr>
              <a:t>     (</a:t>
            </a:r>
            <a:r>
              <a:rPr lang="fa-IR" b="1" dirty="0">
                <a:cs typeface="B Zar" pitchFamily="2" charset="-78"/>
              </a:rPr>
              <a:t>و ان كـانـوا من قبل لفى ضلال مبين ) - كلمه (ان ) در اين جمله مخفف (ان ) است. ايـن جـمـله مـى خـواهـد بـفرمايد امت امى قبل از بعثت پيامبر در ضلالتى آشكار بودند. پس معلوم شد كه آيه مورد بحث مشتمل است بر تسبيح، و سپس حمد و سياقى كه دارد سياق منت نهادن است كه توضيحش خواهد </a:t>
            </a:r>
            <a:r>
              <a:rPr lang="fa-IR" b="1" dirty="0" smtClean="0">
                <a:cs typeface="B Zar" pitchFamily="2" charset="-78"/>
              </a:rPr>
              <a:t>آمد.</a:t>
            </a:r>
            <a:endParaRPr lang="fa-IR" b="1" dirty="0">
              <a:cs typeface="B Zar" pitchFamily="2" charset="-78"/>
            </a:endParaRPr>
          </a:p>
        </p:txBody>
      </p:sp>
    </p:spTree>
    <p:extLst>
      <p:ext uri="{BB962C8B-B14F-4D97-AF65-F5344CB8AC3E}">
        <p14:creationId xmlns:p14="http://schemas.microsoft.com/office/powerpoint/2010/main" val="36165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0">
            <a:schemeClr val="accent4"/>
          </a:lnRef>
          <a:fillRef idx="3">
            <a:schemeClr val="accent4"/>
          </a:fillRef>
          <a:effectRef idx="3">
            <a:schemeClr val="accent4"/>
          </a:effectRef>
          <a:fontRef idx="minor">
            <a:schemeClr val="lt1"/>
          </a:fontRef>
        </p:style>
        <p:txBody>
          <a:bodyPr>
            <a:normAutofit/>
          </a:bodyPr>
          <a:lstStyle/>
          <a:p>
            <a:r>
              <a:rPr lang="fa-IR" sz="3600" dirty="0">
                <a:cs typeface="B Titr" pitchFamily="2" charset="-78"/>
              </a:rPr>
              <a:t>وَآخَرِينَ مِنْهُمْ لَمَّا يَلْحَقُوا بِهِمْ وَهُوَ الْعَزِيزُ الْحَكِيمُ ﴿۳﴾ </a:t>
            </a:r>
          </a:p>
        </p:txBody>
      </p:sp>
      <p:sp>
        <p:nvSpPr>
          <p:cNvPr id="3" name="Content Placeholder 2"/>
          <p:cNvSpPr>
            <a:spLocks noGrp="1"/>
          </p:cNvSpPr>
          <p:nvPr>
            <p:ph idx="1"/>
          </p:nvPr>
        </p:nvSpPr>
        <p:spPr/>
        <p:txBody>
          <a:bodyPr/>
          <a:lstStyle/>
          <a:p>
            <a:pPr marL="0" indent="0" algn="just">
              <a:buNone/>
            </a:pPr>
            <a:r>
              <a:rPr lang="fa-IR" dirty="0">
                <a:cs typeface="B Zar" pitchFamily="2" charset="-78"/>
              </a:rPr>
              <a:t>(واو) اول آيه، كلمه (آخرين ) را عطف مى كند بر (اميين ) و ضمير (منهم ) به امـيـيـن بـرمـى گردد، و حرف (من ) در آن براى تبعيض است. مى فرمايد: خداى تعالى مبعوث كرد در ميان مردم امى و مردمى ديگر كه هنوز به آنان ملحق نشده اند، و او عزيز است، يـعـنـى غالبى است كه هرگز در اراده اش مغلوب نمى شود. و حكيم است، يعنى هيچ وقت كار لغو و گزاف نمى كند. </a:t>
            </a:r>
          </a:p>
        </p:txBody>
      </p:sp>
    </p:spTree>
    <p:extLst>
      <p:ext uri="{BB962C8B-B14F-4D97-AF65-F5344CB8AC3E}">
        <p14:creationId xmlns:p14="http://schemas.microsoft.com/office/powerpoint/2010/main" val="358317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0">
            <a:schemeClr val="accent4"/>
          </a:lnRef>
          <a:fillRef idx="3">
            <a:schemeClr val="accent4"/>
          </a:fillRef>
          <a:effectRef idx="3">
            <a:schemeClr val="accent4"/>
          </a:effectRef>
          <a:fontRef idx="minor">
            <a:schemeClr val="lt1"/>
          </a:fontRef>
        </p:style>
        <p:txBody>
          <a:bodyPr>
            <a:noAutofit/>
          </a:bodyPr>
          <a:lstStyle/>
          <a:p>
            <a:r>
              <a:rPr lang="fa-IR" sz="2800" dirty="0">
                <a:cs typeface="B Titr" pitchFamily="2" charset="-78"/>
              </a:rPr>
              <a:t>ذَلِكَ فَضْلُ اللَّهِ يُؤْتِيهِ مَنْ يَشَاءُ وَاللَّهُ ذُو الْفَضْلِ الْعَظِيمِ ﴿۴﴾ </a:t>
            </a:r>
          </a:p>
        </p:txBody>
      </p:sp>
      <p:sp>
        <p:nvSpPr>
          <p:cNvPr id="3" name="Content Placeholder 2"/>
          <p:cNvSpPr>
            <a:spLocks noGrp="1"/>
          </p:cNvSpPr>
          <p:nvPr>
            <p:ph idx="1"/>
          </p:nvPr>
        </p:nvSpPr>
        <p:spPr>
          <a:xfrm>
            <a:off x="457200" y="1196752"/>
            <a:ext cx="8229600" cy="5256584"/>
          </a:xfrm>
        </p:spPr>
        <p:txBody>
          <a:bodyPr>
            <a:normAutofit fontScale="70000" lnSpcReduction="20000"/>
          </a:bodyPr>
          <a:lstStyle/>
          <a:p>
            <a:pPr marL="0" indent="0" algn="just">
              <a:buNone/>
            </a:pPr>
            <a:r>
              <a:rPr lang="fa-IR" b="1" dirty="0" smtClean="0">
                <a:cs typeface="B Zar" pitchFamily="2" charset="-78"/>
              </a:rPr>
              <a:t>    اشـاره </a:t>
            </a:r>
            <a:r>
              <a:rPr lang="fa-IR" b="1" dirty="0">
                <a:cs typeface="B Zar" pitchFamily="2" charset="-78"/>
              </a:rPr>
              <a:t>بـا كـلمـه (ذلك ) بـه هـمـان بـعثت است، و به خاطر اينكه آن را امرى بزرگ و قابل احترام معرفى كند با كلمه مذكور كه مخصوص اشاره به دور مورد اشاره قرار داده. پـس رسـول خـدا كـسـى اسـت كه به چنين امرى بزرگ و فضلى عظيم اختصاص يافته. و مـعـنـاى آيه اين است كه : اين بعث، و اينكه آن جناب خدا را بخواند و مردم را تزكيه كند و كـتـاب و حـكـمـتشان بياموزد، خود فضل و عطائى است از خداى تعالى كه به هر كس مشيتش تعلق گيرد مى دهد، و مشيتش تعلق گرفت كه آن را به محمد (صلوات اللّه عليه ) بدهد، و خدا داراى فضلى عظيم است. </a:t>
            </a:r>
          </a:p>
          <a:p>
            <a:pPr marL="0" indent="0" algn="just">
              <a:buNone/>
            </a:pPr>
            <a:r>
              <a:rPr lang="fa-IR" b="1" dirty="0" smtClean="0">
                <a:cs typeface="B Zar" pitchFamily="2" charset="-78"/>
              </a:rPr>
              <a:t>    البـتـه </a:t>
            </a:r>
            <a:r>
              <a:rPr lang="fa-IR" b="1" dirty="0">
                <a:cs typeface="B Zar" pitchFamily="2" charset="-78"/>
              </a:rPr>
              <a:t>ايـن مـعـنـايـى اسـت كـه مـفـسـريـن بـراى آيـه كـرده انـد، و احتمال مى رود كلمه (ذلك ) اشاره به بعث تنها نباشد، بلكه به بعث باشد با نسبتى كـه به اطرافش دارد، يعنى به بعث كننده و بعث شده، و مردمى كه بعث براى آنها است، آن وقـت مـعـناى آيه چنين مى شود: اين بعث از فضل خدا است كه آن را به هر كس بخواهد مى دهـد، و فـعلا خواسته است محمد (صلى اللّه عليه و آله و سلم) را به آن مخصوص كند، در نتيجه او را براى رسالت خود اختيار كرد، و امت او را براى اين كار انتخاب نمود و پيامبر را از ميان آنان برگزيد، و به سوى آنان گسيل داشت. اين آيه و دو آيه قبلش يعنى آيه (هو الذى بعث... عظيم ) لحن امتنان را </a:t>
            </a:r>
            <a:r>
              <a:rPr lang="fa-IR" b="1" dirty="0" smtClean="0">
                <a:cs typeface="B Zar" pitchFamily="2" charset="-78"/>
              </a:rPr>
              <a:t>دارد</a:t>
            </a:r>
            <a:endParaRPr lang="fa-IR" b="1" dirty="0">
              <a:cs typeface="B Zar" pitchFamily="2" charset="-78"/>
            </a:endParaRPr>
          </a:p>
        </p:txBody>
      </p:sp>
    </p:spTree>
    <p:extLst>
      <p:ext uri="{BB962C8B-B14F-4D97-AF65-F5344CB8AC3E}">
        <p14:creationId xmlns:p14="http://schemas.microsoft.com/office/powerpoint/2010/main" val="364595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2281</Words>
  <Application>Microsoft Office PowerPoint</Application>
  <PresentationFormat>On-screen Show (4:3)</PresentationFormat>
  <Paragraphs>39</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vt:lpstr>
      <vt:lpstr>يُسَبِّحُ لِلَّهِ مَا فِي السَّمَاوَاتِ وَمَا فِي الْأَرْضِ الْمَلِكِ الْقُدُّوسِ الْعَزِيزِ الْحَكِيمِ ﴿۱﴾ </vt:lpstr>
      <vt:lpstr>مقتضيات منزه بودن خداى تعالى از هر نقص و حاجت </vt:lpstr>
      <vt:lpstr>هُوَ الَّذِي بَعَثَ فِي الْأُمِّيِّينَ رَسُولًا مِنْهُمْ يَتْلُو عَلَيْهِمْ آيَاتِهِ وَيُزَكِّيهِمْ وَيُعَلِّمُهُمُ الْكِتَابَ وَالْحِكْمَةَ وَإِنْ كَانُوا مِنْ قَبْلُ لَفِي ضَلَالٍ مُبِينٍ ﴿۲﴾</vt:lpstr>
      <vt:lpstr>اشاره به عدم مـنـافـات بـيـن امـى بودن پيامبر (ص) و مبعوث شدنش در اميين، با جهانى بودن دعوت آن جناب .</vt:lpstr>
      <vt:lpstr>مراد از تزكيه و تعليم كتاب و حكمت </vt:lpstr>
      <vt:lpstr>و وجه مقدم آوردن تزكيه در جمله : (و يزكيهم و يعلمهم الكتاب و الحكمة) </vt:lpstr>
      <vt:lpstr>وَآخَرِينَ مِنْهُمْ لَمَّا يَلْحَقُوا بِهِمْ وَهُوَ الْعَزِيزُ الْحَكِيمُ ﴿۳﴾ </vt:lpstr>
      <vt:lpstr>ذَلِكَ فَضْلُ اللَّهِ يُؤْتِيهِ مَنْ يَشَاءُ وَاللَّهُ ذُو الْفَضْلِ الْعَظِيمِ ﴿۴﴾ </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GOSTAR</dc:creator>
  <cp:lastModifiedBy>RAYAN GOSTAR</cp:lastModifiedBy>
  <cp:revision>5</cp:revision>
  <dcterms:created xsi:type="dcterms:W3CDTF">2020-04-28T07:54:36Z</dcterms:created>
  <dcterms:modified xsi:type="dcterms:W3CDTF">2020-04-29T09:30:40Z</dcterms:modified>
</cp:coreProperties>
</file>