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9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IranNastaliq" panose="020B0604020202020204" charset="0"/>
      <p:regular r:id="rId17"/>
    </p:embeddedFont>
    <p:embeddedFont>
      <p:font typeface="B Nazanin" panose="00000400000000000000" pitchFamily="2" charset="-7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B Shekari" panose="020B0604020202020204" charset="-78"/>
      <p:regular r:id="rId23"/>
    </p:embeddedFont>
    <p:embeddedFont>
      <p:font typeface="B Titr" panose="00000700000000000000" pitchFamily="2" charset="-78"/>
      <p:bold r:id="rId24"/>
    </p:embeddedFont>
    <p:embeddedFont>
      <p:font typeface="S 2Century21" panose="020B0604020202020204"/>
      <p:regular r:id="rId25"/>
    </p:embeddedFont>
    <p:embeddedFont>
      <p:font typeface="0 Titr Bold" panose="020B0604020202020204" charset="-78"/>
      <p:bold r:id="rId26"/>
    </p:embeddedFont>
    <p:embeddedFont>
      <p:font typeface="Homa" panose="020B0604020202020204" charset="-78"/>
      <p:regular r:id="rId27"/>
    </p:embeddedFont>
    <p:embeddedFont>
      <p:font typeface="0 Homa" panose="020B0604020202020204" charset="-78"/>
      <p:regular r:id="rId28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B41BC-3ACC-4F46-812A-A83F7F4BF868}" type="datetimeFigureOut">
              <a:rPr lang="fa-IR" smtClean="0"/>
              <a:t>24/09/1441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09D2-AD61-4A99-8F91-A3F53FA9C04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74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5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6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69" y="892097"/>
            <a:ext cx="8441472" cy="49957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5400" baseline="0">
                <a:cs typeface="B Shekari" panose="00000400000000000000" pitchFamily="2" charset="-78"/>
              </a:defRPr>
            </a:lvl1pPr>
          </a:lstStyle>
          <a:p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   </a:t>
            </a:r>
            <a:br>
              <a:rPr lang="fa-IR" dirty="0" smtClean="0"/>
            </a:br>
            <a:r>
              <a:rPr lang="fa-IR" dirty="0" smtClean="0"/>
              <a:t>                              تهیه و تنظیم</a:t>
            </a:r>
            <a:br>
              <a:rPr lang="fa-IR" dirty="0" smtClean="0"/>
            </a:br>
            <a:r>
              <a:rPr lang="fa-IR" dirty="0" smtClean="0"/>
              <a:t>                           مهدی فرج الهی </a:t>
            </a:r>
            <a:br>
              <a:rPr lang="fa-IR" dirty="0" smtClean="0"/>
            </a:br>
            <a:r>
              <a:rPr lang="fa-IR" dirty="0" smtClean="0"/>
              <a:t>                           مهدی عالی زاده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5190" y="1059365"/>
            <a:ext cx="8062332" cy="451624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600" baseline="0"/>
            </a:lvl1pPr>
          </a:lstStyle>
          <a:p>
            <a:r>
              <a:rPr lang="fa-IR" dirty="0" smtClean="0"/>
              <a:t>پایان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3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4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013"/>
          </a:p>
        </p:txBody>
      </p:sp>
      <p:sp>
        <p:nvSpPr>
          <p:cNvPr id="8" name="Rounded Rectangle 7"/>
          <p:cNvSpPr/>
          <p:nvPr userDrawn="1"/>
        </p:nvSpPr>
        <p:spPr>
          <a:xfrm>
            <a:off x="0" y="7804"/>
            <a:ext cx="9273311" cy="6591008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endParaRPr lang="en-US" sz="3600" dirty="0" smtClean="0">
              <a:latin typeface="S 2Century21" pitchFamily="2" charset="0"/>
            </a:endParaRPr>
          </a:p>
          <a:p>
            <a:pPr algn="ctr"/>
            <a:endParaRPr lang="en-US" sz="3600" dirty="0" smtClean="0">
              <a:latin typeface="S 2Century21" pitchFamily="2" charset="0"/>
            </a:endParaRPr>
          </a:p>
          <a:p>
            <a:pPr algn="ctr"/>
            <a:r>
              <a:rPr lang="en-US" sz="3600" dirty="0" smtClean="0">
                <a:latin typeface="S 2Century21" pitchFamily="2" charset="0"/>
              </a:rPr>
              <a:t>   </a:t>
            </a:r>
          </a:p>
          <a:p>
            <a:pPr algn="ctr"/>
            <a:r>
              <a:rPr lang="en-US" sz="3600" baseline="0" dirty="0">
                <a:latin typeface="S 2Century21" pitchFamily="2" charset="0"/>
              </a:rPr>
              <a:t> </a:t>
            </a:r>
            <a:r>
              <a:rPr lang="en-US" sz="3600" baseline="0" dirty="0" smtClean="0">
                <a:latin typeface="S 2Century21" pitchFamily="2" charset="0"/>
              </a:rPr>
              <a:t>         </a:t>
            </a:r>
            <a:endParaRPr lang="en-US" sz="3600" dirty="0" smtClean="0">
              <a:latin typeface="S 2Century21" pitchFamily="2" charset="0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9647377" y="130467"/>
            <a:ext cx="2336800" cy="659707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246" y="243596"/>
            <a:ext cx="1533071" cy="221954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0125858" y="2459348"/>
            <a:ext cx="1400703" cy="225063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fa-IR" sz="1125" b="0" cap="none" spc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IranNastaliq" panose="02020505000000020003" pitchFamily="18" charset="0"/>
                <a:cs typeface="Homa" panose="00000400000000000000" pitchFamily="2" charset="-78"/>
              </a:rPr>
              <a:t>پردیس شهید رجایی ارومیه</a:t>
            </a:r>
            <a:endParaRPr lang="en-US" sz="1125" b="0" cap="none" spc="0" dirty="0">
              <a:ln w="9525">
                <a:noFill/>
                <a:prstDash val="solid"/>
              </a:ln>
              <a:solidFill>
                <a:schemeClr val="tx1"/>
              </a:solidFill>
              <a:effectLst/>
              <a:latin typeface="IranNastaliq" panose="02020505000000020003" pitchFamily="18" charset="0"/>
              <a:cs typeface="Homa" panose="00000400000000000000" pitchFamily="2" charset="-7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0216399" y="3255774"/>
            <a:ext cx="1219628" cy="121110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fa-IR" sz="1350" b="0" cap="none" spc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Titr Bold" panose="00000700000000000000" pitchFamily="2" charset="-78"/>
              </a:rPr>
              <a:t>درس:</a:t>
            </a:r>
          </a:p>
          <a:p>
            <a:pPr algn="just" rtl="1">
              <a:lnSpc>
                <a:spcPct val="130000"/>
              </a:lnSpc>
            </a:pPr>
            <a:r>
              <a:rPr lang="fa-IR" sz="1350" b="0" cap="none" spc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Homa" panose="00000400000000000000" pitchFamily="2" charset="-78"/>
              </a:rPr>
              <a:t>ارزشیابی</a:t>
            </a:r>
            <a:r>
              <a:rPr lang="fa-IR" sz="1350" b="0" cap="none" spc="0" baseline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Homa" panose="00000400000000000000" pitchFamily="2" charset="-78"/>
              </a:rPr>
              <a:t> از یادگیری</a:t>
            </a:r>
          </a:p>
          <a:p>
            <a:pPr algn="just" rtl="1">
              <a:lnSpc>
                <a:spcPct val="130000"/>
              </a:lnSpc>
            </a:pPr>
            <a:endParaRPr lang="fa-IR" sz="450" b="0" cap="none" spc="0" baseline="0" dirty="0">
              <a:ln w="9525">
                <a:noFill/>
                <a:prstDash val="solid"/>
              </a:ln>
              <a:solidFill>
                <a:schemeClr val="tx1"/>
              </a:solidFill>
              <a:effectLst/>
              <a:cs typeface="0 Titr Bold" panose="00000700000000000000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1294" b="0" cap="none" spc="0" baseline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Titr Bold" panose="00000700000000000000" pitchFamily="2" charset="-78"/>
              </a:rPr>
              <a:t>مدرس:</a:t>
            </a:r>
          </a:p>
          <a:p>
            <a:pPr algn="just" rtl="1">
              <a:lnSpc>
                <a:spcPct val="130000"/>
              </a:lnSpc>
            </a:pPr>
            <a:r>
              <a:rPr lang="fa-IR" sz="1350" b="0" cap="none" spc="0" baseline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Homa" panose="00000400000000000000" pitchFamily="2" charset="-78"/>
              </a:rPr>
              <a:t>دکتر مهدی نجاری</a:t>
            </a:r>
            <a:endParaRPr lang="en-US" sz="1350" b="0" cap="none" spc="0" dirty="0">
              <a:ln w="9525">
                <a:noFill/>
                <a:prstDash val="solid"/>
              </a:ln>
              <a:solidFill>
                <a:schemeClr val="tx1"/>
              </a:solidFill>
              <a:effectLst/>
              <a:cs typeface="0 Homa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758" y="5533590"/>
            <a:ext cx="1114911" cy="11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9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751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7403" y="2853037"/>
            <a:ext cx="5474337" cy="1194559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fa-IR" sz="2700" dirty="0">
                <a:ln w="9525">
                  <a:solidFill>
                    <a:schemeClr val="bg1"/>
                  </a:solidFill>
                  <a:prstDash val="solid"/>
                </a:ln>
                <a:cs typeface="0 Titr Bold" panose="00000700000000000000" pitchFamily="2" charset="-78"/>
              </a:rPr>
              <a:t>درس ارزشیابی از یادگیری</a:t>
            </a:r>
          </a:p>
          <a:p>
            <a:pPr algn="ctr">
              <a:lnSpc>
                <a:spcPct val="200000"/>
              </a:lnSpc>
            </a:pPr>
            <a:r>
              <a:rPr lang="fa-IR" sz="2700" dirty="0" smtClean="0">
                <a:ln w="9525">
                  <a:solidFill>
                    <a:schemeClr val="bg1"/>
                  </a:solidFill>
                  <a:prstDash val="solid"/>
                </a:ln>
                <a:cs typeface="0 Homa" panose="00000400000000000000" pitchFamily="2" charset="-78"/>
              </a:rPr>
              <a:t>جلسه پنجم</a:t>
            </a:r>
            <a:endParaRPr lang="fa-IR" sz="2700" dirty="0">
              <a:ln w="9525">
                <a:solidFill>
                  <a:schemeClr val="bg1"/>
                </a:solidFill>
                <a:prstDash val="solid"/>
              </a:ln>
              <a:cs typeface="0 Homa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10" y="1533392"/>
            <a:ext cx="3113633" cy="131964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82794" y="3557588"/>
            <a:ext cx="1423554" cy="5143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013"/>
          </a:p>
        </p:txBody>
      </p:sp>
      <p:pic>
        <p:nvPicPr>
          <p:cNvPr id="2" name="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1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511" y="428978"/>
            <a:ext cx="8590845" cy="5747985"/>
          </a:xfrm>
        </p:spPr>
        <p:txBody>
          <a:bodyPr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طبقه بندی جدید بلوم از حوزه شناختی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طبقه بندی دوبعدی حوزه شناختی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1- بعد دانش: </a:t>
            </a:r>
            <a:r>
              <a:rPr lang="fa-IR" sz="2000" dirty="0" smtClean="0">
                <a:cs typeface="B Nazanin" panose="00000400000000000000" pitchFamily="2" charset="-78"/>
              </a:rPr>
              <a:t>مانند طبقه بندی قدیم بلوم است.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2- بعد فرآیند شناختی: </a:t>
            </a:r>
            <a:r>
              <a:rPr lang="fa-IR" sz="2000" dirty="0" smtClean="0">
                <a:cs typeface="B Nazanin" panose="00000400000000000000" pitchFamily="2" charset="-78"/>
              </a:rPr>
              <a:t>این بعد از درک و فهم شروع میشود. سپس کاربستن – تحلیل کردن- ارزشیابی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و ترکیب کردن 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طبقه بندی حوزه عاطفی: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یکی از مراحل حوزه آموزش و پرورش است و اساس یادگیری ما در این حوزه است.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مراحل حوزه عاطفی: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1- دریافت کردن توجه کردن        </a:t>
            </a:r>
            <a:r>
              <a:rPr lang="fa-IR" sz="2000" dirty="0" smtClean="0">
                <a:cs typeface="B Nazanin" panose="00000400000000000000" pitchFamily="2" charset="-78"/>
              </a:rPr>
              <a:t>توجه اولین مرحله یادگیری است </a:t>
            </a:r>
          </a:p>
          <a:p>
            <a:pPr marL="0" indent="0" algn="r">
              <a:lnSpc>
                <a:spcPct val="150000"/>
              </a:lnSpc>
              <a:buNone/>
            </a:pPr>
            <a:endParaRPr lang="fa-IR" sz="2000" dirty="0" smtClean="0"/>
          </a:p>
        </p:txBody>
      </p:sp>
      <p:sp>
        <p:nvSpPr>
          <p:cNvPr id="4" name="Left Arrow 3"/>
          <p:cNvSpPr/>
          <p:nvPr/>
        </p:nvSpPr>
        <p:spPr>
          <a:xfrm>
            <a:off x="6050844" y="5350934"/>
            <a:ext cx="214489" cy="1580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3" y="451556"/>
            <a:ext cx="8692445" cy="572540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2- پاسخ دادن : </a:t>
            </a:r>
            <a:r>
              <a:rPr lang="fa-IR" sz="2000" dirty="0" smtClean="0">
                <a:cs typeface="B Nazanin" panose="00000400000000000000" pitchFamily="2" charset="-78"/>
              </a:rPr>
              <a:t>واکنش داوطلبانه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3- ارزش گزاردن :</a:t>
            </a:r>
            <a:r>
              <a:rPr lang="fa-IR" sz="2000" dirty="0" smtClean="0">
                <a:cs typeface="B Nazanin" panose="00000400000000000000" pitchFamily="2" charset="-78"/>
              </a:rPr>
              <a:t> مورد توجه قرار دادن ارزش ها و علاقه ها و موضوعات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4- سازمان دادن به ارزش ها </a:t>
            </a:r>
            <a:r>
              <a:rPr lang="fa-IR" sz="2000" dirty="0" smtClean="0">
                <a:cs typeface="B Nazanin" panose="00000400000000000000" pitchFamily="2" charset="-78"/>
              </a:rPr>
              <a:t>اولویت قرار دادن ارزش ها و موضوعات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5- شخصیت پذیری ( سبک زندگی):</a:t>
            </a:r>
            <a:r>
              <a:rPr lang="fa-IR" sz="2000" dirty="0" smtClean="0">
                <a:cs typeface="B Nazanin" panose="00000400000000000000" pitchFamily="2" charset="-78"/>
              </a:rPr>
              <a:t> تبلور شخصیت </a:t>
            </a:r>
          </a:p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 </a:t>
            </a:r>
          </a:p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طبقه بندی حوزه روانی-حرکتی: </a:t>
            </a:r>
          </a:p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طبقه بندی سیمون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1- ادراک حسی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2- آمادگی یا آمایه:</a:t>
            </a:r>
            <a:r>
              <a:rPr lang="fa-IR" sz="2000" dirty="0" smtClean="0">
                <a:cs typeface="B Nazanin" panose="00000400000000000000" pitchFamily="2" charset="-78"/>
              </a:rPr>
              <a:t> با تمرین میسر میشود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3- پاسخ هدایت شده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4- عادت(مکانیسم): </a:t>
            </a:r>
            <a:r>
              <a:rPr lang="fa-IR" sz="2000" dirty="0" smtClean="0">
                <a:cs typeface="B Nazanin" panose="00000400000000000000" pitchFamily="2" charset="-78"/>
              </a:rPr>
              <a:t>به یک رفتار یا یک حرکت مشخص تسلط میابیم.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5- پاسخ پیچیده آشکار:</a:t>
            </a:r>
            <a:r>
              <a:rPr lang="fa-IR" sz="2000" dirty="0" smtClean="0">
                <a:cs typeface="B Nazanin" panose="00000400000000000000" pitchFamily="2" charset="-78"/>
              </a:rPr>
              <a:t> تسلط به دویا چند رفتار یا حرکات مشخص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6- انطباق: </a:t>
            </a:r>
            <a:r>
              <a:rPr lang="fa-IR" sz="2000" dirty="0" smtClean="0">
                <a:cs typeface="B Nazanin" panose="00000400000000000000" pitchFamily="2" charset="-78"/>
              </a:rPr>
              <a:t>کاربرد رفتارهای متوالی آموخته شده در یک موقعیت خاص </a:t>
            </a:r>
          </a:p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7- ابتکا</a:t>
            </a:r>
            <a:r>
              <a:rPr lang="fa-IR" sz="20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ر</a:t>
            </a:r>
            <a:r>
              <a:rPr lang="fa-IR" sz="2000" dirty="0" smtClean="0">
                <a:cs typeface="B Nazanin" panose="00000400000000000000" pitchFamily="2" charset="-78"/>
              </a:rPr>
              <a:t> 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25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511" y="304800"/>
            <a:ext cx="8647289" cy="603955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جدول مشخصات درس:</a:t>
            </a:r>
          </a:p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جئول مشخصات درس یک جدول </a:t>
            </a: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دو بعدی </a:t>
            </a:r>
            <a:r>
              <a:rPr lang="fa-IR" sz="2000" dirty="0" smtClean="0">
                <a:cs typeface="B Nazanin" panose="00000400000000000000" pitchFamily="2" charset="-78"/>
              </a:rPr>
              <a:t>است که بعد آن هدف و بعد دیگر آن </a:t>
            </a: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محتوا</a:t>
            </a:r>
            <a:r>
              <a:rPr lang="fa-IR" sz="2000" dirty="0" smtClean="0">
                <a:cs typeface="B Nazanin" panose="00000400000000000000" pitchFamily="2" charset="-78"/>
              </a:rPr>
              <a:t> است. </a:t>
            </a:r>
          </a:p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یعنی دارای تعدادی ردیف و ستون مناسب با محتوا و هدف های آموزش درسی.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در ردیف بالا جدول که بعد محتوا نام دارد، اجزای مطالب درسی نوشته میشود و در ستون کنار آن که بعد هدف نامیده میشود، هدف های آموزشی قرار میگیرند.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محل تلاقی این دو بعد تعداد سوالاتی میباشد که معلم طراحی میکند.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یک آزمون پیشرفت تحصیلی زمانی خوب است که سوال های آن حاوی نمونه درستی از هدف و محتوی درسی باشد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بنابراین در نمونه گیری دو چیز مهم است: </a:t>
            </a: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بعد هدف، بعد محتوا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مهم ترین گام در تهیه آزمون های پیشرفت تحصیلی: </a:t>
            </a:r>
            <a:r>
              <a:rPr lang="fa-IR" sz="2000" dirty="0" smtClean="0">
                <a:cs typeface="B Nazanin" panose="00000400000000000000" pitchFamily="2" charset="-78"/>
              </a:rPr>
              <a:t>تهیه جدول مشخصات برای موضوعی است که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قرار است آزمون آن تهیه شود .</a:t>
            </a:r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783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11" y="496711"/>
            <a:ext cx="8805333" cy="568025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چگونگی توزیع سوال در بخش های مختلف: </a:t>
            </a:r>
          </a:p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برای تعیین درصد سوال ها باید جواب سوال های زیر را تعیین کرد: </a:t>
            </a:r>
          </a:p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- کدام بخش از محتوا و کدام دسته ازهدف ها داراس حجم بیشتری است و یا وقت بیشتری صرف آموزششان شده است؟ </a:t>
            </a:r>
          </a:p>
          <a:p>
            <a:pPr algn="r">
              <a:lnSpc>
                <a:spcPct val="150000"/>
              </a:lnSpc>
              <a:buFontTx/>
              <a:buChar char="-"/>
            </a:pPr>
            <a:r>
              <a:rPr lang="fa-IR" sz="2000" dirty="0" smtClean="0">
                <a:cs typeface="B Nazanin" panose="00000400000000000000" pitchFamily="2" charset="-78"/>
              </a:rPr>
              <a:t>کدام هدف از لحاظ نگهداری در حافظه و کاربرد در آینده ارزش بیشتری دارد؟           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- کدام قسمت محتوای درسی یا موضوعات درسی از اهمیت بیشتری برخوردار است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چنانچه بخش های مختلف محتوا از اهمیت یکسانی برخوردار باشند و در توزیع سوال ها تنها بخواهیم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مقدار ساعات تدریس را برای هر بخش منظور کنیم از فرمول های زیر استفاده میکنیم: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درصد سوال های هر بخش برابر است با تقسیم تعداد ساعات های که صرف تدریس شده بر تعداد کا ساعت های تدریس 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125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5786" y="0"/>
            <a:ext cx="4835939" cy="1325563"/>
          </a:xfrm>
        </p:spPr>
        <p:txBody>
          <a:bodyPr>
            <a:normAutofit/>
          </a:bodyPr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استاندارد های تحصیلی و نشانگرها</a:t>
            </a:r>
            <a:endParaRPr lang="en-US" sz="1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578" y="1072444"/>
            <a:ext cx="8466666" cy="511580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استاندارد ها یک فهرست، توصیف یا بازنمایی از کیفیت یا ویژگی های است که یک شی باید داشته باشد.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نکته: </a:t>
            </a:r>
            <a:r>
              <a:rPr lang="fa-IR" sz="2000" dirty="0" smtClean="0">
                <a:cs typeface="B Nazanin" panose="00000400000000000000" pitchFamily="2" charset="-78"/>
              </a:rPr>
              <a:t>استاندارد حداقل مطلوب مورد نظر است 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endParaRPr lang="fa-IR" sz="2000" dirty="0" smtClean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b="1" dirty="0" smtClean="0">
                <a:cs typeface="B Nazanin" panose="00000400000000000000" pitchFamily="2" charset="-78"/>
              </a:rPr>
              <a:t>استاندارد تحصیلی:</a:t>
            </a:r>
            <a:r>
              <a:rPr lang="fa-IR" sz="2000" dirty="0" smtClean="0">
                <a:cs typeface="B Nazanin" panose="00000400000000000000" pitchFamily="2" charset="-78"/>
              </a:rPr>
              <a:t> بیاناتی هستند که مشخص میکند چه چ</a:t>
            </a:r>
            <a:r>
              <a:rPr lang="fa-IR" sz="2000" dirty="0">
                <a:cs typeface="B Nazanin" panose="00000400000000000000" pitchFamily="2" charset="-78"/>
              </a:rPr>
              <a:t>ی</a:t>
            </a:r>
            <a:r>
              <a:rPr lang="fa-IR" sz="2000" dirty="0" smtClean="0">
                <a:cs typeface="B Nazanin" panose="00000400000000000000" pitchFamily="2" charset="-78"/>
              </a:rPr>
              <a:t>زی باید آموزش داده شود و دانش آموزان چه چیزی باید یاد بگیرند 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نکته: استاندارد ها </a:t>
            </a:r>
            <a:r>
              <a:rPr lang="fa-IR" sz="2000" u="sng" dirty="0" smtClean="0">
                <a:cs typeface="B Nazanin" panose="00000400000000000000" pitchFamily="2" charset="-78"/>
              </a:rPr>
              <a:t>جهت دهنده </a:t>
            </a:r>
            <a:r>
              <a:rPr lang="fa-IR" sz="2000" dirty="0" smtClean="0">
                <a:cs typeface="B Nazanin" panose="00000400000000000000" pitchFamily="2" charset="-78"/>
              </a:rPr>
              <a:t>هستند و در ارزیابی بسیار کاربرد دارند.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معمولا استاندارد ها به صورت کلی بیان می شوند و برای آن ها یک یا چند </a:t>
            </a:r>
            <a:r>
              <a:rPr lang="fa-IR" sz="20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نشانه گر </a:t>
            </a:r>
            <a:r>
              <a:rPr lang="fa-IR" sz="2000" dirty="0" smtClean="0">
                <a:cs typeface="B Nazanin" panose="00000400000000000000" pitchFamily="2" charset="-78"/>
              </a:rPr>
              <a:t>نوشته می شود تا آموزش پذیر و سنجش پذیر شوند.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استاندارد ها به </a:t>
            </a:r>
            <a:r>
              <a:rPr lang="fa-IR" sz="2000" u="sng" dirty="0" smtClean="0">
                <a:cs typeface="B Nazanin" panose="00000400000000000000" pitchFamily="2" charset="-78"/>
              </a:rPr>
              <a:t>هدف های کلی یا غایی 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  <a:r>
              <a:rPr lang="fa-IR" sz="2000" dirty="0" smtClean="0">
                <a:cs typeface="B Nazanin" panose="00000400000000000000" pitchFamily="2" charset="-78"/>
              </a:rPr>
              <a:t>ونشانگرها به </a:t>
            </a:r>
            <a:r>
              <a:rPr lang="fa-IR" sz="2000" u="sng" dirty="0" smtClean="0">
                <a:cs typeface="B Nazanin" panose="00000400000000000000" pitchFamily="2" charset="-78"/>
              </a:rPr>
              <a:t>هدف های دقیق </a:t>
            </a:r>
            <a:r>
              <a:rPr lang="fa-IR" sz="2000" dirty="0" smtClean="0">
                <a:cs typeface="B Nazanin" panose="00000400000000000000" pitchFamily="2" charset="-78"/>
              </a:rPr>
              <a:t> نزدیک هستند. </a:t>
            </a:r>
          </a:p>
        </p:txBody>
      </p:sp>
    </p:spTree>
    <p:extLst>
      <p:ext uri="{BB962C8B-B14F-4D97-AF65-F5344CB8AC3E}">
        <p14:creationId xmlns:p14="http://schemas.microsoft.com/office/powerpoint/2010/main" val="275387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038577"/>
            <a:ext cx="8452556" cy="5138385"/>
          </a:xfrm>
        </p:spPr>
        <p:txBody>
          <a:bodyPr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fa-IR" sz="2000" b="1" dirty="0" smtClean="0">
                <a:cs typeface="B Nazanin" panose="00000400000000000000" pitchFamily="2" charset="-78"/>
              </a:rPr>
              <a:t>طبقه بندی اهداف اموزشی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معروف ترین طبقه بندی دارای سه حوزه است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7030A0"/>
                </a:solidFill>
                <a:cs typeface="B Nazanin" panose="00000400000000000000" pitchFamily="2" charset="-78"/>
              </a:rPr>
              <a:t>حوزه شناختی، حوزه عاطفی، حوزه روانی-حرکتی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بصورت عامیانه تر: حوزه شناختی با افکار افراد، حوزه عاطفی با قلب افراد و حوزه روانی-حرکتی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با دست و پا افراد سروکار دارد .</a:t>
            </a:r>
            <a:endParaRPr lang="en-US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30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956" y="553155"/>
            <a:ext cx="2415823" cy="844021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>
                <a:solidFill>
                  <a:srgbClr val="7030A0"/>
                </a:solidFill>
              </a:rPr>
              <a:t>حیطه یا حوزه شناختی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622955"/>
            <a:ext cx="8681156" cy="3987623"/>
          </a:xfrm>
        </p:spPr>
        <p:txBody>
          <a:bodyPr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/>
              <a:t>هدف های حوزه شناختی به جریان هایی که با فعالیت های ذهنی و فکری آدمی سر و کا</a:t>
            </a:r>
            <a:r>
              <a:rPr lang="fa-IR" sz="2400" dirty="0" smtClean="0"/>
              <a:t>ر دارند </a:t>
            </a:r>
            <a:r>
              <a:rPr lang="fa-IR" sz="2000" dirty="0" smtClean="0"/>
              <a:t>مربوط می شوند.  </a:t>
            </a:r>
            <a:endParaRPr lang="fa-IR" sz="2400" dirty="0" smtClean="0"/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/>
              <a:t>به طور کلی </a:t>
            </a:r>
            <a:r>
              <a:rPr lang="fa-IR" sz="2000" dirty="0" smtClean="0">
                <a:solidFill>
                  <a:srgbClr val="FF0000"/>
                </a:solidFill>
              </a:rPr>
              <a:t>یادگیری به محتوای مطلب و کسب شناخت ومعرفت درباره </a:t>
            </a:r>
            <a:r>
              <a:rPr lang="fa-IR" sz="2000" dirty="0" smtClean="0"/>
              <a:t>آنها مربوط می شود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/>
              <a:t>به صورت ساده تر هر فعالیتی که ذهن و فکر افراد را درگیر کند در این حوزه جای میگیرد 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/>
              <a:t>نتایج حاصل از آزمون شناختی به مهارت های ذهنی از قبیل بازشناسی ویادآوری،فهمیدن، کاربرد آموخته ها، تجزیه و تحلیل ترکیب و ارزشیابی منتهی میشوند.   </a:t>
            </a:r>
          </a:p>
          <a:p>
            <a:pPr marL="0" indent="0" algn="r">
              <a:lnSpc>
                <a:spcPct val="150000"/>
              </a:lnSpc>
              <a:buNone/>
            </a:pPr>
            <a:endParaRPr lang="fa-IR" sz="2000" dirty="0" smtClean="0"/>
          </a:p>
        </p:txBody>
      </p:sp>
    </p:spTree>
    <p:extLst>
      <p:ext uri="{BB962C8B-B14F-4D97-AF65-F5344CB8AC3E}">
        <p14:creationId xmlns:p14="http://schemas.microsoft.com/office/powerpoint/2010/main" val="177906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2045" y="575732"/>
            <a:ext cx="8477955" cy="285609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rgbClr val="C00000"/>
                </a:solidFill>
                <a:cs typeface="B Nazanin" panose="00000400000000000000" pitchFamily="2" charset="-78"/>
              </a:rPr>
              <a:t>نکته: </a:t>
            </a:r>
            <a:r>
              <a:rPr lang="fa-IR" sz="2000" dirty="0">
                <a:solidFill>
                  <a:srgbClr val="7030A0"/>
                </a:solidFill>
                <a:cs typeface="B Nazanin" panose="00000400000000000000" pitchFamily="2" charset="-78"/>
              </a:rPr>
              <a:t>سلسله مراتب آموخته های شناختی</a:t>
            </a:r>
            <a:r>
              <a:rPr lang="fa-IR" sz="2000" dirty="0">
                <a:solidFill>
                  <a:srgbClr val="C00000"/>
                </a:solidFill>
                <a:cs typeface="B Nazanin" panose="00000400000000000000" pitchFamily="2" charset="-78"/>
              </a:rPr>
              <a:t> </a:t>
            </a:r>
            <a:r>
              <a:rPr lang="fa-IR" sz="2000" dirty="0">
                <a:cs typeface="B Nazanin" panose="00000400000000000000" pitchFamily="2" charset="-78"/>
              </a:rPr>
              <a:t>(طبقه بندی بلوم) از روند ساده به مشکل پیروی </a:t>
            </a:r>
            <a:r>
              <a:rPr lang="fa-IR" sz="2000" dirty="0" smtClean="0">
                <a:cs typeface="B Nazanin" panose="00000400000000000000" pitchFamily="2" charset="-78"/>
              </a:rPr>
              <a:t>میکند.</a:t>
            </a:r>
            <a:r>
              <a:rPr lang="en-US" sz="2000" dirty="0" smtClean="0">
                <a:cs typeface="B Nazanin" panose="00000400000000000000" pitchFamily="2" charset="-78"/>
              </a:rPr>
              <a:t>            </a:t>
            </a: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نکته</a:t>
            </a:r>
            <a:r>
              <a:rPr lang="fa-IR" sz="2000" dirty="0">
                <a:solidFill>
                  <a:srgbClr val="C00000"/>
                </a:solidFill>
                <a:cs typeface="B Nazanin" panose="00000400000000000000" pitchFamily="2" charset="-78"/>
              </a:rPr>
              <a:t>: </a:t>
            </a:r>
            <a:r>
              <a:rPr lang="fa-IR" sz="2000" dirty="0">
                <a:cs typeface="B Nazanin" panose="00000400000000000000" pitchFamily="2" charset="-78"/>
              </a:rPr>
              <a:t>حیطه شناختی مهم ترین حوزه یادگیری است . چون اکثریت فعالیت های تحصیلی </a:t>
            </a:r>
            <a:r>
              <a:rPr lang="fa-IR" sz="2000" dirty="0" smtClean="0">
                <a:cs typeface="B Nazanin" panose="00000400000000000000" pitchFamily="2" charset="-78"/>
              </a:rPr>
              <a:t>آموزشگاه و </a:t>
            </a:r>
            <a:r>
              <a:rPr lang="fa-IR" sz="2000" dirty="0">
                <a:cs typeface="B Nazanin" panose="00000400000000000000" pitchFamily="2" charset="-78"/>
              </a:rPr>
              <a:t>غالب موضوع های درسی و هدف های آموزشی به این حوزه مربوط </a:t>
            </a:r>
            <a:r>
              <a:rPr lang="fa-IR" sz="2000" dirty="0" smtClean="0">
                <a:cs typeface="B Nazanin" panose="00000400000000000000" pitchFamily="2" charset="-78"/>
              </a:rPr>
              <a:t>میشود .   </a:t>
            </a:r>
            <a:br>
              <a:rPr lang="fa-IR" sz="2000" dirty="0" smtClean="0">
                <a:cs typeface="B Nazanin" panose="00000400000000000000" pitchFamily="2" charset="-78"/>
              </a:rPr>
            </a:br>
            <a:r>
              <a:rPr lang="fa-IR" sz="2000" dirty="0" smtClean="0">
                <a:cs typeface="B Nazanin" panose="00000400000000000000" pitchFamily="2" charset="-78"/>
              </a:rPr>
              <a:t>طبقات حیطه شناختی بر اساس سلسله مراتب تنظیم شده و هر طبقه مستلزم مهارت ها، وتوانایی های </a:t>
            </a:r>
            <a:br>
              <a:rPr lang="fa-IR" sz="2000" dirty="0" smtClean="0">
                <a:cs typeface="B Nazanin" panose="00000400000000000000" pitchFamily="2" charset="-78"/>
              </a:rPr>
            </a:br>
            <a:r>
              <a:rPr lang="fa-IR" sz="2000" dirty="0" smtClean="0">
                <a:cs typeface="B Nazanin" panose="00000400000000000000" pitchFamily="2" charset="-78"/>
              </a:rPr>
              <a:t>طبقات پایین تر است </a:t>
            </a:r>
            <a:r>
              <a:rPr lang="fa-IR" sz="2000" dirty="0" smtClean="0"/>
              <a:t>.    </a:t>
            </a:r>
            <a:r>
              <a:rPr lang="fa-IR" sz="2000" dirty="0"/>
              <a:t/>
            </a:r>
            <a:br>
              <a:rPr lang="fa-IR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4" y="2314222"/>
            <a:ext cx="8760178" cy="3862741"/>
          </a:xfrm>
        </p:spPr>
        <p:txBody>
          <a:bodyPr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/>
              <a:t> </a:t>
            </a:r>
          </a:p>
          <a:p>
            <a:pPr marL="0" indent="0" algn="r">
              <a:lnSpc>
                <a:spcPct val="150000"/>
              </a:lnSpc>
              <a:buNone/>
            </a:pPr>
            <a:endParaRPr lang="fa-IR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73" y="3464013"/>
            <a:ext cx="7215364" cy="22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844" y="406400"/>
            <a:ext cx="8511823" cy="5770563"/>
          </a:xfrm>
        </p:spPr>
        <p:txBody>
          <a:bodyPr>
            <a:norm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سطح پایه و اول حوزه شناختی </a:t>
            </a: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دانش </a:t>
            </a:r>
            <a:r>
              <a:rPr lang="fa-IR" sz="2000" dirty="0" smtClean="0">
                <a:cs typeface="B Nazanin" panose="00000400000000000000" pitchFamily="2" charset="-78"/>
              </a:rPr>
              <a:t>است. مرحله دانش باید به درستی آموخته شود تا مراحل بعدی به درستی اتفاق بیفتد.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طبقه بندی حیطه شناختی: 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طبقه بندی حوزه شناختی به جریان های که با فعالیت های ذهنی و فکری آدمیبا به بیان دیگر با شناخت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و اندیشه های انسان سروکار دارند مربوط میشوند شامل 6 طبقه است به شرح زیر: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b="1" dirty="0" smtClean="0">
                <a:cs typeface="B Nazanin" panose="00000400000000000000" pitchFamily="2" charset="-78"/>
              </a:rPr>
              <a:t>1-دانش: </a:t>
            </a:r>
            <a:r>
              <a:rPr lang="fa-IR" sz="2000" dirty="0" smtClean="0">
                <a:cs typeface="B Nazanin" panose="00000400000000000000" pitchFamily="2" charset="-78"/>
              </a:rPr>
              <a:t>یادآوری امور جزعی و کلی، فرآیند ها وروش ها، الگوها،ساخت ها، یا موقعیت ها.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این طبقه شامل </a:t>
            </a:r>
            <a:r>
              <a:rPr lang="fa-I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حفظ و نگه داری موضوع های قبلا آموخته شده است</a:t>
            </a:r>
            <a:r>
              <a:rPr lang="fa-I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فعل های نمونه: </a:t>
            </a:r>
            <a:r>
              <a:rPr lang="fa-IR" sz="2000" dirty="0" smtClean="0">
                <a:cs typeface="B Nazanin" panose="00000400000000000000" pitchFamily="2" charset="-78"/>
              </a:rPr>
              <a:t>نام ببرید، یادآوری کنید، مشخص کنید، تعریف کنید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هدف نمونه: </a:t>
            </a:r>
            <a:r>
              <a:rPr lang="fa-IR" sz="2000" dirty="0" smtClean="0">
                <a:cs typeface="B Nazanin" panose="00000400000000000000" pitchFamily="2" charset="-78"/>
              </a:rPr>
              <a:t>یادگیرنده بتواند انواع آزمون های عینی مورد استفاده معلم را درسنجش پیشرفت تحصیلی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دانش آموزان یا دانشجویان از حفظ نام ببرد.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fa-IR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51466"/>
            <a:ext cx="8813800" cy="5091289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2000" b="1" dirty="0" smtClean="0"/>
              <a:t> </a:t>
            </a:r>
            <a:r>
              <a:rPr lang="fa-IR" sz="2000" b="1" dirty="0" smtClean="0">
                <a:cs typeface="B Nazanin" panose="00000400000000000000" pitchFamily="2" charset="-78"/>
              </a:rPr>
              <a:t>2-درک و فهم:  </a:t>
            </a:r>
            <a:r>
              <a:rPr lang="fa-IR" sz="2000" dirty="0" smtClean="0">
                <a:cs typeface="B Nazanin" panose="00000400000000000000" pitchFamily="2" charset="-78"/>
              </a:rPr>
              <a:t>درک مطالب آموخته شده، فهمیدن یک مرحله بالاتر از دانش است،  زیرا در طبقه دانش فقط</a:t>
            </a:r>
            <a:r>
              <a:rPr lang="en-US" sz="2000" dirty="0" smtClean="0">
                <a:cs typeface="B Nazanin" panose="00000400000000000000" pitchFamily="2" charset="-78"/>
              </a:rPr>
              <a:t> </a:t>
            </a:r>
            <a:r>
              <a:rPr lang="fa-IR" sz="2000" dirty="0" smtClean="0">
                <a:cs typeface="B Nazanin" panose="00000400000000000000" pitchFamily="2" charset="-78"/>
              </a:rPr>
              <a:t>از یادگیرنده خواسته میشود تا مطالبی را که خوانده یا شنیده است، بدون تغییر زیاد به یاد آورد اما درطبقه فهمیدن علاوه بر حفظ مطالب باید آنها را بفهمد.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فعل های نمونه: </a:t>
            </a:r>
            <a:r>
              <a:rPr lang="fa-IR" sz="2000" dirty="0" smtClean="0">
                <a:cs typeface="B Nazanin" panose="00000400000000000000" pitchFamily="2" charset="-78"/>
              </a:rPr>
              <a:t>خلاصه بیان کنید، مثال بزنید، تفسیر کنید، ترجمه کنید، توضیح دهید و...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هدف نمونه: </a:t>
            </a:r>
            <a:r>
              <a:rPr lang="fa-IR" sz="2000" dirty="0" smtClean="0">
                <a:cs typeface="B Nazanin" panose="00000400000000000000" pitchFamily="2" charset="-78"/>
              </a:rPr>
              <a:t>یادگیرنده بتواند با ذکر مثال مفهوم همبستگی مثبت و منفی بین دومتغییررا توضیح دهد.</a:t>
            </a:r>
            <a:endParaRPr lang="en-US" sz="2000" dirty="0" smtClean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b="1" dirty="0" smtClean="0">
                <a:cs typeface="B Nazanin" panose="00000400000000000000" pitchFamily="2" charset="-78"/>
              </a:rPr>
              <a:t>3-کاربرد یا کاربستن: </a:t>
            </a:r>
            <a:r>
              <a:rPr lang="en-US" sz="2000" b="1" dirty="0" smtClean="0">
                <a:cs typeface="B Nazanin" panose="00000400000000000000" pitchFamily="2" charset="-78"/>
              </a:rPr>
              <a:t> 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b="1" dirty="0" smtClean="0">
                <a:cs typeface="B Nazanin" panose="00000400000000000000" pitchFamily="2" charset="-78"/>
              </a:rPr>
              <a:t> </a:t>
            </a:r>
            <a:r>
              <a:rPr lang="fa-IR" sz="2000" dirty="0" smtClean="0">
                <a:cs typeface="B Nazanin" panose="00000400000000000000" pitchFamily="2" charset="-78"/>
              </a:rPr>
              <a:t>استفاده از مطالب انتزاعی و از قبل آموخته شده (اندیشه های کلی، قواعد اجرایی</a:t>
            </a:r>
            <a:r>
              <a:rPr lang="en-US" sz="2000" dirty="0" smtClean="0">
                <a:cs typeface="B Nazanin" panose="00000400000000000000" pitchFamily="2" charset="-78"/>
              </a:rPr>
              <a:t>    </a:t>
            </a:r>
            <a:endParaRPr lang="fa-IR" sz="2000" dirty="0" smtClean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روش های کلی) در موقعیت های ویژه و عینی. اصطلاح معمول آموزشی برای این طبقه </a:t>
            </a:r>
            <a:r>
              <a:rPr lang="fa-IR" sz="2000" b="1" dirty="0" smtClean="0">
                <a:cs typeface="B Nazanin" panose="00000400000000000000" pitchFamily="2" charset="-78"/>
              </a:rPr>
              <a:t>حل مسئله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است. </a:t>
            </a:r>
          </a:p>
          <a:p>
            <a:pPr marL="0" indent="0" algn="r">
              <a:lnSpc>
                <a:spcPct val="150000"/>
              </a:lnSpc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37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511" y="428978"/>
            <a:ext cx="8636000" cy="587022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فعل های نمونه : </a:t>
            </a:r>
            <a:r>
              <a:rPr lang="fa-IR" sz="2000" dirty="0" smtClean="0">
                <a:cs typeface="B Nazanin" panose="00000400000000000000" pitchFamily="2" charset="-78"/>
              </a:rPr>
              <a:t>نشان دهید، استفاده کنید، پیدا کنید، انجام دهید، اجرا کنید به کارببندید.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هدف نمونه : </a:t>
            </a:r>
            <a:r>
              <a:rPr lang="fa-IR" sz="2000" dirty="0" smtClean="0">
                <a:cs typeface="B Nazanin" panose="00000400000000000000" pitchFamily="2" charset="-78"/>
              </a:rPr>
              <a:t>یادگیرنده بتواند با استفاده از اصول علم تغذیه که در آموزشگاه یادگرفته است، یک رژیم غذلیی مناسب برای خودش تهیه کند. و یا تدوین جدول مشخصات درس توسط معلم 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4-</a:t>
            </a:r>
            <a:r>
              <a:rPr lang="fa-IR" sz="2000" b="1" dirty="0" smtClean="0">
                <a:cs typeface="B Nazanin" panose="00000400000000000000" pitchFamily="2" charset="-78"/>
              </a:rPr>
              <a:t>تحلیل :</a:t>
            </a:r>
            <a:r>
              <a:rPr lang="fa-IR" sz="2000" b="1" dirty="0">
                <a:cs typeface="B Nazanin" panose="00000400000000000000" pitchFamily="2" charset="-78"/>
              </a:rPr>
              <a:t> </a:t>
            </a:r>
            <a:r>
              <a:rPr lang="fa-IR" sz="2000" dirty="0" smtClean="0">
                <a:cs typeface="B Nazanin" panose="00000400000000000000" pitchFamily="2" charset="-78"/>
              </a:rPr>
              <a:t>شکستن یک موضوع به اجزای تشکیل دهنده آن و یافتن روابط بین انها. این طبقه شامل یافتن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عناصر و ارتباط میان عنصر یک کل پیچیده مانند یک نظریه علمی، یک مقاله تحقیقی است . </a:t>
            </a:r>
            <a:endParaRPr lang="fa-IR" sz="2000" dirty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5-</a:t>
            </a:r>
            <a:r>
              <a:rPr lang="fa-IR" sz="2000" b="1" dirty="0" smtClean="0">
                <a:cs typeface="B Nazanin" panose="00000400000000000000" pitchFamily="2" charset="-78"/>
              </a:rPr>
              <a:t>ترکیب: </a:t>
            </a:r>
            <a:r>
              <a:rPr lang="fa-IR" sz="2000" dirty="0" smtClean="0">
                <a:cs typeface="B Nazanin" panose="00000400000000000000" pitchFamily="2" charset="-78"/>
              </a:rPr>
              <a:t>پهلوی هم گذاشتن عناصر و اجزاء برای ایجاد یک اثر یا یک فرآورده تازه. ترکیب همان خلاقیت یا آفریندگی است . 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در طبقه بندی جدید بلوم ترکیب به عنوان بالا ترین سطح در نظر گرفته شده است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فعل های نمونه: </a:t>
            </a:r>
            <a:r>
              <a:rPr lang="fa-IR" sz="2000" dirty="0" smtClean="0">
                <a:cs typeface="B Nazanin" panose="00000400000000000000" pitchFamily="2" charset="-78"/>
              </a:rPr>
              <a:t>طراحی کنید، خلق کنید ایجاد کنید، ارائه دهید، بنویسید، مرتب کنید.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هدف نمونه: </a:t>
            </a:r>
            <a:r>
              <a:rPr lang="fa-IR" sz="2000" dirty="0" smtClean="0">
                <a:cs typeface="B Nazanin" panose="00000400000000000000" pitchFamily="2" charset="-78"/>
              </a:rPr>
              <a:t>یادگیرنده بتواند برای یک موقعیت جدید آموزشی یک طرح درس ابتگاری بنویسد.</a:t>
            </a:r>
            <a:r>
              <a:rPr lang="en-US" sz="2000" dirty="0" smtClean="0">
                <a:cs typeface="B Nazanin" panose="00000400000000000000" pitchFamily="2" charset="-78"/>
              </a:rPr>
              <a:t> </a:t>
            </a:r>
            <a:endParaRPr lang="fa-IR" sz="2000" dirty="0" smtClean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83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38667"/>
            <a:ext cx="8734778" cy="535287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6-ارزشیابی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داوری یا قضاوت درباره اعتبار موضوعات مختلف. اصطلاح دیگر مورد استفاده برای طبقه تفکرانتقاد است. منظور از تفکر انتقادی این است که دانش آموزان یا دانشجو یادبگیرد که گفته ها ، شنیده ها دیده ها را صرفا با توجه به اعتبار ظاهری آنها نپذیرد. بلکه پس از تفکر دقیق و تیزبینانه و وارسی درستی یا نادرستی آنها تصمیم بگیرد که آنها را بپذیرد یا رد کند.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نکته: بالاترین سطح طبقه بندی قدیم بلوم  از حوزه شناختی ارزشیابی است.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فعل های نمونه: </a:t>
            </a:r>
            <a:r>
              <a:rPr lang="fa-IR" sz="2000" dirty="0" smtClean="0">
                <a:cs typeface="B Nazanin" panose="00000400000000000000" pitchFamily="2" charset="-78"/>
              </a:rPr>
              <a:t>داوری کنید، مقایسه کنید، بسنجید، محاسن و معایب را مشخص کنید،نظر خود را بیان کنید،استدلال کنید.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solidFill>
                  <a:srgbClr val="C00000"/>
                </a:solidFill>
                <a:cs typeface="B Nazanin" panose="00000400000000000000" pitchFamily="2" charset="-78"/>
              </a:rPr>
              <a:t>هدف نمونه : </a:t>
            </a:r>
            <a:r>
              <a:rPr lang="fa-IR" sz="2000" dirty="0" smtClean="0">
                <a:cs typeface="B Nazanin" panose="00000400000000000000" pitchFamily="2" charset="-78"/>
              </a:rPr>
              <a:t>یادگیرنده بتواند پس از شنیدن بیانات یک شخص یا خواندن یک مقاله دلایل غیر منطقی و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fa-IR" sz="2000" dirty="0" smtClean="0">
                <a:cs typeface="B Nazanin" panose="00000400000000000000" pitchFamily="2" charset="-78"/>
              </a:rPr>
              <a:t>نتیجه گیری های نامربوط آن را مشخص کند.  </a:t>
            </a:r>
          </a:p>
          <a:p>
            <a:pPr marL="0" indent="0" algn="r">
              <a:lnSpc>
                <a:spcPct val="150000"/>
              </a:lnSpc>
              <a:buNone/>
            </a:pPr>
            <a:endParaRPr lang="fa-IR" sz="2000" dirty="0" smtClean="0"/>
          </a:p>
        </p:txBody>
      </p:sp>
    </p:spTree>
    <p:extLst>
      <p:ext uri="{BB962C8B-B14F-4D97-AF65-F5344CB8AC3E}">
        <p14:creationId xmlns:p14="http://schemas.microsoft.com/office/powerpoint/2010/main" val="13719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750</TotalTime>
  <Words>1348</Words>
  <Application>Microsoft Office PowerPoint</Application>
  <PresentationFormat>Widescreen</PresentationFormat>
  <Paragraphs>91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 Light</vt:lpstr>
      <vt:lpstr>IranNastaliq</vt:lpstr>
      <vt:lpstr>B Nazanin</vt:lpstr>
      <vt:lpstr>Calibri</vt:lpstr>
      <vt:lpstr>B Shekari</vt:lpstr>
      <vt:lpstr>B Titr</vt:lpstr>
      <vt:lpstr>Times New Roman</vt:lpstr>
      <vt:lpstr>S 2Century21</vt:lpstr>
      <vt:lpstr>0 Titr Bold</vt:lpstr>
      <vt:lpstr>Homa</vt:lpstr>
      <vt:lpstr>0 Homa</vt:lpstr>
      <vt:lpstr>Office Theme</vt:lpstr>
      <vt:lpstr>PowerPoint Presentation</vt:lpstr>
      <vt:lpstr>استاندارد های تحصیلی و نشانگرها</vt:lpstr>
      <vt:lpstr>PowerPoint Presentation</vt:lpstr>
      <vt:lpstr>حیطه یا حوزه شناختی</vt:lpstr>
      <vt:lpstr>نکته: سلسله مراتب آموخته های شناختی (طبقه بندی بلوم) از روند ساده به مشکل پیروی میکند.            نکته: حیطه شناختی مهم ترین حوزه یادگیری است . چون اکثریت فعالیت های تحصیلی آموزشگاه و غالب موضوع های درسی و هدف های آموزشی به این حوزه مربوط میشود .    طبقات حیطه شناختی بر اساس سلسله مراتب تنظیم شده و هر طبقه مستلزم مهارت ها، وتوانایی های  طبقات پایین تر است .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pourya</dc:creator>
  <cp:lastModifiedBy>mm</cp:lastModifiedBy>
  <cp:revision>75</cp:revision>
  <dcterms:created xsi:type="dcterms:W3CDTF">2020-04-09T09:19:09Z</dcterms:created>
  <dcterms:modified xsi:type="dcterms:W3CDTF">2020-05-16T15:18:40Z</dcterms:modified>
</cp:coreProperties>
</file>