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7" r:id="rId2"/>
    <p:sldId id="277" r:id="rId3"/>
    <p:sldId id="278" r:id="rId4"/>
    <p:sldId id="258" r:id="rId5"/>
    <p:sldId id="279" r:id="rId6"/>
    <p:sldId id="280" r:id="rId7"/>
    <p:sldId id="281" r:id="rId8"/>
    <p:sldId id="282" r:id="rId9"/>
    <p:sldId id="283" r:id="rId10"/>
    <p:sldId id="293" r:id="rId11"/>
    <p:sldId id="28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54"/>
    <a:srgbClr val="000046"/>
    <a:srgbClr val="F3F3F2"/>
    <a:srgbClr val="221500"/>
    <a:srgbClr val="0000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0305" autoAdjust="0"/>
  </p:normalViewPr>
  <p:slideViewPr>
    <p:cSldViewPr snapToGrid="0">
      <p:cViewPr varScale="1">
        <p:scale>
          <a:sx n="71" d="100"/>
          <a:sy n="71" d="100"/>
        </p:scale>
        <p:origin x="61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7EB1833-4904-4B99-8323-15E2D8AC9859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C8631E9-1503-42A9-A88B-B16DCF4C5C13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030093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B1833-4904-4B99-8323-15E2D8AC9859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631E9-1503-42A9-A88B-B16DCF4C5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2546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B1833-4904-4B99-8323-15E2D8AC9859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631E9-1503-42A9-A88B-B16DCF4C5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724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B1833-4904-4B99-8323-15E2D8AC9859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631E9-1503-42A9-A88B-B16DCF4C5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882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57EB1833-4904-4B99-8323-15E2D8AC9859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C8631E9-1503-42A9-A88B-B16DCF4C5C13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5115038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B1833-4904-4B99-8323-15E2D8AC9859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631E9-1503-42A9-A88B-B16DCF4C5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519694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B1833-4904-4B99-8323-15E2D8AC9859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631E9-1503-42A9-A88B-B16DCF4C5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082151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B1833-4904-4B99-8323-15E2D8AC9859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631E9-1503-42A9-A88B-B16DCF4C5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649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B1833-4904-4B99-8323-15E2D8AC9859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631E9-1503-42A9-A88B-B16DCF4C5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5954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57EB1833-4904-4B99-8323-15E2D8AC9859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8C8631E9-1503-42A9-A88B-B16DCF4C5C1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4512372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57EB1833-4904-4B99-8323-15E2D8AC9859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8C8631E9-1503-42A9-A88B-B16DCF4C5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645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7EB1833-4904-4B99-8323-15E2D8AC9859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C8631E9-1503-42A9-A88B-B16DCF4C5C13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40742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020455" y="2057400"/>
            <a:ext cx="42091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4800" dirty="0" smtClean="0">
                <a:cs typeface="B Titr" panose="00000700000000000000" pitchFamily="2" charset="-78"/>
              </a:rPr>
              <a:t>پژوهش روایی</a:t>
            </a:r>
            <a:endParaRPr lang="en-US" sz="4800" dirty="0">
              <a:cs typeface="B Titr" panose="00000700000000000000" pitchFamily="2" charset="-7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68912" y="3685318"/>
            <a:ext cx="53122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fa-IR" sz="2400" b="1" dirty="0" smtClean="0">
                <a:solidFill>
                  <a:srgbClr val="000046"/>
                </a:solidFill>
                <a:cs typeface="B Nazanin" panose="00000400000000000000" pitchFamily="2" charset="-78"/>
              </a:rPr>
              <a:t>مبحث دوم(جلسه </a:t>
            </a:r>
            <a:r>
              <a:rPr lang="fa-IR" sz="2400" b="1" dirty="0" smtClean="0">
                <a:solidFill>
                  <a:srgbClr val="000046"/>
                </a:solidFill>
                <a:cs typeface="B Nazanin" panose="00000400000000000000" pitchFamily="2" charset="-78"/>
              </a:rPr>
              <a:t>سوم):</a:t>
            </a:r>
            <a:endParaRPr lang="fa-IR" sz="2400" b="1" dirty="0" smtClean="0">
              <a:solidFill>
                <a:srgbClr val="000046"/>
              </a:solidFill>
              <a:cs typeface="B Nazanin" panose="00000400000000000000" pitchFamily="2" charset="-78"/>
            </a:endParaRPr>
          </a:p>
          <a:p>
            <a:pPr algn="ctr" rtl="1">
              <a:lnSpc>
                <a:spcPct val="150000"/>
              </a:lnSpc>
            </a:pPr>
            <a:r>
              <a:rPr lang="fa-IR" sz="2400" b="1" dirty="0" smtClean="0">
                <a:cs typeface="B Nazanin" panose="00000400000000000000" pitchFamily="2" charset="-78"/>
              </a:rPr>
              <a:t>پژوهش روایی و پژوهشهای کیفی</a:t>
            </a:r>
            <a:endParaRPr lang="en-US" sz="2400" b="1" dirty="0">
              <a:cs typeface="B Nazanin" panose="00000400000000000000" pitchFamily="2" charset="-7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23656" y="6044132"/>
            <a:ext cx="38027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2400" b="1" dirty="0" smtClean="0">
                <a:solidFill>
                  <a:srgbClr val="000046"/>
                </a:solidFill>
                <a:cs typeface="B Nazanin" panose="00000400000000000000" pitchFamily="2" charset="-78"/>
              </a:rPr>
              <a:t>مدرس: مجتبی رحیمی</a:t>
            </a:r>
            <a:endParaRPr lang="en-US" sz="2400" b="1" dirty="0">
              <a:solidFill>
                <a:srgbClr val="000046"/>
              </a:solidFill>
              <a:cs typeface="B Nazanin" panose="00000400000000000000" pitchFamily="2" charset="-78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058" y="277948"/>
            <a:ext cx="879856" cy="107188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46743" y="1459468"/>
            <a:ext cx="23250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1600" b="1" dirty="0" smtClean="0">
                <a:solidFill>
                  <a:srgbClr val="000046"/>
                </a:solidFill>
                <a:cs typeface="B Nazanin" panose="00000400000000000000" pitchFamily="2" charset="-78"/>
              </a:rPr>
              <a:t>پردیس شهید رجایی ارومیه</a:t>
            </a:r>
            <a:endParaRPr lang="en-US" sz="1600" b="1" dirty="0">
              <a:solidFill>
                <a:srgbClr val="000046"/>
              </a:solidFill>
              <a:cs typeface="B Nazanin" panose="00000400000000000000" pitchFamily="2" charset="-7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44779" y="891147"/>
            <a:ext cx="2160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b="1" dirty="0" smtClean="0">
                <a:solidFill>
                  <a:srgbClr val="000046"/>
                </a:solidFill>
                <a:cs typeface="B Nazanin" panose="00000400000000000000" pitchFamily="2" charset="-78"/>
              </a:rPr>
              <a:t>باسمه تعالی</a:t>
            </a:r>
            <a:endParaRPr lang="en-US" b="1" dirty="0">
              <a:solidFill>
                <a:srgbClr val="000046"/>
              </a:solidFill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42250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220273" y="407908"/>
            <a:ext cx="6803466" cy="6848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lvl="0" indent="-4572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2800" b="1" dirty="0" smtClean="0">
                <a:solidFill>
                  <a:srgbClr val="002060"/>
                </a:solidFill>
                <a:cs typeface="B Nazanin" panose="00000400000000000000" pitchFamily="2" charset="-78"/>
              </a:rPr>
              <a:t>آشنایی با فرهنگ افراد مشارکت کننده در پژوهش </a:t>
            </a:r>
            <a:endParaRPr lang="fa-IR" sz="2800" b="1" dirty="0">
              <a:solidFill>
                <a:srgbClr val="002060"/>
              </a:solidFill>
              <a:cs typeface="B Nazanin" panose="00000400000000000000" pitchFamily="2" charset="-78"/>
            </a:endParaRPr>
          </a:p>
        </p:txBody>
      </p:sp>
      <p:pic>
        <p:nvPicPr>
          <p:cNvPr id="4" name="۹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82640" y="3276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837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3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506281" y="499348"/>
            <a:ext cx="2433679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lvl="0" indent="-4572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2800" b="1" dirty="0">
                <a:solidFill>
                  <a:srgbClr val="002060"/>
                </a:solidFill>
                <a:cs typeface="B Nazanin" panose="00000400000000000000" pitchFamily="2" charset="-78"/>
              </a:rPr>
              <a:t>تفکر استقرایی</a:t>
            </a:r>
            <a:endParaRPr lang="en-US" sz="2800" b="1" dirty="0">
              <a:solidFill>
                <a:srgbClr val="002060"/>
              </a:solidFill>
              <a:cs typeface="B Nazanin" panose="00000400000000000000" pitchFamily="2" charset="-78"/>
            </a:endParaRPr>
          </a:p>
        </p:txBody>
      </p:sp>
      <p:pic>
        <p:nvPicPr>
          <p:cNvPr id="4" name="۱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430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9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944880" y="411480"/>
            <a:ext cx="10576560" cy="55473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1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ysClr val="windowText" lastClr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fa-IR" sz="2400" b="1" cap="none" dirty="0" smtClean="0">
                <a:latin typeface="Tw Cen MT" panose="020B0602020104020603"/>
                <a:cs typeface="B Nazanin" panose="00000400000000000000" pitchFamily="2" charset="-78"/>
              </a:rPr>
              <a:t>اهداف این مبحث:</a:t>
            </a:r>
          </a:p>
          <a:p>
            <a:pPr marL="0" marR="0" lvl="0" indent="0" algn="just" defTabSz="914400" rtl="1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ysClr val="windowText" lastClr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fa-IR" sz="2400" b="1" cap="none" dirty="0" smtClean="0">
                <a:solidFill>
                  <a:schemeClr val="accent5">
                    <a:lumMod val="75000"/>
                  </a:schemeClr>
                </a:solidFill>
                <a:latin typeface="Tw Cen MT" panose="020B0602020104020603"/>
                <a:cs typeface="B Nazanin" panose="00000400000000000000" pitchFamily="2" charset="-78"/>
              </a:rPr>
              <a:t>    آشنایی دانشجو با :</a:t>
            </a:r>
            <a:endParaRPr lang="fa-IR" sz="2400" b="1" cap="none" dirty="0">
              <a:solidFill>
                <a:schemeClr val="accent5">
                  <a:lumMod val="75000"/>
                </a:schemeClr>
              </a:solidFill>
              <a:latin typeface="Tw Cen MT" panose="020B0602020104020603"/>
              <a:cs typeface="B Nazanin" panose="00000400000000000000" pitchFamily="2" charset="-78"/>
            </a:endParaRPr>
          </a:p>
          <a:p>
            <a:pPr marL="0" lvl="0" indent="0" algn="just" rtl="1">
              <a:buClr>
                <a:sysClr val="windowText" lastClr="000000"/>
              </a:buClr>
              <a:buNone/>
              <a:defRPr/>
            </a:pPr>
            <a:r>
              <a:rPr lang="fa-IR" b="1" cap="none" dirty="0" smtClean="0">
                <a:latin typeface="Tw Cen MT" panose="020B0602020104020603"/>
                <a:cs typeface="B Nazanin" panose="00000400000000000000" pitchFamily="2" charset="-78"/>
              </a:rPr>
              <a:t>                                               تفاوت پژوهش های کیفی و کمی</a:t>
            </a:r>
          </a:p>
          <a:p>
            <a:pPr marL="0" lvl="0" indent="0" algn="just" rtl="1">
              <a:buClr>
                <a:sysClr val="windowText" lastClr="000000"/>
              </a:buClr>
              <a:buNone/>
              <a:defRPr/>
            </a:pPr>
            <a:r>
              <a:rPr lang="fa-IR" b="1" cap="none" dirty="0">
                <a:latin typeface="Tw Cen MT" panose="020B0602020104020603"/>
                <a:cs typeface="B Nazanin" panose="00000400000000000000" pitchFamily="2" charset="-78"/>
              </a:rPr>
              <a:t>  </a:t>
            </a:r>
            <a:r>
              <a:rPr lang="fa-IR" b="1" cap="none" dirty="0" smtClean="0">
                <a:latin typeface="Tw Cen MT" panose="020B0602020104020603"/>
                <a:cs typeface="B Nazanin" panose="00000400000000000000" pitchFamily="2" charset="-78"/>
              </a:rPr>
              <a:t>                                             پژوهش روایی یکی از انواع تحقیق کیفی</a:t>
            </a:r>
          </a:p>
          <a:p>
            <a:pPr marL="0" lvl="0" indent="0" algn="just" rtl="1">
              <a:buClr>
                <a:sysClr val="windowText" lastClr="000000"/>
              </a:buClr>
              <a:buNone/>
              <a:defRPr/>
            </a:pPr>
            <a:r>
              <a:rPr lang="fa-IR" b="1" cap="none" dirty="0">
                <a:latin typeface="Tw Cen MT" panose="020B0602020104020603"/>
                <a:cs typeface="B Nazanin" panose="00000400000000000000" pitchFamily="2" charset="-78"/>
              </a:rPr>
              <a:t> </a:t>
            </a:r>
            <a:r>
              <a:rPr lang="fa-IR" b="1" cap="none" dirty="0" smtClean="0">
                <a:latin typeface="Tw Cen MT" panose="020B0602020104020603"/>
                <a:cs typeface="B Nazanin" panose="00000400000000000000" pitchFamily="2" charset="-78"/>
              </a:rPr>
              <a:t>                                              عناصر پژوهش روایی</a:t>
            </a:r>
          </a:p>
          <a:p>
            <a:pPr marL="0" lvl="0" indent="0" algn="just" rtl="1">
              <a:buClr>
                <a:sysClr val="windowText" lastClr="000000"/>
              </a:buClr>
              <a:buNone/>
              <a:defRPr/>
            </a:pPr>
            <a:r>
              <a:rPr lang="fa-IR" b="1" cap="none" dirty="0" smtClean="0">
                <a:latin typeface="Tw Cen MT" panose="020B0602020104020603"/>
                <a:cs typeface="B Nazanin" panose="00000400000000000000" pitchFamily="2" charset="-78"/>
              </a:rPr>
              <a:t>                                               تفاوت پژوهش </a:t>
            </a:r>
            <a:r>
              <a:rPr lang="fa-IR" b="1" cap="none" dirty="0">
                <a:latin typeface="Tw Cen MT" panose="020B0602020104020603"/>
                <a:cs typeface="B Nazanin" panose="00000400000000000000" pitchFamily="2" charset="-78"/>
              </a:rPr>
              <a:t>روایی </a:t>
            </a:r>
            <a:r>
              <a:rPr lang="fa-IR" b="1" cap="none" dirty="0" smtClean="0">
                <a:latin typeface="Tw Cen MT" panose="020B0602020104020603"/>
                <a:cs typeface="B Nazanin" panose="00000400000000000000" pitchFamily="2" charset="-78"/>
              </a:rPr>
              <a:t>با دیگرانواع </a:t>
            </a:r>
            <a:r>
              <a:rPr lang="fa-IR" b="1" cap="none" dirty="0">
                <a:latin typeface="Tw Cen MT" panose="020B0602020104020603"/>
                <a:cs typeface="B Nazanin" panose="00000400000000000000" pitchFamily="2" charset="-78"/>
              </a:rPr>
              <a:t>تحقیق کیفی</a:t>
            </a:r>
            <a:endParaRPr lang="fa-IR" b="1" cap="none" dirty="0" smtClean="0">
              <a:latin typeface="Tw Cen MT" panose="020B0602020104020603"/>
              <a:cs typeface="B Nazanin" panose="00000400000000000000" pitchFamily="2" charset="-78"/>
            </a:endParaRPr>
          </a:p>
          <a:p>
            <a:pPr marL="0" lvl="0" indent="15875" algn="justLow" rtl="1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fa-IR" sz="2800" b="1" dirty="0" smtClean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cs typeface="B Nazanin" panose="00000400000000000000" pitchFamily="2" charset="-78"/>
              </a:rPr>
              <a:t>   </a:t>
            </a:r>
            <a:r>
              <a:rPr lang="fa-IR" sz="2400" b="1" dirty="0" smtClean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cs typeface="B Nazanin" panose="00000400000000000000" pitchFamily="2" charset="-78"/>
              </a:rPr>
              <a:t>  ارائه تکلیف عملی:</a:t>
            </a:r>
            <a:endParaRPr lang="fa-IR" sz="2400" b="1" dirty="0">
              <a:solidFill>
                <a:schemeClr val="accent5">
                  <a:lumMod val="75000"/>
                </a:schemeClr>
              </a:solidFill>
              <a:latin typeface="Tahoma" panose="020B0604030504040204" pitchFamily="34" charset="0"/>
              <a:cs typeface="B Nazanin" panose="00000400000000000000" pitchFamily="2" charset="-78"/>
            </a:endParaRPr>
          </a:p>
          <a:p>
            <a:pPr marL="0" lvl="0" indent="15875" algn="justLow" rtl="1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fa-IR" b="1" cap="none" dirty="0" smtClean="0">
                <a:solidFill>
                  <a:srgbClr val="000054"/>
                </a:solidFill>
                <a:latin typeface="Tahoma" panose="020B0604030504040204" pitchFamily="34" charset="0"/>
                <a:cs typeface="B Nazanin" panose="00000400000000000000" pitchFamily="2" charset="-78"/>
              </a:rPr>
              <a:t>                                             مقایسه دو مقاله پژوهشی با دو رویکرد متفاوت در تحقیق کیفی</a:t>
            </a:r>
            <a:endParaRPr lang="fa-IR" b="1" cap="none" dirty="0">
              <a:solidFill>
                <a:srgbClr val="000054"/>
              </a:solidFill>
              <a:latin typeface="Tahoma" panose="020B0604030504040204" pitchFamily="34" charset="0"/>
              <a:cs typeface="B Nazanin" panose="00000400000000000000" pitchFamily="2" charset="-78"/>
            </a:endParaRPr>
          </a:p>
          <a:p>
            <a:pPr marL="0" lvl="0" indent="0" algn="just" rtl="1">
              <a:buClr>
                <a:sysClr val="windowText" lastClr="000000"/>
              </a:buClr>
              <a:buNone/>
              <a:defRPr/>
            </a:pPr>
            <a:endParaRPr lang="fa-IR" sz="1800" b="1" cap="none" dirty="0" smtClean="0">
              <a:solidFill>
                <a:prstClr val="black"/>
              </a:solidFill>
              <a:latin typeface="Tw Cen MT" panose="020B0602020104020603"/>
              <a:cs typeface="B Nazanin" panose="00000400000000000000" pitchFamily="2" charset="-78"/>
            </a:endParaRPr>
          </a:p>
          <a:p>
            <a:pPr marL="0" lvl="0" indent="0" algn="just" rtl="1">
              <a:buClr>
                <a:sysClr val="windowText" lastClr="000000"/>
              </a:buClr>
              <a:buNone/>
              <a:defRPr/>
            </a:pPr>
            <a:r>
              <a:rPr lang="fa-IR" sz="1800" b="1" cap="none" dirty="0">
                <a:solidFill>
                  <a:prstClr val="black"/>
                </a:solidFill>
                <a:latin typeface="Tw Cen MT" panose="020B0602020104020603"/>
                <a:cs typeface="B Nazanin" panose="00000400000000000000" pitchFamily="2" charset="-78"/>
              </a:rPr>
              <a:t> </a:t>
            </a:r>
            <a:r>
              <a:rPr lang="fa-IR" sz="1800" b="1" cap="none" dirty="0" smtClean="0">
                <a:solidFill>
                  <a:prstClr val="black"/>
                </a:solidFill>
                <a:latin typeface="Tw Cen MT" panose="020B0602020104020603"/>
                <a:cs typeface="B Nazanin" panose="00000400000000000000" pitchFamily="2" charset="-78"/>
              </a:rPr>
              <a:t>                                             </a:t>
            </a:r>
            <a:endParaRPr lang="fa-IR" b="1" cap="none" dirty="0" smtClean="0">
              <a:latin typeface="Tw Cen MT" panose="020B0602020104020603"/>
              <a:cs typeface="B Nazanin" panose="00000400000000000000" pitchFamily="2" charset="-78"/>
            </a:endParaRPr>
          </a:p>
          <a:p>
            <a:pPr marL="0" marR="0" lvl="0" indent="0" algn="just" defTabSz="914400" rtl="1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ysClr val="windowText" lastClr="00000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en-US" b="1" cap="none" dirty="0">
              <a:latin typeface="Tw Cen MT" panose="020B0602020104020603"/>
              <a:cs typeface="B Nazanin" panose="00000400000000000000" pitchFamily="2" charset="-78"/>
            </a:endParaRPr>
          </a:p>
        </p:txBody>
      </p:sp>
      <p:pic>
        <p:nvPicPr>
          <p:cNvPr id="3" name="۱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5135879"/>
            <a:ext cx="609600" cy="60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92000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dirty="0" smtClean="0">
                <a:solidFill>
                  <a:schemeClr val="accent1"/>
                </a:solidFill>
              </a:rPr>
              <a:t>.</a:t>
            </a:r>
          </a:p>
          <a:p>
            <a:pPr algn="r" rtl="1"/>
            <a:endParaRPr lang="fa-IR" dirty="0">
              <a:solidFill>
                <a:schemeClr val="accent1"/>
              </a:solidFill>
            </a:endParaRPr>
          </a:p>
          <a:p>
            <a:pPr algn="r" rtl="1"/>
            <a:endParaRPr lang="fa-IR" dirty="0" smtClean="0">
              <a:solidFill>
                <a:schemeClr val="accent1"/>
              </a:solidFill>
            </a:endParaRPr>
          </a:p>
          <a:p>
            <a:pPr algn="r" rtl="1"/>
            <a:endParaRPr lang="fa-IR" dirty="0">
              <a:solidFill>
                <a:schemeClr val="accent1"/>
              </a:solidFill>
            </a:endParaRPr>
          </a:p>
          <a:p>
            <a:pPr algn="r" rtl="1"/>
            <a:endParaRPr lang="fa-IR" dirty="0" smtClean="0">
              <a:solidFill>
                <a:schemeClr val="accent1"/>
              </a:solidFill>
            </a:endParaRPr>
          </a:p>
          <a:p>
            <a:pPr algn="r" rtl="1"/>
            <a:endParaRPr lang="fa-IR" dirty="0">
              <a:solidFill>
                <a:schemeClr val="accent1"/>
              </a:solidFill>
            </a:endParaRPr>
          </a:p>
          <a:p>
            <a:pPr algn="r" rtl="1"/>
            <a:endParaRPr lang="fa-IR" dirty="0" smtClean="0">
              <a:solidFill>
                <a:schemeClr val="accent1"/>
              </a:solidFill>
            </a:endParaRPr>
          </a:p>
          <a:p>
            <a:pPr algn="r" rtl="1"/>
            <a:endParaRPr lang="fa-IR" dirty="0">
              <a:solidFill>
                <a:schemeClr val="accent1"/>
              </a:solidFill>
            </a:endParaRPr>
          </a:p>
          <a:p>
            <a:pPr algn="r" rtl="1"/>
            <a:endParaRPr lang="fa-IR" dirty="0" smtClean="0">
              <a:solidFill>
                <a:schemeClr val="accent1"/>
              </a:solidFill>
            </a:endParaRPr>
          </a:p>
          <a:p>
            <a:pPr algn="r" rtl="1"/>
            <a:endParaRPr lang="fa-IR" dirty="0">
              <a:solidFill>
                <a:schemeClr val="accent1"/>
              </a:solidFill>
            </a:endParaRPr>
          </a:p>
          <a:p>
            <a:pPr algn="r" rtl="1"/>
            <a:endParaRPr lang="fa-IR" dirty="0" smtClean="0">
              <a:solidFill>
                <a:schemeClr val="accent1"/>
              </a:solidFill>
            </a:endParaRPr>
          </a:p>
          <a:p>
            <a:pPr algn="r" rtl="1"/>
            <a:endParaRPr lang="fa-IR" dirty="0">
              <a:solidFill>
                <a:schemeClr val="accent1"/>
              </a:solidFill>
            </a:endParaRPr>
          </a:p>
          <a:p>
            <a:pPr algn="r" rtl="1"/>
            <a:endParaRPr lang="fa-IR" dirty="0" smtClean="0">
              <a:solidFill>
                <a:schemeClr val="accent1"/>
              </a:solidFill>
            </a:endParaRPr>
          </a:p>
          <a:p>
            <a:pPr algn="r" rtl="1"/>
            <a:endParaRPr lang="fa-IR" dirty="0">
              <a:solidFill>
                <a:schemeClr val="accent1"/>
              </a:solidFill>
            </a:endParaRPr>
          </a:p>
          <a:p>
            <a:pPr algn="r" rtl="1"/>
            <a:endParaRPr lang="fa-IR" dirty="0" smtClean="0">
              <a:solidFill>
                <a:schemeClr val="accent1"/>
              </a:solidFill>
            </a:endParaRPr>
          </a:p>
          <a:p>
            <a:pPr algn="r" rtl="1"/>
            <a:r>
              <a:rPr lang="fa-IR" dirty="0" smtClean="0">
                <a:solidFill>
                  <a:schemeClr val="accent1"/>
                </a:solidFill>
              </a:rPr>
              <a:t>.</a:t>
            </a:r>
          </a:p>
          <a:p>
            <a:pPr algn="r" rtl="1"/>
            <a:endParaRPr lang="fa-IR" dirty="0">
              <a:solidFill>
                <a:schemeClr val="accent1"/>
              </a:solidFill>
            </a:endParaRPr>
          </a:p>
          <a:p>
            <a:pPr algn="r" rtl="1"/>
            <a:endParaRPr lang="fa-IR" dirty="0" smtClean="0">
              <a:solidFill>
                <a:schemeClr val="accent1"/>
              </a:solidFill>
            </a:endParaRPr>
          </a:p>
          <a:p>
            <a:pPr algn="r" rtl="1"/>
            <a:endParaRPr lang="fa-IR" dirty="0">
              <a:solidFill>
                <a:schemeClr val="accent1"/>
              </a:solidFill>
            </a:endParaRPr>
          </a:p>
          <a:p>
            <a:pPr algn="r" rtl="1"/>
            <a:endParaRPr lang="fa-IR" dirty="0" smtClean="0">
              <a:solidFill>
                <a:schemeClr val="accent1"/>
              </a:solidFill>
            </a:endParaRPr>
          </a:p>
          <a:p>
            <a:pPr algn="r" rtl="1"/>
            <a:endParaRPr lang="fa-IR" dirty="0">
              <a:solidFill>
                <a:schemeClr val="accent1"/>
              </a:solidFill>
            </a:endParaRPr>
          </a:p>
          <a:p>
            <a:pPr algn="r" rtl="1"/>
            <a:endParaRPr lang="fa-IR" dirty="0" smtClean="0">
              <a:solidFill>
                <a:schemeClr val="accent1"/>
              </a:solidFill>
            </a:endParaRPr>
          </a:p>
          <a:p>
            <a:pPr algn="r" rtl="1"/>
            <a:endParaRPr lang="fa-IR" dirty="0">
              <a:solidFill>
                <a:schemeClr val="accent1"/>
              </a:solidFill>
            </a:endParaRPr>
          </a:p>
          <a:p>
            <a:pPr algn="r" rtl="1"/>
            <a:r>
              <a:rPr lang="fa-IR" dirty="0" smtClean="0">
                <a:solidFill>
                  <a:schemeClr val="accent1"/>
                </a:solidFill>
              </a:rPr>
              <a:t>.</a:t>
            </a:r>
          </a:p>
          <a:p>
            <a:pPr algn="r" rtl="1"/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875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1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12192000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dirty="0" smtClean="0">
                <a:solidFill>
                  <a:schemeClr val="accent1"/>
                </a:solidFill>
              </a:rPr>
              <a:t>.</a:t>
            </a:r>
          </a:p>
          <a:p>
            <a:pPr algn="r" rtl="1"/>
            <a:endParaRPr lang="fa-IR" dirty="0">
              <a:solidFill>
                <a:schemeClr val="accent1"/>
              </a:solidFill>
            </a:endParaRPr>
          </a:p>
          <a:p>
            <a:pPr algn="r" rtl="1"/>
            <a:endParaRPr lang="fa-IR" dirty="0" smtClean="0">
              <a:solidFill>
                <a:schemeClr val="accent1"/>
              </a:solidFill>
            </a:endParaRPr>
          </a:p>
          <a:p>
            <a:pPr algn="r" rtl="1"/>
            <a:endParaRPr lang="fa-IR" dirty="0">
              <a:solidFill>
                <a:schemeClr val="accent1"/>
              </a:solidFill>
            </a:endParaRPr>
          </a:p>
          <a:p>
            <a:pPr algn="r" rtl="1"/>
            <a:endParaRPr lang="fa-IR" dirty="0" smtClean="0">
              <a:solidFill>
                <a:schemeClr val="accent1"/>
              </a:solidFill>
            </a:endParaRPr>
          </a:p>
          <a:p>
            <a:pPr algn="r" rtl="1"/>
            <a:endParaRPr lang="fa-IR" dirty="0">
              <a:solidFill>
                <a:schemeClr val="accent1"/>
              </a:solidFill>
            </a:endParaRPr>
          </a:p>
          <a:p>
            <a:pPr algn="r" rtl="1"/>
            <a:endParaRPr lang="fa-IR" dirty="0" smtClean="0">
              <a:solidFill>
                <a:schemeClr val="accent1"/>
              </a:solidFill>
            </a:endParaRPr>
          </a:p>
          <a:p>
            <a:pPr algn="r" rtl="1"/>
            <a:endParaRPr lang="fa-IR" dirty="0">
              <a:solidFill>
                <a:schemeClr val="accent1"/>
              </a:solidFill>
            </a:endParaRPr>
          </a:p>
          <a:p>
            <a:pPr algn="r" rtl="1"/>
            <a:endParaRPr lang="fa-IR" dirty="0" smtClean="0">
              <a:solidFill>
                <a:schemeClr val="accent1"/>
              </a:solidFill>
            </a:endParaRPr>
          </a:p>
          <a:p>
            <a:pPr algn="r" rtl="1"/>
            <a:endParaRPr lang="fa-IR" dirty="0">
              <a:solidFill>
                <a:schemeClr val="accent1"/>
              </a:solidFill>
            </a:endParaRPr>
          </a:p>
          <a:p>
            <a:pPr algn="r" rtl="1"/>
            <a:endParaRPr lang="fa-IR" dirty="0" smtClean="0">
              <a:solidFill>
                <a:schemeClr val="accent1"/>
              </a:solidFill>
            </a:endParaRPr>
          </a:p>
          <a:p>
            <a:pPr algn="r" rtl="1"/>
            <a:endParaRPr lang="fa-IR" dirty="0">
              <a:solidFill>
                <a:schemeClr val="accent1"/>
              </a:solidFill>
            </a:endParaRPr>
          </a:p>
          <a:p>
            <a:pPr algn="r" rtl="1"/>
            <a:endParaRPr lang="fa-IR" dirty="0" smtClean="0">
              <a:solidFill>
                <a:schemeClr val="accent1"/>
              </a:solidFill>
            </a:endParaRPr>
          </a:p>
          <a:p>
            <a:pPr algn="r" rtl="1"/>
            <a:endParaRPr lang="fa-IR" dirty="0">
              <a:solidFill>
                <a:schemeClr val="accent1"/>
              </a:solidFill>
            </a:endParaRPr>
          </a:p>
          <a:p>
            <a:pPr algn="r" rtl="1"/>
            <a:endParaRPr lang="fa-IR" dirty="0" smtClean="0">
              <a:solidFill>
                <a:schemeClr val="accent1"/>
              </a:solidFill>
            </a:endParaRPr>
          </a:p>
          <a:p>
            <a:pPr algn="r" rtl="1"/>
            <a:r>
              <a:rPr lang="fa-IR" dirty="0" smtClean="0">
                <a:solidFill>
                  <a:schemeClr val="accent1"/>
                </a:solidFill>
              </a:rPr>
              <a:t>.</a:t>
            </a:r>
          </a:p>
          <a:p>
            <a:pPr algn="r" rtl="1"/>
            <a:endParaRPr lang="fa-IR" dirty="0">
              <a:solidFill>
                <a:schemeClr val="accent1"/>
              </a:solidFill>
            </a:endParaRPr>
          </a:p>
          <a:p>
            <a:pPr algn="r" rtl="1"/>
            <a:endParaRPr lang="fa-IR" dirty="0" smtClean="0">
              <a:solidFill>
                <a:schemeClr val="accent1"/>
              </a:solidFill>
            </a:endParaRPr>
          </a:p>
          <a:p>
            <a:pPr algn="r" rtl="1"/>
            <a:endParaRPr lang="fa-IR" dirty="0">
              <a:solidFill>
                <a:schemeClr val="accent1"/>
              </a:solidFill>
            </a:endParaRPr>
          </a:p>
          <a:p>
            <a:pPr algn="r" rtl="1"/>
            <a:endParaRPr lang="fa-IR" dirty="0" smtClean="0">
              <a:solidFill>
                <a:schemeClr val="accent1"/>
              </a:solidFill>
            </a:endParaRPr>
          </a:p>
          <a:p>
            <a:pPr algn="r" rtl="1"/>
            <a:endParaRPr lang="fa-IR" dirty="0">
              <a:solidFill>
                <a:schemeClr val="accent1"/>
              </a:solidFill>
            </a:endParaRPr>
          </a:p>
          <a:p>
            <a:pPr algn="r" rtl="1"/>
            <a:endParaRPr lang="fa-IR" dirty="0" smtClean="0">
              <a:solidFill>
                <a:schemeClr val="accent1"/>
              </a:solidFill>
            </a:endParaRPr>
          </a:p>
          <a:p>
            <a:pPr algn="r" rtl="1"/>
            <a:endParaRPr lang="fa-IR" dirty="0">
              <a:solidFill>
                <a:schemeClr val="accent1"/>
              </a:solidFill>
            </a:endParaRPr>
          </a:p>
          <a:p>
            <a:pPr algn="r" rtl="1"/>
            <a:r>
              <a:rPr lang="fa-IR" dirty="0" smtClean="0">
                <a:solidFill>
                  <a:schemeClr val="accent1"/>
                </a:solidFill>
              </a:rPr>
              <a:t>.</a:t>
            </a:r>
          </a:p>
          <a:p>
            <a:pPr algn="r" rtl="1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63040" y="1754222"/>
            <a:ext cx="97051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4400" b="1" dirty="0" smtClean="0">
                <a:cs typeface="B Nazanin" panose="00000400000000000000" pitchFamily="2" charset="-78"/>
              </a:rPr>
              <a:t>ویژگی پژوهش های کیفی</a:t>
            </a:r>
            <a:endParaRPr lang="en-US" sz="4400" b="1" dirty="0">
              <a:cs typeface="B Nazanin" panose="00000400000000000000" pitchFamily="2" charset="-78"/>
            </a:endParaRPr>
          </a:p>
        </p:txBody>
      </p:sp>
      <p:pic>
        <p:nvPicPr>
          <p:cNvPr id="3" name="۲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276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8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327180" y="565502"/>
            <a:ext cx="28648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2400" b="1" dirty="0" smtClean="0">
                <a:cs typeface="B Nazanin" panose="00000400000000000000" pitchFamily="2" charset="-78"/>
              </a:rPr>
              <a:t> تمایزات نظری پژوهشهای کیفی و کمی</a:t>
            </a:r>
            <a:endParaRPr lang="en-US" sz="2400" b="1" dirty="0">
              <a:cs typeface="B Nazanin" panose="00000400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166" y="0"/>
            <a:ext cx="8445014" cy="6659880"/>
          </a:xfrm>
          <a:prstGeom prst="rect">
            <a:avLst/>
          </a:prstGeom>
        </p:spPr>
      </p:pic>
      <p:pic>
        <p:nvPicPr>
          <p:cNvPr id="3" name="۳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49990" y="24079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656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828800" y="580742"/>
            <a:ext cx="97051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3200" b="1" dirty="0" smtClean="0">
                <a:solidFill>
                  <a:prstClr val="black"/>
                </a:solidFill>
                <a:cs typeface="B Nazanin" panose="00000400000000000000" pitchFamily="2" charset="-78"/>
              </a:rPr>
              <a:t>تمایزات عملی پژوهش های کیفی و کمی</a:t>
            </a:r>
            <a:endParaRPr lang="en-US" sz="3200" b="1" dirty="0">
              <a:solidFill>
                <a:prstClr val="black"/>
              </a:solidFill>
              <a:cs typeface="B Nazanin" panose="00000400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136" y="1607477"/>
            <a:ext cx="7202383" cy="5120640"/>
          </a:xfrm>
          <a:prstGeom prst="rect">
            <a:avLst/>
          </a:prstGeom>
        </p:spPr>
      </p:pic>
      <p:pic>
        <p:nvPicPr>
          <p:cNvPr id="3" name="۴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29800" y="16074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236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828800" y="580742"/>
            <a:ext cx="97051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3200" b="1" dirty="0" smtClean="0">
                <a:solidFill>
                  <a:prstClr val="black"/>
                </a:solidFill>
                <a:cs typeface="B Nazanin" panose="00000400000000000000" pitchFamily="2" charset="-78"/>
              </a:rPr>
              <a:t>تحقیق روایی شیوه کیفی توصیف زندگی اشخاص است</a:t>
            </a:r>
            <a:endParaRPr lang="en-US" sz="3200" b="1" dirty="0">
              <a:solidFill>
                <a:prstClr val="black"/>
              </a:solidFill>
              <a:cs typeface="B Nazanin" panose="00000400000000000000" pitchFamily="2" charset="-78"/>
            </a:endParaRPr>
          </a:p>
        </p:txBody>
      </p:sp>
      <p:pic>
        <p:nvPicPr>
          <p:cNvPr id="2" name="۵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247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3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47800" y="580742"/>
            <a:ext cx="1008619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fa-IR" sz="3200" b="1" dirty="0" smtClean="0">
                <a:solidFill>
                  <a:prstClr val="black"/>
                </a:solidFill>
                <a:cs typeface="B Nazanin" panose="00000400000000000000" pitchFamily="2" charset="-78"/>
              </a:rPr>
              <a:t>از ویژگیهای مشترک پژوهش روایی با سایر پژوهش های کیفی می توان به موارد ذیل اشاره کرد:</a:t>
            </a:r>
          </a:p>
          <a:p>
            <a:pPr algn="r" rtl="1">
              <a:lnSpc>
                <a:spcPct val="150000"/>
              </a:lnSpc>
            </a:pPr>
            <a:endParaRPr lang="fa-IR" sz="3200" b="1" dirty="0">
              <a:solidFill>
                <a:prstClr val="black"/>
              </a:solidFill>
              <a:cs typeface="B Nazanin" panose="00000400000000000000" pitchFamily="2" charset="-78"/>
            </a:endParaRPr>
          </a:p>
          <a:p>
            <a:pPr marL="457200" indent="-4572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2800" b="1" dirty="0" smtClean="0">
                <a:solidFill>
                  <a:srgbClr val="002060"/>
                </a:solidFill>
                <a:cs typeface="B Nazanin" panose="00000400000000000000" pitchFamily="2" charset="-78"/>
              </a:rPr>
              <a:t>تاکید بر موقعیت طبیعی </a:t>
            </a:r>
          </a:p>
          <a:p>
            <a:pPr marL="457200" indent="-4572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2800" b="1" dirty="0" smtClean="0">
                <a:solidFill>
                  <a:srgbClr val="002060"/>
                </a:solidFill>
                <a:cs typeface="B Nazanin" panose="00000400000000000000" pitchFamily="2" charset="-78"/>
              </a:rPr>
              <a:t>علاقه به مفهوم و درک معنا</a:t>
            </a:r>
          </a:p>
          <a:p>
            <a:pPr marL="457200" indent="-4572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2800" b="1" dirty="0" smtClean="0">
                <a:solidFill>
                  <a:srgbClr val="002060"/>
                </a:solidFill>
                <a:cs typeface="B Nazanin" panose="00000400000000000000" pitchFamily="2" charset="-78"/>
              </a:rPr>
              <a:t>تفکر استقرایی</a:t>
            </a:r>
            <a:endParaRPr lang="en-US" sz="2800" b="1" dirty="0">
              <a:solidFill>
                <a:srgbClr val="002060"/>
              </a:solidFill>
              <a:cs typeface="B Nazanin" panose="00000400000000000000" pitchFamily="2" charset="-78"/>
            </a:endParaRPr>
          </a:p>
        </p:txBody>
      </p:sp>
      <p:pic>
        <p:nvPicPr>
          <p:cNvPr id="2" name="۶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68040" y="2094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645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4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416662" y="407908"/>
            <a:ext cx="3607077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lvl="0" indent="-4572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2800" b="1" dirty="0">
                <a:solidFill>
                  <a:srgbClr val="002060"/>
                </a:solidFill>
                <a:cs typeface="B Nazanin" panose="00000400000000000000" pitchFamily="2" charset="-78"/>
              </a:rPr>
              <a:t>تاکید بر موقعیت طبیعی </a:t>
            </a:r>
          </a:p>
        </p:txBody>
      </p:sp>
      <p:pic>
        <p:nvPicPr>
          <p:cNvPr id="3" name="۷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932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7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04218" y="590788"/>
            <a:ext cx="3910045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lvl="0" indent="-4572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2800" b="1" dirty="0">
                <a:solidFill>
                  <a:srgbClr val="002060"/>
                </a:solidFill>
                <a:cs typeface="B Nazanin" panose="00000400000000000000" pitchFamily="2" charset="-78"/>
              </a:rPr>
              <a:t>علاقه به مفهوم و درک معنا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173" y="3124173"/>
            <a:ext cx="609653" cy="60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097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adge">
  <a:themeElements>
    <a:clrScheme name="Yellow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9E77EDF1-0821-4215-BD6E-A2D49F02550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Badge</Template>
  <TotalTime>4619</TotalTime>
  <Words>157</Words>
  <Application>Microsoft Office PowerPoint</Application>
  <PresentationFormat>Widescreen</PresentationFormat>
  <Paragraphs>77</Paragraphs>
  <Slides>11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Arial</vt:lpstr>
      <vt:lpstr>B Nazanin</vt:lpstr>
      <vt:lpstr>B Titr</vt:lpstr>
      <vt:lpstr>Gill Sans MT</vt:lpstr>
      <vt:lpstr>Impact</vt:lpstr>
      <vt:lpstr>Majalla UI</vt:lpstr>
      <vt:lpstr>Tahoma</vt:lpstr>
      <vt:lpstr>Tw Cen MT</vt:lpstr>
      <vt:lpstr>Badge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94</cp:revision>
  <dcterms:created xsi:type="dcterms:W3CDTF">2020-04-23T11:17:53Z</dcterms:created>
  <dcterms:modified xsi:type="dcterms:W3CDTF">2020-05-11T14:39:16Z</dcterms:modified>
</cp:coreProperties>
</file>