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08" y="-1320800"/>
            <a:ext cx="8596668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430" y="83961"/>
            <a:ext cx="8596668" cy="677403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000" dirty="0">
                <a:solidFill>
                  <a:srgbClr val="C42F1A"/>
                </a:solidFill>
                <a:cs typeface="B Mitra" panose="00000400000000000000" pitchFamily="2" charset="-78"/>
              </a:rPr>
              <a:t>3- هماهنگی میان هدف ها ، محتوا، روش های یاددهی – یادگیری و فرایند ارزش یابی</a:t>
            </a:r>
            <a:r>
              <a:rPr lang="fa-IR" sz="2000" dirty="0" smtClean="0">
                <a:solidFill>
                  <a:srgbClr val="C42F1A"/>
                </a:solidFill>
                <a:cs typeface="B Mitra" panose="00000400000000000000" pitchFamily="2" charset="-78"/>
              </a:rPr>
              <a:t>: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در</a:t>
            </a:r>
            <a:r>
              <a:rPr lang="fa-IR" sz="2000" dirty="0" smtClean="0">
                <a:solidFill>
                  <a:srgbClr val="C42F1A"/>
                </a:solidFill>
                <a:cs typeface="B Mitra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ارزش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ﻳﺎﺑﻲ ﺑﺎﻳﺪ ﺗﻨﺎﺳﺐ و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ﻫﻤﺎﻫﻨﮕﻲ ﺑﻴﻦ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ﻫﺪف روش ﻫﺎ، ﻣﺤﺘﻮا و  ﻳﺎددﻫﻲ ﻫﺎي -   ﻳﺎدﮔﻴﺮي ﻣﺮﺑﻮط ﺑﻪ ﻫﺮ درس ﻣﻮرد ﺗﻮﺟﻪ ﻗﺮار ﮔﻴﺮد. </a:t>
            </a:r>
            <a:endParaRPr lang="fa-IR" sz="2000" dirty="0" smtClean="0">
              <a:solidFill>
                <a:schemeClr val="tx2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chemeClr val="accent5"/>
                </a:solidFill>
                <a:cs typeface="B Mitra" panose="00000400000000000000" pitchFamily="2" charset="-78"/>
              </a:rPr>
              <a:t>4- توجه به آمادگی دانش آموزان: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در طراحی و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اجرای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اﻧﻮاع ﺑﺮﻧﺎﻣﻪ ﻫﺎي  ارزش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ﻳﺎﺑﻲ، ﺑﺎﻳﺪ ﺑﻪ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آﻣﺎدﮔﻲ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ﻫﺎي ﺟﺴﻤﻲ، ﻋﻘﻠﻲ، ﻋﺎﻃﻔﻲ و رواﻧﻲ داﻧﺶ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آﻣﻮزان ﺗﻮﺟﻪ ﺷﻮد. </a:t>
            </a:r>
          </a:p>
          <a:p>
            <a:pPr algn="r" rtl="1"/>
            <a:r>
              <a:rPr lang="fa-IR" sz="2000" dirty="0">
                <a:solidFill>
                  <a:schemeClr val="accent5"/>
                </a:solidFill>
                <a:cs typeface="B Mitra" panose="00000400000000000000" pitchFamily="2" charset="-78"/>
              </a:rPr>
              <a:t>5-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accent5"/>
                </a:solidFill>
                <a:cs typeface="B Mitra" panose="00000400000000000000" pitchFamily="2" charset="-78"/>
              </a:rPr>
              <a:t>ﺗﻮﺟﻪ </a:t>
            </a:r>
            <a:r>
              <a:rPr lang="fa-IR" sz="2000" dirty="0">
                <a:solidFill>
                  <a:schemeClr val="accent5"/>
                </a:solidFill>
                <a:cs typeface="B Mitra" panose="00000400000000000000" pitchFamily="2" charset="-78"/>
              </a:rPr>
              <a:t>ﺑﻪ رﺷﺪ  </a:t>
            </a:r>
            <a:r>
              <a:rPr lang="fa-IR" sz="2000" dirty="0" smtClean="0">
                <a:solidFill>
                  <a:schemeClr val="accent5"/>
                </a:solidFill>
                <a:cs typeface="B Mitra" panose="00000400000000000000" pitchFamily="2" charset="-78"/>
              </a:rPr>
              <a:t>همه ﺟﺎﻧﺒﻪ ی داﻧﺶ </a:t>
            </a:r>
            <a:r>
              <a:rPr lang="fa-IR" sz="2000" dirty="0">
                <a:solidFill>
                  <a:schemeClr val="accent5"/>
                </a:solidFill>
                <a:cs typeface="B Mitra" panose="00000400000000000000" pitchFamily="2" charset="-78"/>
              </a:rPr>
              <a:t>آﻣﻮز: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در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ارزش ﻳﺎﺑﻲ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ﺑﺎﻳﺪ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ﺑﻪ ﺟﻨﺒﻪ ﻫﺎي ﻣﺘﻔﺎوت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ر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ﺷﺪ </a:t>
            </a:r>
            <a:r>
              <a:rPr lang="fa-IR" sz="2000" dirty="0">
                <a:solidFill>
                  <a:schemeClr val="tx2"/>
                </a:solidFill>
                <a:cs typeface="B Mitra" panose="00000400000000000000" pitchFamily="2" charset="-78"/>
              </a:rPr>
              <a:t>ﺑﺪﻧﻲ، ﻋﻘﻠﻲ، ﻋﺎﻃﻔﻲ، اﺟﺘﻤﺎﻋﻲ، اﺧﻼﻗﻲ و ﺣﺮﻛﺘﻲ داﻧﺶ </a:t>
            </a:r>
            <a:r>
              <a:rPr lang="fa-IR" sz="2000" dirty="0" smtClean="0">
                <a:solidFill>
                  <a:schemeClr val="tx2"/>
                </a:solidFill>
                <a:cs typeface="B Mitra" panose="00000400000000000000" pitchFamily="2" charset="-78"/>
              </a:rPr>
              <a:t>آﻣﻮزان ﺗﻮﺟه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ﺷﻮد.</a:t>
            </a:r>
          </a:p>
          <a:p>
            <a:pPr algn="r" rtl="1"/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6 - ﺗﻮﺟﻪ ﻫﻤﻪ  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ﺟﺎﻧﺒﻪ ﺑﻪ داﻧﺶ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 ﻫﺎ، ﻧﮕﺮش 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ﻫﺎ،  ﻣﻬﺎرت ﻫﺎ 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: 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در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ارزش ﻳﺎﺑﻲ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ﻣﺘﻨﺎﺳﺐ ﺑﺎ ﻣﺤﺘﻮاي آﻣﻮزش و ﭘﺮورش، ﺑﺎﻳﺪ ﺑﻪ ﺣﻴﻄﻪ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 ي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داﻧﺶ ﻫﺎ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ﻧﮕﺮش ها و 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ﻣﻬﺎرت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ﻫﺎی داﻧﺶ آﻣﻮزان ﺗﻮﺟﻪ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ﺷﻮد. </a:t>
            </a:r>
          </a:p>
          <a:p>
            <a:pPr algn="r" rtl="1"/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7 - ﺗﻮﺟﻪ 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ﺑﻪ  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ارزش 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ﻳﺎﺑﻲ 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داﻧﺶ 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آﻣﻮزان از 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ﻳﺎدﮔﻴﺮي 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ﻫﺎي 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ﺧﻮد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(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 ﺧﻮدارزش ﻳﺎﺑﻲ):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در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ارزش ﻳﺎﺑﻲ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ﺑﺎﻳﺪ ﺷﺮاﻳﻄﻲ ﻓﺮاﻫﻢ ﺷﻮد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ﻛﻪ داﻧﺶ آﻣﻮز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ﻧﻴﺰ ﺑﺘﻮاﻧﺪ ﻳﺎدﮔﻴﺮي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و ﻋﻤﻠﻜﺮدﻫﺎي ﺧﻮد و دﻳﮕﺮ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دانش آﻣﻮزان را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ارزش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ﻳﺎﺑﻲ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ﻛﻨد. </a:t>
            </a:r>
          </a:p>
          <a:p>
            <a:pPr algn="r" rtl="1"/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8- ارزش یابی از فعالیت های گروهی: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در ﻧﻈﺎم  ارزش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ﻳﺎﺑﻲ،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ﻋﻼوه ﺑﺮ ارزشﻳﺎﺑﻲ ﻓﺮدي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ﺑﺎﻳﺪ از ﻓﻌﺎﻟﻴﺖ ﻫﺎي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ﮔﺮوﻫﻲ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ﻧﻴﺰ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ارزش ﻳﺎﺑﻲ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ﺑﻪ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ﻋﻤﻞآﻳﺪ. </a:t>
            </a:r>
          </a:p>
          <a:p>
            <a:pPr algn="r" rtl="1"/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9- توجه به فرایندهای فکری منتهی به تولید پاسخ: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در ارزش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ﻳﺎﺑﻲ ﺑﺎﻳﺪ ﻋﻼوه ﺑﺮ ﭘﺎﺳﺦ ﻧﻬﺎﻳﻲ، ﺑﻪ ﻓﺮاﻳﻨﺪي ﻛﻪ ﺑﻪ ﺗﻮﻟﻴﺪ ﭘﺎﺳﺦ ﻣﻨﺠﺮ ﺷﺪه اﺳﺖ، ﺗﻮﺟﻪ ﻛﺮد. </a:t>
            </a:r>
            <a:endParaRPr lang="fa-IR" dirty="0" smtClean="0">
              <a:solidFill>
                <a:schemeClr val="tx2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10- تاکید بر نوآوری و خلاقیت: 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ارزش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ﻳﺎﺑﻲ ﺑﺎﻳﺪ ﺑﺎ ﺗﺄﻛﻴﺪ ﺑﺮ روش ﺣﻞ ﻣﺴﺌﻠﻪ، زﻣﻴﻨﻪ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ي</a:t>
            </a:r>
            <a:r>
              <a:rPr lang="en-US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رﺷﺪ و ﺷﻜﻮﻓﺎﻳﻲ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داﻧﺶ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آﻣﻮزان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را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ﻓﺮاﻫﻢ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کند.  </a:t>
            </a:r>
            <a:endParaRPr lang="fa-IR" dirty="0" smtClean="0">
              <a:solidFill>
                <a:schemeClr val="tx2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11- تنوع روش ها و ابزارهای اندازه گیری و سنجش پیشرفت تحصیلی: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ﺑﺎ ﺗﻮﺟﻪ ﺑﻪ اﻫﺪاف، ﻣﺎﻫﻴﺖ و ﻧﻮع ﻣﻮارد ارزش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ﻳﺎﺑﻲ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ﺑﺎﻳﺪ از اﻧﻮاع ﻣﺘﻔﺎوت روش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و اﺑﺰارﻫﺎي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ارزش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ﻳﺎﺑﻲ (ﻣﺎﻧﻨﺪ ﭘﺮﺳﺶ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ﻫﺎي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ﺷﻔﺎﻫﻲ، آزﻣﻮن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ﻫﺎي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ﻋﻤﻠﻲ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،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 اﻧﻮاع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ﭘﺮﺳﺶ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ﻫﺎي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ﻋﻴﻨﻲ و اﻧﺸﺎﻳﻲ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روش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ﻫﺎي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ﻣﺸﺎﻫﺪه رﻓﺘﺎر، ﭘﻮﺷﻪ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های ﻣﺠﻤﻮﻋﻪي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ﻛﺎر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اراﺋﻪ ي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ﻣﻘﺎﻻت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 و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ﻃﺮح ﻫﺎ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ﮔﺰارش ﻣﺮﺑﻮط ﺑﻪ ﻓﻌﺎﻟﻴﺖ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ﻫﺎي ﺗﺤﻘﻴﻘﺎﺗﻲ،ارزش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ﻳﺎﺑﻲ ﻋﻤﻠﻜﺮدي،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ارزشﻳﺎﺑﻲ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ﻣﺴﺘﻤﺮ، اﻧﻮاع دﺳﺖ ﺳﺎﺧﺘﻪ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ﻫﺎ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، روش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ﺧﻮدﺳﻨﺠﻲ و ...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)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اﺳﺘﻔﺎده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ﻣﻲ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ﺷﻮد.</a:t>
            </a:r>
            <a:endParaRPr lang="en-US" dirty="0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pic>
        <p:nvPicPr>
          <p:cNvPr id="4" name="Voice 013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380</Words>
  <Application>Microsoft Office PowerPoint</Application>
  <PresentationFormat>Widescreen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Mitra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umet</dc:creator>
  <cp:lastModifiedBy>umet</cp:lastModifiedBy>
  <cp:revision>1</cp:revision>
  <dcterms:created xsi:type="dcterms:W3CDTF">2020-05-10T10:20:41Z</dcterms:created>
  <dcterms:modified xsi:type="dcterms:W3CDTF">2020-05-10T10:21:18Z</dcterms:modified>
</cp:coreProperties>
</file>