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302" r:id="rId2"/>
    <p:sldId id="304" r:id="rId3"/>
    <p:sldId id="300" r:id="rId4"/>
    <p:sldId id="286" r:id="rId5"/>
    <p:sldId id="287" r:id="rId6"/>
    <p:sldId id="288" r:id="rId7"/>
    <p:sldId id="305" r:id="rId8"/>
    <p:sldId id="306" r:id="rId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13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44C9742-84AF-47B5-AA82-D1230559D643}" type="datetimeFigureOut">
              <a:rPr lang="en-US"/>
              <a:pPr>
                <a:defRPr/>
              </a:pPr>
              <a:t>4/30/2020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63EFEC9-82C1-4818-A164-F35D48C9BF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D3C89-E281-4915-8FE6-47A63C642CC4}" type="datetimeFigureOut">
              <a:rPr lang="en-US"/>
              <a:pPr>
                <a:defRPr/>
              </a:pPr>
              <a:t>4/30/2020</a:t>
            </a:fld>
            <a:endParaRPr lang="en-US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02307-A591-4130-9144-5B88E0B615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9140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E56AF-207E-4257-945C-31B9088E8591}" type="datetimeFigureOut">
              <a:rPr lang="en-US"/>
              <a:pPr>
                <a:defRPr/>
              </a:pPr>
              <a:t>4/30/2020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80190-276F-4199-A35E-240EBA5B9A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8779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861FB-EC76-4C6C-8E31-D672D3A4D554}" type="datetimeFigureOut">
              <a:rPr lang="en-US"/>
              <a:pPr>
                <a:defRPr/>
              </a:pPr>
              <a:t>4/30/2020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3E1B0-1BB2-4FF9-907C-353AB3F193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187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5BEEBB7-9335-4BD5-8769-5691F5DFB957}" type="datetimeFigureOut">
              <a:rPr lang="en-US"/>
              <a:pPr>
                <a:defRPr/>
              </a:pPr>
              <a:t>4/30/2020</a:t>
            </a:fld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7A0EA-B1D1-497F-9DB9-CDFD4FE0CD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55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3B1C6-4CD7-44F6-AA91-4A2F8CE5CB1B}" type="datetimeFigureOut">
              <a:rPr lang="en-US"/>
              <a:pPr>
                <a:defRPr/>
              </a:pPr>
              <a:t>4/30/2020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A8C13-EB1D-45C5-899B-9E7D75FCB1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49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F5B86-A124-443A-B6DB-D080F1AA5DDB}" type="datetimeFigureOut">
              <a:rPr lang="en-US"/>
              <a:pPr>
                <a:defRPr/>
              </a:pPr>
              <a:t>4/30/2020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9B21E-CC22-4FDC-81E8-68E9F7861A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434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1BC7C-641E-4416-A16C-B5E2B7A243A3}" type="datetimeFigureOut">
              <a:rPr lang="en-US"/>
              <a:pPr>
                <a:defRPr/>
              </a:pPr>
              <a:t>4/30/2020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A1D66-590D-4556-8C13-89380BB6CD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482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78C7E8F-0D37-470C-A7F1-A32FE00E4066}" type="datetimeFigureOut">
              <a:rPr lang="en-US"/>
              <a:pPr>
                <a:defRPr/>
              </a:pPr>
              <a:t>4/30/2020</a:t>
            </a:fld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2F955-D424-489C-B779-0B103DB85F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00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87DC8-09F2-4AB7-A8F4-A514449AA816}" type="datetimeFigureOut">
              <a:rPr lang="en-US"/>
              <a:pPr>
                <a:defRPr/>
              </a:pPr>
              <a:t>4/30/2020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93038-0712-4054-8A93-12EA99B429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2990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Straight Connector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Straight Connector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F2B5D68-5179-421F-83FF-26DABA5339D2}" type="datetimeFigureOut">
              <a:rPr lang="en-US"/>
              <a:pPr>
                <a:defRPr/>
              </a:pPr>
              <a:t>4/30/2020</a:t>
            </a:fld>
            <a:endParaRPr lang="en-US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16480-0DA1-4927-9F0E-768FF9EE86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00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Straight Connector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11" name="Straight Connector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D2C58C3-F277-46F1-B4F0-7B9CCEB625F8}" type="datetimeFigureOut">
              <a:rPr lang="en-US"/>
              <a:pPr>
                <a:defRPr/>
              </a:pPr>
              <a:t>4/30/2020</a:t>
            </a:fld>
            <a:endParaRPr lang="en-US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1F344-A919-4A62-ABAB-8BF94E5517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0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CA0EBD5-EF7E-4699-AF86-14EE12120ED2}" type="datetimeFigureOut">
              <a:rPr lang="en-US"/>
              <a:pPr>
                <a:defRPr/>
              </a:pPr>
              <a:t>4/30/2020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32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34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3BC18EE-92F5-4C15-8B6C-72A218C3F3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82" r:id="rId4"/>
    <p:sldLayoutId id="2147483883" r:id="rId5"/>
    <p:sldLayoutId id="2147483890" r:id="rId6"/>
    <p:sldLayoutId id="2147483884" r:id="rId7"/>
    <p:sldLayoutId id="2147483891" r:id="rId8"/>
    <p:sldLayoutId id="2147483892" r:id="rId9"/>
    <p:sldLayoutId id="2147483885" r:id="rId10"/>
    <p:sldLayoutId id="214748388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1307B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FAEC5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EFAAB5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549275"/>
            <a:ext cx="6172200" cy="2016125"/>
          </a:xfrm>
        </p:spPr>
        <p:txBody>
          <a:bodyPr/>
          <a:lstStyle/>
          <a:p>
            <a:pPr algn="ctr" rtl="1">
              <a:defRPr/>
            </a:pPr>
            <a:r>
              <a:rPr lang="fa-IR" dirty="0" smtClean="0">
                <a:solidFill>
                  <a:srgbClr val="FF0000"/>
                </a:solidFill>
              </a:rPr>
              <a:t>دانشگاه فرهنگیان </a:t>
            </a:r>
            <a:br>
              <a:rPr lang="fa-IR" dirty="0" smtClean="0">
                <a:solidFill>
                  <a:srgbClr val="FF0000"/>
                </a:solidFill>
              </a:rPr>
            </a:br>
            <a:r>
              <a:rPr lang="fa-IR" dirty="0" smtClean="0">
                <a:solidFill>
                  <a:srgbClr val="FF0000"/>
                </a:solidFill>
              </a:rPr>
              <a:t>پردیس شهید رجایی اورمیه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fa-IR" dirty="0" smtClean="0"/>
              <a:t/>
            </a:r>
            <a:br>
              <a:rPr lang="fa-IR" dirty="0" smtClean="0"/>
            </a:br>
            <a:r>
              <a:rPr lang="fa-IR" dirty="0"/>
              <a:t>استاد مربوطه : </a:t>
            </a:r>
            <a:r>
              <a:rPr lang="fa-IR" dirty="0" smtClean="0"/>
              <a:t>دکتردرگاهی</a:t>
            </a:r>
            <a:endParaRPr lang="en-US" dirty="0"/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2346325" y="4440238"/>
            <a:ext cx="6172200" cy="1282700"/>
          </a:xfrm>
        </p:spPr>
        <p:txBody>
          <a:bodyPr/>
          <a:lstStyle/>
          <a:p>
            <a:pPr algn="ctr"/>
            <a:r>
              <a:rPr lang="fa-IR" altLang="en-US" sz="4000" smtClean="0"/>
              <a:t>درس آموزش وپرورش فراگیر</a:t>
            </a:r>
          </a:p>
          <a:p>
            <a:pPr algn="ctr"/>
            <a:r>
              <a:rPr lang="en-US" altLang="en-US" sz="4000" smtClean="0"/>
              <a:t>Inclusive Education</a:t>
            </a:r>
          </a:p>
        </p:txBody>
      </p:sp>
      <p:pic>
        <p:nvPicPr>
          <p:cNvPr id="9220" name="Recorded Sound">
            <a:hlinkClick r:id="" action="ppaction://media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Recorded Sound">
            <a:hlinkClick r:id="" action="ppaction://media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1">
            <a:hlinkClick r:id="" action="ppaction://media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Recorded Sound">
            <a:hlinkClick r:id="" action="ppaction://media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2233" y="1556792"/>
            <a:ext cx="6172200" cy="2053590"/>
          </a:xfrm>
        </p:spPr>
        <p:txBody>
          <a:bodyPr/>
          <a:lstStyle/>
          <a:p>
            <a:pPr algn="ctr">
              <a:defRPr/>
            </a:pPr>
            <a:r>
              <a:rPr lang="en-US" sz="3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 THE  NAME  OF  GOD </a:t>
            </a:r>
            <a:r>
              <a:rPr lang="fa-IR" sz="3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a-IR" sz="3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>
          <a:xfrm>
            <a:off x="2124075" y="3933825"/>
            <a:ext cx="6172200" cy="1371600"/>
          </a:xfrm>
        </p:spPr>
        <p:txBody>
          <a:bodyPr/>
          <a:lstStyle/>
          <a:p>
            <a:pPr algn="ctr"/>
            <a:r>
              <a:rPr lang="fa-IR" altLang="en-US" sz="6600" smtClean="0">
                <a:solidFill>
                  <a:srgbClr val="00B05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بنام خداوند فکروجان</a:t>
            </a:r>
            <a:endParaRPr lang="en-US" altLang="en-US" sz="6600" smtClean="0">
              <a:solidFill>
                <a:srgbClr val="00B05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0" y="500063"/>
            <a:ext cx="7015163" cy="30718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sz="3200" b="1" dirty="0" smtClean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کتاب روانشناسی تفاوت های فردی</a:t>
            </a:r>
            <a:br>
              <a:rPr lang="fa-IR" sz="3200" b="1" dirty="0" smtClean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a-IR" sz="3200" b="1" dirty="0" smtClean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دکتر حمزه گنجی</a:t>
            </a:r>
            <a:endParaRPr lang="en-US" sz="3200" b="1" dirty="0">
              <a:solidFill>
                <a:srgbClr val="00B0F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sz="quarter" idx="1"/>
          </p:nvPr>
        </p:nvSpPr>
        <p:spPr>
          <a:xfrm>
            <a:off x="357188" y="4286250"/>
            <a:ext cx="1785937" cy="642938"/>
          </a:xfrm>
        </p:spPr>
        <p:txBody>
          <a:bodyPr/>
          <a:lstStyle/>
          <a:p>
            <a:pPr algn="r" rtl="1" eaLnBrk="1" hangingPunct="1"/>
            <a:r>
              <a:rPr lang="fa-IR" altLang="en-US" sz="2000" b="1" smtClean="0">
                <a:solidFill>
                  <a:srgbClr val="7030A0"/>
                </a:solidFill>
              </a:rPr>
              <a:t>فصل 5</a:t>
            </a:r>
            <a:endParaRPr lang="en-US" altLang="en-US" sz="2000" b="1" smtClean="0">
              <a:solidFill>
                <a:srgbClr val="7030A0"/>
              </a:solidFill>
            </a:endParaRPr>
          </a:p>
          <a:p>
            <a:pPr algn="r" rtl="1" eaLnBrk="1" hangingPunct="1"/>
            <a:r>
              <a:rPr lang="fa-IR" altLang="en-US" sz="2000" b="1" smtClean="0">
                <a:solidFill>
                  <a:srgbClr val="FF0000"/>
                </a:solidFill>
              </a:rPr>
              <a:t>جلسه 4</a:t>
            </a:r>
            <a:endParaRPr lang="en-US" altLang="en-US" sz="2000" b="1" smtClean="0">
              <a:solidFill>
                <a:srgbClr val="FF0000"/>
              </a:solidFill>
            </a:endParaRPr>
          </a:p>
        </p:txBody>
      </p:sp>
      <p:pic>
        <p:nvPicPr>
          <p:cNvPr id="3" name="media.io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5976" y="13407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 eaLnBrk="1" fontAlgn="auto" hangingPunct="1">
              <a:spcAft>
                <a:spcPts val="0"/>
              </a:spcAft>
              <a:defRPr/>
            </a:pPr>
            <a:r>
              <a:rPr lang="fa-IR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روشهای علمی مطالعه تفاوت های فردی</a:t>
            </a:r>
            <a:endParaRPr lang="en-US" sz="28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algn="justLow" rtl="1" eaLnBrk="1" hangingPunct="1">
              <a:lnSpc>
                <a:spcPct val="200000"/>
              </a:lnSpc>
            </a:pPr>
            <a:r>
              <a:rPr lang="fa-IR" altLang="en-US" sz="2000" smtClean="0">
                <a:latin typeface="Tahoma" panose="020B0604030504040204" pitchFamily="34" charset="0"/>
                <a:cs typeface="Tahoma" panose="020B0604030504040204" pitchFamily="34" charset="0"/>
              </a:rPr>
              <a:t>آزمون ها و ویژگی آزمون ها</a:t>
            </a:r>
          </a:p>
          <a:p>
            <a:pPr algn="justLow" rtl="1" eaLnBrk="1" hangingPunct="1">
              <a:lnSpc>
                <a:spcPct val="200000"/>
              </a:lnSpc>
            </a:pPr>
            <a:r>
              <a:rPr lang="fa-IR" altLang="en-US" sz="2000" smtClean="0">
                <a:latin typeface="Tahoma" panose="020B0604030504040204" pitchFamily="34" charset="0"/>
                <a:cs typeface="Tahoma" panose="020B0604030504040204" pitchFamily="34" charset="0"/>
              </a:rPr>
              <a:t>1- درجه عینیت آزمون ها</a:t>
            </a:r>
          </a:p>
          <a:p>
            <a:pPr algn="justLow" rtl="1" eaLnBrk="1" hangingPunct="1">
              <a:lnSpc>
                <a:spcPct val="200000"/>
              </a:lnSpc>
            </a:pPr>
            <a:r>
              <a:rPr lang="fa-IR" altLang="en-US" sz="2000" smtClean="0">
                <a:latin typeface="Tahoma" panose="020B0604030504040204" pitchFamily="34" charset="0"/>
                <a:cs typeface="Tahoma" panose="020B0604030504040204" pitchFamily="34" charset="0"/>
              </a:rPr>
              <a:t>2- اندازه گیری ومقایسه آماری مشاهدات</a:t>
            </a:r>
          </a:p>
          <a:p>
            <a:pPr algn="justLow" rtl="1" eaLnBrk="1" hangingPunct="1">
              <a:lnSpc>
                <a:spcPct val="200000"/>
              </a:lnSpc>
            </a:pPr>
            <a:r>
              <a:rPr lang="fa-IR" altLang="en-US" sz="2000" smtClean="0">
                <a:latin typeface="Tahoma" panose="020B0604030504040204" pitchFamily="34" charset="0"/>
                <a:cs typeface="Tahoma" panose="020B0604030504040204" pitchFamily="34" charset="0"/>
              </a:rPr>
              <a:t>3 – محاسبه همبستگی</a:t>
            </a:r>
          </a:p>
          <a:p>
            <a:pPr algn="justLow" rtl="1" eaLnBrk="1" hangingPunct="1">
              <a:lnSpc>
                <a:spcPct val="200000"/>
              </a:lnSpc>
            </a:pPr>
            <a:r>
              <a:rPr lang="fa-IR" altLang="en-US" sz="2000" smtClean="0">
                <a:latin typeface="Tahoma" panose="020B0604030504040204" pitchFamily="34" charset="0"/>
                <a:cs typeface="Tahoma" panose="020B0604030504040204" pitchFamily="34" charset="0"/>
              </a:rPr>
              <a:t>4 – تحلیل عاملی</a:t>
            </a:r>
          </a:p>
        </p:txBody>
      </p:sp>
      <p:pic>
        <p:nvPicPr>
          <p:cNvPr id="3" name="media.io_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3968" y="1886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437"/>
          </a:xfrm>
        </p:spPr>
        <p:txBody>
          <a:bodyPr/>
          <a:lstStyle/>
          <a:p>
            <a:pPr algn="r" rtl="1" eaLnBrk="1" fontAlgn="auto" hangingPunct="1">
              <a:spcAft>
                <a:spcPts val="0"/>
              </a:spcAft>
              <a:defRPr/>
            </a:pPr>
            <a:r>
              <a:rPr lang="fa-IR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درجه عینیت مشاهدات</a:t>
            </a:r>
            <a:endParaRPr lang="en-US" sz="28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85875"/>
            <a:ext cx="8229600" cy="4840288"/>
          </a:xfrm>
        </p:spPr>
        <p:txBody>
          <a:bodyPr/>
          <a:lstStyle/>
          <a:p>
            <a:pPr algn="r" rtl="1" eaLnBrk="1" hangingPunct="1"/>
            <a:r>
              <a:rPr lang="fa-IR" altLang="en-US" sz="2000" smtClean="0">
                <a:latin typeface="Tahoma" panose="020B0604030504040204" pitchFamily="34" charset="0"/>
                <a:cs typeface="Tahoma" panose="020B0604030504040204" pitchFamily="34" charset="0"/>
              </a:rPr>
              <a:t>برآورد عینی</a:t>
            </a:r>
            <a:r>
              <a:rPr lang="en-US" altLang="en-US" sz="2000" smtClean="0">
                <a:latin typeface="Tahoma" panose="020B0604030504040204" pitchFamily="34" charset="0"/>
                <a:cs typeface="Tahoma" panose="020B0604030504040204" pitchFamily="34" charset="0"/>
              </a:rPr>
              <a:t> Appreciation objective</a:t>
            </a:r>
            <a:endParaRPr lang="fa-IR" altLang="en-US" sz="200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/>
            <a:endParaRPr lang="fa-IR" altLang="en-US" sz="200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/>
            <a:r>
              <a:rPr lang="fa-IR" altLang="en-US" sz="2000" smtClean="0">
                <a:latin typeface="Tahoma" panose="020B0604030504040204" pitchFamily="34" charset="0"/>
                <a:cs typeface="Tahoma" panose="020B0604030504040204" pitchFamily="34" charset="0"/>
              </a:rPr>
              <a:t>مطالعه اعتبار</a:t>
            </a:r>
            <a:r>
              <a:rPr lang="en-US" altLang="en-US" sz="2000" smtClean="0">
                <a:latin typeface="Tahoma" panose="020B0604030504040204" pitchFamily="34" charset="0"/>
                <a:cs typeface="Tahoma" panose="020B0604030504040204" pitchFamily="34" charset="0"/>
              </a:rPr>
              <a:t> Fidelite </a:t>
            </a:r>
          </a:p>
          <a:p>
            <a:pPr algn="r" rtl="1" eaLnBrk="1" hangingPunct="1"/>
            <a:endParaRPr lang="fa-IR" altLang="en-US" sz="200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/>
            <a:r>
              <a:rPr lang="fa-IR" altLang="en-US" sz="2000" smtClean="0">
                <a:latin typeface="Tahoma" panose="020B0604030504040204" pitchFamily="34" charset="0"/>
                <a:cs typeface="Tahoma" panose="020B0604030504040204" pitchFamily="34" charset="0"/>
              </a:rPr>
              <a:t>ثبات </a:t>
            </a:r>
            <a:r>
              <a:rPr lang="en-US" altLang="en-US" sz="2000" smtClean="0">
                <a:latin typeface="Tahoma" panose="020B0604030504040204" pitchFamily="34" charset="0"/>
                <a:cs typeface="Tahoma" panose="020B0604030504040204" pitchFamily="34" charset="0"/>
              </a:rPr>
              <a:t>Stability</a:t>
            </a:r>
          </a:p>
        </p:txBody>
      </p:sp>
      <p:pic>
        <p:nvPicPr>
          <p:cNvPr id="3" name="media.io_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5896" y="14049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7467600" cy="576263"/>
          </a:xfrm>
        </p:spPr>
        <p:txBody>
          <a:bodyPr/>
          <a:lstStyle/>
          <a:p>
            <a:pPr algn="r" rtl="1" eaLnBrk="1" fontAlgn="auto" hangingPunct="1">
              <a:spcAft>
                <a:spcPts val="0"/>
              </a:spcAft>
              <a:defRPr/>
            </a:pPr>
            <a:r>
              <a:rPr lang="fa-IR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اندازه گیری ومقایسه آماری مشاهدات</a:t>
            </a:r>
            <a:endParaRPr lang="en-US" sz="28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algn="r" rtl="1" eaLnBrk="1" hangingPunct="1"/>
            <a:r>
              <a:rPr lang="fa-IR" altLang="en-US" sz="1800" smtClean="0"/>
              <a:t>محاسبه میانگین</a:t>
            </a:r>
          </a:p>
          <a:p>
            <a:pPr algn="r" rtl="1" eaLnBrk="1" hangingPunct="1"/>
            <a:endParaRPr lang="fa-IR" altLang="en-US" sz="1800" smtClean="0"/>
          </a:p>
          <a:p>
            <a:pPr algn="r" rtl="1" eaLnBrk="1" hangingPunct="1"/>
            <a:r>
              <a:rPr lang="fa-IR" altLang="en-US" sz="1800" smtClean="0"/>
              <a:t>محاسبه انحراف استاندارد یا واریانس</a:t>
            </a:r>
          </a:p>
          <a:p>
            <a:pPr algn="r" rtl="1" eaLnBrk="1" hangingPunct="1"/>
            <a:endParaRPr lang="fa-IR" altLang="en-US" sz="1800" smtClean="0"/>
          </a:p>
        </p:txBody>
      </p:sp>
      <p:pic>
        <p:nvPicPr>
          <p:cNvPr id="3" name="media.io_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1000" y="1166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4438" y="260350"/>
            <a:ext cx="6172200" cy="647700"/>
          </a:xfrm>
        </p:spPr>
        <p:txBody>
          <a:bodyPr/>
          <a:lstStyle/>
          <a:p>
            <a:pPr algn="r" rtl="1">
              <a:defRPr/>
            </a:pPr>
            <a:r>
              <a:rPr lang="fa-IR" dirty="0" smtClean="0">
                <a:solidFill>
                  <a:srgbClr val="FF0000"/>
                </a:solidFill>
              </a:rPr>
              <a:t>محاسبه همبستگی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>
          <a:xfrm>
            <a:off x="2484438" y="1412875"/>
            <a:ext cx="6172200" cy="5111750"/>
          </a:xfrm>
        </p:spPr>
        <p:txBody>
          <a:bodyPr/>
          <a:lstStyle/>
          <a:p>
            <a:pPr algn="r" rtl="1"/>
            <a:endParaRPr lang="fa-IR" altLang="en-US" smtClean="0"/>
          </a:p>
          <a:p>
            <a:pPr algn="r" rtl="1"/>
            <a:r>
              <a:rPr lang="fa-IR" altLang="en-US" smtClean="0"/>
              <a:t>همبستگی برای پیش بینی است</a:t>
            </a:r>
          </a:p>
          <a:p>
            <a:pPr algn="r" rtl="1"/>
            <a:endParaRPr lang="fa-IR" altLang="en-US" smtClean="0"/>
          </a:p>
          <a:p>
            <a:pPr algn="r" rtl="1"/>
            <a:r>
              <a:rPr lang="fa-IR" altLang="en-US" smtClean="0"/>
              <a:t>سه فرضیه موجود </a:t>
            </a:r>
            <a:r>
              <a:rPr lang="en-US" altLang="en-US" smtClean="0"/>
              <a:t>A , B</a:t>
            </a:r>
            <a:endParaRPr lang="fa-IR" altLang="en-US" smtClean="0"/>
          </a:p>
        </p:txBody>
      </p:sp>
      <p:pic>
        <p:nvPicPr>
          <p:cNvPr id="3" name="media.io_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7984" y="968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76250"/>
            <a:ext cx="6172200" cy="865188"/>
          </a:xfrm>
        </p:spPr>
        <p:txBody>
          <a:bodyPr/>
          <a:lstStyle/>
          <a:p>
            <a:pPr>
              <a:defRPr/>
            </a:pPr>
            <a:r>
              <a:rPr lang="fa-IR" dirty="0" smtClean="0"/>
              <a:t>تحلیل عاملی </a:t>
            </a:r>
            <a:r>
              <a:rPr lang="en-US" dirty="0" err="1" smtClean="0"/>
              <a:t>Analyse</a:t>
            </a:r>
            <a:r>
              <a:rPr lang="en-US" dirty="0" smtClean="0"/>
              <a:t> </a:t>
            </a:r>
            <a:r>
              <a:rPr lang="en-US" dirty="0" err="1" smtClean="0"/>
              <a:t>Factorielle</a:t>
            </a:r>
            <a:endParaRPr lang="en-US" dirty="0"/>
          </a:p>
        </p:txBody>
      </p:sp>
      <p:sp>
        <p:nvSpPr>
          <p:cNvPr id="16387" name="Subtitle 2"/>
          <p:cNvSpPr>
            <a:spLocks noGrp="1"/>
          </p:cNvSpPr>
          <p:nvPr>
            <p:ph type="subTitle" idx="1"/>
          </p:nvPr>
        </p:nvSpPr>
        <p:spPr>
          <a:xfrm>
            <a:off x="2286000" y="1989138"/>
            <a:ext cx="6172200" cy="4386262"/>
          </a:xfrm>
        </p:spPr>
        <p:txBody>
          <a:bodyPr/>
          <a:lstStyle/>
          <a:p>
            <a:pPr algn="r" rtl="1"/>
            <a:r>
              <a:rPr lang="fa-IR" altLang="en-US" sz="2400" smtClean="0"/>
              <a:t>تحلیل رفتارهای پیچیده </a:t>
            </a:r>
          </a:p>
          <a:p>
            <a:pPr algn="r" rtl="1"/>
            <a:endParaRPr lang="fa-IR" altLang="en-US" sz="2400" smtClean="0"/>
          </a:p>
          <a:p>
            <a:pPr algn="r" rtl="1"/>
            <a:r>
              <a:rPr lang="fa-IR" altLang="en-US" sz="2400" smtClean="0"/>
              <a:t>عامل های کلی واختصاصی</a:t>
            </a:r>
          </a:p>
          <a:p>
            <a:pPr algn="r" rtl="1"/>
            <a:endParaRPr lang="fa-IR" altLang="en-US" sz="2400" smtClean="0"/>
          </a:p>
          <a:p>
            <a:pPr algn="r" rtl="1"/>
            <a:r>
              <a:rPr lang="fa-IR" altLang="en-US" sz="2400" smtClean="0"/>
              <a:t>درون گروهی وبرون گروهی</a:t>
            </a:r>
            <a:endParaRPr lang="en-US" altLang="en-US" sz="2400" smtClean="0"/>
          </a:p>
        </p:txBody>
      </p:sp>
      <p:pic>
        <p:nvPicPr>
          <p:cNvPr id="3" name="media.io_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1886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erve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200</TotalTime>
  <Words>108</Words>
  <Application>Microsoft Office PowerPoint</Application>
  <PresentationFormat>On-screen Show (4:3)</PresentationFormat>
  <Paragraphs>35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Aldhabi</vt:lpstr>
      <vt:lpstr>Arial</vt:lpstr>
      <vt:lpstr>Calibri</vt:lpstr>
      <vt:lpstr>Century Schoolbook</vt:lpstr>
      <vt:lpstr>Tahoma</vt:lpstr>
      <vt:lpstr>Times New Roman</vt:lpstr>
      <vt:lpstr>Wingdings</vt:lpstr>
      <vt:lpstr>Wingdings 2</vt:lpstr>
      <vt:lpstr>Oriel</vt:lpstr>
      <vt:lpstr>دانشگاه فرهنگیان  پردیس شهید رجایی اورمیه  استاد مربوطه : دکتردرگاهی</vt:lpstr>
      <vt:lpstr>IN  THE  NAME  OF  GOD  </vt:lpstr>
      <vt:lpstr>کتاب روانشناسی تفاوت های فردی دکتر حمزه گنجی</vt:lpstr>
      <vt:lpstr>روشهای علمی مطالعه تفاوت های فردی</vt:lpstr>
      <vt:lpstr>درجه عینیت مشاهدات</vt:lpstr>
      <vt:lpstr>اندازه گیری ومقایسه آماری مشاهدات</vt:lpstr>
      <vt:lpstr>محاسبه همبستگی</vt:lpstr>
      <vt:lpstr>تحلیل عاملی Analyse Factorielle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مادسیج، شبکه آموزشی پژوهشی دانشجویان ایران</dc:title>
  <dc:creator>redapple</dc:creator>
  <cp:lastModifiedBy>M.Hassan Alavisadr</cp:lastModifiedBy>
  <cp:revision>51</cp:revision>
  <dcterms:created xsi:type="dcterms:W3CDTF">2014-03-29T13:28:57Z</dcterms:created>
  <dcterms:modified xsi:type="dcterms:W3CDTF">2020-04-30T16:40:28Z</dcterms:modified>
</cp:coreProperties>
</file>