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5" r:id="rId2"/>
    <p:sldId id="264" r:id="rId3"/>
    <p:sldId id="263" r:id="rId4"/>
    <p:sldId id="261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91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C81BC-0A00-4915-BAD2-9C3996C27772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4B126-29B7-4E50-84E4-67D2D43E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4B126-29B7-4E50-84E4-67D2D43ED4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1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4B126-29B7-4E50-84E4-67D2D43ED4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9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mp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mp"/><Relationship Id="rId5" Type="http://schemas.openxmlformats.org/officeDocument/2006/relationships/image" Target="../media/image4.tm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6017" y="215348"/>
            <a:ext cx="6934200" cy="851452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fa-IR" sz="3600" b="1" dirty="0" smtClean="0">
                <a:solidFill>
                  <a:srgbClr val="0070C0"/>
                </a:solidFill>
                <a:cs typeface="B Karim" panose="00000400000000000000" pitchFamily="2" charset="-78"/>
              </a:rPr>
              <a:t>مبانی اساسی تربیت</a:t>
            </a:r>
            <a:r>
              <a:rPr lang="fa-IR" sz="3600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3600" b="1" dirty="0">
                <a:solidFill>
                  <a:srgbClr val="0070C0"/>
                </a:solidFill>
                <a:cs typeface="B Karim" panose="00000400000000000000" pitchFamily="2" charset="-78"/>
              </a:rPr>
              <a:t>رسمی و عمومی</a:t>
            </a:r>
            <a:endParaRPr lang="en-US" sz="3600" b="1" dirty="0">
              <a:solidFill>
                <a:srgbClr val="0070C0"/>
              </a:solidFill>
              <a:cs typeface="B Karim" panose="00000400000000000000" pitchFamily="2" charset="-78"/>
            </a:endParaRPr>
          </a:p>
          <a:p>
            <a:pPr algn="ctr" rtl="1"/>
            <a:endParaRPr lang="en-US" sz="3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80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90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016" y="1219200"/>
            <a:ext cx="7132983" cy="563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الف )مبانی سیاسی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چرا تربیت رسمی وعمومی با نظام حاکم بر جامعه رابطه قابل اطمینان بر قرار می کند؟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مطابق مبانی سیاسی تربیت رسمی هدف حکومت دینی چیست؟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راهکار اصلی حفظ وتداوم نظام سیاسی مطلوب چه چیزهای می باشد؟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وسیله بسط هماهنگ افراد وتجارب جامعه در جهت تحقق حیات طیبه چیست؟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درحکومت اسلامی مجموعه نهادهای فرهنگی مطابق نظر رهبری عمل می کنند.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درحکومت اسلامی جهت گیری تربیتی از جمله اولویتهای اساسی می باشد.</a:t>
            </a:r>
          </a:p>
          <a:p>
            <a:pPr marL="342900" indent="-342900" algn="just" rtl="1"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چگونگی تحقق رویکرد تمدن ساز در زمینه مواجهه با مظاهر مدرنیته.</a:t>
            </a:r>
          </a:p>
          <a:p>
            <a:pPr marL="342900" indent="-342900" algn="just" rtl="1">
              <a:lnSpc>
                <a:spcPct val="150000"/>
              </a:lnSpc>
              <a:buFontTx/>
              <a:buChar char="-"/>
            </a:pP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فلسفه رسمی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089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3600" b="1" dirty="0" smtClean="0">
                <a:solidFill>
                  <a:srgbClr val="0070C0"/>
                </a:solidFill>
                <a:cs typeface="B Karim" panose="00000400000000000000" pitchFamily="2" charset="-78"/>
              </a:rPr>
              <a:t> مبانی اساسی تربیت رسمی وعمومی</a:t>
            </a:r>
            <a:endParaRPr lang="en-US" sz="3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371599"/>
            <a:ext cx="6934200" cy="5546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solidFill>
                  <a:srgbClr val="C00000"/>
                </a:solidFill>
                <a:cs typeface="B Nazanin" panose="00000400000000000000" pitchFamily="2" charset="-78"/>
              </a:rPr>
              <a:t>ب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rgbClr val="C00000"/>
                </a:solidFill>
                <a:cs typeface="B Nazanin" panose="00000400000000000000" pitchFamily="2" charset="-78"/>
              </a:rPr>
              <a:t>)مبانی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حقوقی</a:t>
            </a:r>
          </a:p>
          <a:p>
            <a:pPr marL="342900" indent="-342900" algn="just" rtl="1">
              <a:lnSpc>
                <a:spcPct val="150000"/>
              </a:lnSpc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تفاوت حقوق فطری و وضعی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چگونگی ارتباط تربیت رسمی وعمومی به نظام حقوقی جامعه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جنبه فردی واجتماعی « حق بر تربیت» </a:t>
            </a: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حقوق والدین در فرایند تربیت رسمی وعمومی فرزندان خود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حقوق عموم شهروندان در جمهوری اسلامی از منظر تربیتی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شکلهای تعهد دولت نسبت به حق بر تربیت:</a:t>
            </a:r>
          </a:p>
          <a:p>
            <a:pPr algn="just" rtl="1"/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   الف) تعهد به رعایت</a:t>
            </a:r>
          </a:p>
          <a:p>
            <a:pPr algn="just" rtl="1"/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   ب)تعهد به حمایت</a:t>
            </a:r>
          </a:p>
          <a:p>
            <a:pPr algn="just" rtl="1"/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   ج ) تعهد به زمینه سازی برای تحقق کامل</a:t>
            </a:r>
          </a:p>
          <a:p>
            <a:pPr algn="just" rtl="1"/>
            <a:endParaRPr lang="en-US" sz="24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فلسفه رسمی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1287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>
                <a:solidFill>
                  <a:srgbClr val="0070C0"/>
                </a:solidFill>
                <a:cs typeface="B Karim" panose="00000400000000000000" pitchFamily="2" charset="-78"/>
              </a:rPr>
              <a:t>مبانی اساسی تربیت رسمی وعمومی</a:t>
            </a:r>
            <a:endParaRPr lang="en-US" sz="6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89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90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311965"/>
            <a:ext cx="7086600" cy="548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>
              <a:lnSpc>
                <a:spcPct val="200000"/>
              </a:lnSpc>
            </a:pP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ج ) مبانی روانشناختی</a:t>
            </a:r>
          </a:p>
          <a:p>
            <a:pPr algn="just" rtl="1">
              <a:lnSpc>
                <a:spcPct val="200000"/>
              </a:lnSpc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مهمترین مباحث مبانی روانشناختی: </a:t>
            </a:r>
          </a:p>
          <a:p>
            <a:pPr marL="342900" indent="-342900" algn="just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آدمی تحت تاثیر مباحث پیچیده وتاثیر متقابل عوامل درونی وعوامل بیرونی وتجربیات خویش است.</a:t>
            </a:r>
          </a:p>
          <a:p>
            <a:pPr marL="342900" indent="-342900" algn="just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آدمی فطرتی فعال دارد نه منفعل</a:t>
            </a:r>
          </a:p>
          <a:p>
            <a:pPr marL="342900" indent="-342900" algn="just" rtl="1">
              <a:lnSpc>
                <a:spcPct val="20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ماهیت وجود تفاوتهای فردی بین انسانها</a:t>
            </a:r>
          </a:p>
          <a:p>
            <a:pPr algn="just" rtl="1">
              <a:lnSpc>
                <a:spcPct val="200000"/>
              </a:lnSpc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* سوال : دلیل نیاز تعلیم وتربیت رسمی وعمومی به مباحث روانشناختی</a:t>
            </a:r>
            <a:endParaRPr lang="fa-IR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200000"/>
              </a:lnSpc>
              <a:buFontTx/>
              <a:buChar char="-"/>
            </a:pPr>
            <a:endParaRPr lang="fa-IR" sz="20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200000"/>
              </a:lnSpc>
              <a:buFontTx/>
              <a:buChar char="-"/>
            </a:pPr>
            <a:endParaRPr lang="fa-IR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lnSpc>
                <a:spcPct val="200000"/>
              </a:lnSpc>
              <a:buFontTx/>
              <a:buChar char="-"/>
            </a:pPr>
            <a:endParaRPr lang="fa-IR" sz="20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342900" indent="-342900" algn="just" rtl="1">
              <a:buFontTx/>
              <a:buChar char="-"/>
            </a:pPr>
            <a:endParaRPr lang="fa-IR" sz="2000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فلسفه رسمی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1541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fa-IR" sz="3600" b="1" dirty="0">
                <a:solidFill>
                  <a:srgbClr val="0070C0"/>
                </a:solidFill>
                <a:cs typeface="B Karim" panose="00000400000000000000" pitchFamily="2" charset="-78"/>
              </a:rPr>
              <a:t>مبانی اساسی تربیت رسمی وعمومی</a:t>
            </a:r>
            <a:endParaRPr lang="en-US" sz="3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130" y="1219200"/>
            <a:ext cx="7205870" cy="579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fa-IR" sz="2400" b="1" dirty="0" smtClean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د) </a:t>
            </a:r>
            <a:r>
              <a:rPr lang="fa-IR" sz="2400" b="1" dirty="0">
                <a:solidFill>
                  <a:srgbClr val="C00000"/>
                </a:solidFill>
                <a:cs typeface="B Nazanin" panose="00000400000000000000" pitchFamily="2" charset="-78"/>
              </a:rPr>
              <a:t>مبانی </a:t>
            </a: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جامعه شناختی</a:t>
            </a:r>
            <a:endParaRPr lang="fa-IR" sz="2400" b="1" dirty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جامعه حیاتی مستقل از حیات آحاد خود دارد.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انسان با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محیط و آحاد </a:t>
            </a: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آن تعامل فعال دارد.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نسبت فرد وجامعه نسبت وحدت وکثرت است.</a:t>
            </a:r>
          </a:p>
          <a:p>
            <a:pPr marL="285750" indent="-28575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ساختارها، نمادها وفرایند های اجتماعی در نحوه عمل افراد درجامعه تاثیر گذارند.</a:t>
            </a:r>
          </a:p>
          <a:p>
            <a:pPr marL="342900" indent="-34290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کسب شایستگی ها توسط شهروندان جامعه اسلامی عامل تحرک اجتماعی است.</a:t>
            </a:r>
          </a:p>
          <a:p>
            <a:pPr marL="342900" indent="-34290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نهادهای اجتماعی دارای غایت مشترک اند.</a:t>
            </a:r>
          </a:p>
          <a:p>
            <a:pPr algn="just" rtl="1">
              <a:lnSpc>
                <a:spcPct val="150000"/>
              </a:lnSpc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-   نهاد خانواده که نقش فعال دارد، یکی از نهادهای بنیادی جامعه است.</a:t>
            </a:r>
          </a:p>
          <a:p>
            <a:pPr marL="342900" indent="-342900" algn="just" rtl="1">
              <a:lnSpc>
                <a:spcPct val="150000"/>
              </a:lnSpc>
              <a:buFontTx/>
              <a:buChar char="-"/>
            </a:pPr>
            <a:r>
              <a:rPr lang="fa-IR" sz="2000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روند شکل گیری جامعه می توان وحدت در کثرت وکثرت در وحدت را جمع نمود.</a:t>
            </a:r>
          </a:p>
          <a:p>
            <a:pPr marL="285750" indent="-285750" algn="just" rtl="1">
              <a:buFontTx/>
              <a:buChar char="-"/>
            </a:pPr>
            <a:endParaRPr lang="fa-IR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marL="285750" indent="-285750" algn="just" rtl="1">
              <a:buFontTx/>
              <a:buChar char="-"/>
            </a:pPr>
            <a:endParaRPr lang="fa-IR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fa-IR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b="1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b="1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عنوان درس </a:t>
            </a: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lvl="0" algn="ctr" rtl="1"/>
            <a:r>
              <a:rPr lang="fa-IR" b="1" dirty="0">
                <a:solidFill>
                  <a:srgbClr val="000000"/>
                </a:solidFill>
                <a:cs typeface="B Nazanin" panose="00000400000000000000" pitchFamily="2" charset="-78"/>
              </a:rPr>
              <a:t>فلسفه تربیت رسمی - عمومی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زین العابدین درویشی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5" y="1361660"/>
            <a:ext cx="1371165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8" y="363215"/>
            <a:ext cx="1371165" cy="1008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371599"/>
            <a:ext cx="7086600" cy="5334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"/>
            <a:ext cx="7239000" cy="66294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10200" y="2077853"/>
            <a:ext cx="1676400" cy="10159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en-US" sz="3200" dirty="0">
                <a:solidFill>
                  <a:srgbClr val="F66D06"/>
                </a:solidFill>
                <a:cs typeface="B Titr" pitchFamily="2" charset="-78"/>
              </a:rPr>
              <a:t>با آرزوی</a:t>
            </a:r>
            <a:endParaRPr lang="en-US" sz="3200" dirty="0"/>
          </a:p>
        </p:txBody>
      </p:sp>
      <p:sp>
        <p:nvSpPr>
          <p:cNvPr id="13" name="Rounded Rectangle 12"/>
          <p:cNvSpPr/>
          <p:nvPr/>
        </p:nvSpPr>
        <p:spPr>
          <a:xfrm>
            <a:off x="5198165" y="4800600"/>
            <a:ext cx="1981200" cy="1015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altLang="en-US" sz="3600" dirty="0" smtClean="0">
                <a:solidFill>
                  <a:srgbClr val="F66D06"/>
                </a:solidFill>
                <a:cs typeface="B Titr" pitchFamily="2" charset="-78"/>
              </a:rPr>
              <a:t>   موفقیت</a:t>
            </a:r>
            <a:endParaRPr lang="en-US" altLang="en-US" sz="3600" dirty="0">
              <a:solidFill>
                <a:srgbClr val="F66D06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75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419</Words>
  <Application>Microsoft Office PowerPoint</Application>
  <PresentationFormat>On-screen Show (4:3)</PresentationFormat>
  <Paragraphs>170</Paragraphs>
  <Slides>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zeionabedin</dc:creator>
  <cp:lastModifiedBy>zeionabedin</cp:lastModifiedBy>
  <cp:revision>69</cp:revision>
  <dcterms:created xsi:type="dcterms:W3CDTF">2020-04-20T17:57:49Z</dcterms:created>
  <dcterms:modified xsi:type="dcterms:W3CDTF">2020-05-02T11:10:57Z</dcterms:modified>
</cp:coreProperties>
</file>