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9E1FBD9-DC41-4451-8D84-4BA749D15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56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883195-F2B2-4BCE-B65A-8BA15FC0F4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84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8E6C0CF-827E-4E4B-84E8-C6038B98B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9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ACC243B-674D-407E-AD81-B7CF9CB3D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57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B2EF15-8644-4331-884B-FABDAD54E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94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48A2EE8-8DB0-4BBC-A53B-7A1B747A8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85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6E1CE42-9056-4630-A9F5-51D9C083B6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46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D2BC3E-3D18-4FF3-B012-00AA91A5A5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416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FDF00C-6989-45E4-A2ED-2A16E9B57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7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8F637B-C33E-40E0-85BB-C7E219C16C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9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1647A3-AECB-44F1-B80A-DDBE608DA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09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052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B2178356-1718-468A-B5A4-EF833B177133}" type="datetimeFigureOut">
              <a:rPr lang="en-US"/>
              <a:pPr>
                <a:defRPr/>
              </a:pPr>
              <a:t>5/25/2020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Constantia"/>
              </a:defRPr>
            </a:lvl1pPr>
          </a:lstStyle>
          <a:p>
            <a:pPr>
              <a:defRPr/>
            </a:pPr>
            <a:fld id="{3ABA20F2-D00D-480E-8B86-FA3D00760C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10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  <a:cs typeface="Traditional Arabic" panose="02020603050405020304" pitchFamily="18" charset="-78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Majalla UI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Majalla UI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Majalla UI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Majalla UI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2" Type="http://schemas.microsoft.com/office/2007/relationships/media" Target="../media/media13.wm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74037" y="1962615"/>
            <a:ext cx="4866714" cy="1845785"/>
          </a:xfrm>
        </p:spPr>
        <p:txBody>
          <a:bodyPr/>
          <a:lstStyle/>
          <a:p>
            <a:r>
              <a:rPr lang="fa-IR" dirty="0" smtClean="0"/>
              <a:t>مبانی آموزش تربیت بدنی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456234" y="925551"/>
            <a:ext cx="2185639" cy="5910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/>
              <a:t>جلسه هفتم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5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81"/>
    </mc:Choice>
    <mc:Fallback>
      <p:transition spd="slow" advTm="60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064" y="650875"/>
            <a:ext cx="5737225" cy="941388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فوايد كاركردي فعاليتهاي بدني 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381751" y="1857376"/>
            <a:ext cx="4054475" cy="4525963"/>
          </a:xfrm>
          <a:prstGeom prst="rect">
            <a:avLst/>
          </a:prstGeom>
          <a:noFill/>
        </p:spPr>
        <p:txBody>
          <a:bodyPr>
            <a:normAutofit lnSpcReduction="10000"/>
          </a:bodyPr>
          <a:lstStyle/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1- ايجاد تغييرات كمي و كيفي در متابوليسم و تنظيم قند و   PH   خون</a:t>
            </a:r>
            <a:endParaRPr lang="en-US" sz="2800" dirty="0">
              <a:solidFill>
                <a:prstClr val="black"/>
              </a:solidFill>
              <a:ea typeface="SimSun" pitchFamily="2" charset="-122"/>
              <a:cs typeface="B Nazanin" pitchFamily="2" charset="-78"/>
              <a:sym typeface="Wingdings" pitchFamily="2" charset="2"/>
            </a:endParaRP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 </a:t>
            </a: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2- افزايش حجم ،قدرت عضلاني و كارائي قلب</a:t>
            </a: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 </a:t>
            </a: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 3- افزايش اكسيژن مصرفي و تهويه ريوي </a:t>
            </a: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endParaRPr lang="fa-IR" sz="2800" dirty="0">
              <a:solidFill>
                <a:prstClr val="black"/>
              </a:solidFill>
              <a:ea typeface="SimSun" pitchFamily="2" charset="-122"/>
              <a:cs typeface="B Nazanin" pitchFamily="2" charset="-78"/>
              <a:sym typeface="Wingdings" pitchFamily="2" charset="2"/>
            </a:endParaRPr>
          </a:p>
          <a:p>
            <a:pPr marL="342900" indent="-342900" algn="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2800" dirty="0">
                <a:solidFill>
                  <a:prstClr val="black"/>
                </a:solidFill>
                <a:ea typeface="SimSun" pitchFamily="2" charset="-122"/>
                <a:cs typeface="B Nazanin" pitchFamily="2" charset="-78"/>
                <a:sym typeface="Wingdings" pitchFamily="2" charset="2"/>
              </a:rPr>
              <a:t>4- تقويت دستگاه عصبي و توازن ترشحات غدد </a:t>
            </a:r>
          </a:p>
        </p:txBody>
      </p:sp>
      <p:pic>
        <p:nvPicPr>
          <p:cNvPr id="94212" name="Picture 5" descr="healthy-heart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857376"/>
            <a:ext cx="4119563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344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34"/>
    </mc:Choice>
    <mc:Fallback>
      <p:transition spd="slow" advTm="7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309813" y="401639"/>
            <a:ext cx="7829550" cy="1011237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rtl="1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فوايد بهداشتي و درماني فعاليت بدنی</a:t>
            </a:r>
            <a:endParaRPr lang="en-US" sz="36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238876" y="1571626"/>
            <a:ext cx="41259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افزايش قدرت دفاعي بدن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جلوگيري ار بيماريهاي دوران كهولت شامل بيماريهاي قلبي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خاصيت درماني براي بيماران ديابتي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فعاليت درماني براي مبتلايان به انفاركتوس قلبي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</p:txBody>
      </p:sp>
      <p:pic>
        <p:nvPicPr>
          <p:cNvPr id="95236" name="Picture 5" descr="good-looking_old_ma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198" r="3510" b="4848"/>
          <a:stretch>
            <a:fillRect/>
          </a:stretch>
        </p:blipFill>
        <p:spPr bwMode="auto">
          <a:xfrm>
            <a:off x="2166939" y="1500189"/>
            <a:ext cx="35718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578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67"/>
    </mc:Choice>
    <mc:Fallback>
      <p:transition spd="slow" advTm="15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262438" y="307975"/>
            <a:ext cx="5803900" cy="941388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fa-IR" sz="360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فوايد روان شناختي فعاليت بدني 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35188" y="1989138"/>
            <a:ext cx="822960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احساس سلامتي و شادابي </a:t>
            </a:r>
            <a:endParaRPr lang="en-US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تقويت اعتماد به نفس و خودباوري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كاهش افسردگي و اظطراب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توسعه تجارب خلاق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امكان شناخته شدن و اظهار ارزشهاي وجودي </a:t>
            </a:r>
          </a:p>
        </p:txBody>
      </p:sp>
      <p:pic>
        <p:nvPicPr>
          <p:cNvPr id="96260" name="Picture 5" descr="depress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2071689"/>
            <a:ext cx="4483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177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107"/>
    </mc:Choice>
    <mc:Fallback>
      <p:transition spd="slow" advTm="330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176838" y="307975"/>
            <a:ext cx="4889500" cy="941388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فوايد اجتماعي فعاليتهاي بدني </a:t>
            </a:r>
            <a:endParaRPr lang="en-US" sz="360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/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135188" y="1989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رشد شخصيت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اجتماعي شدن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كاهش بزهكاري (لندزو كلارك )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موفقيت در ساير امور از جمله تحصيل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شناساندن توانايي ها و فرهنگ كشور مطبوع در جهان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</p:txBody>
      </p:sp>
      <p:pic>
        <p:nvPicPr>
          <p:cNvPr id="97284" name="Picture 5" descr="soc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1714500"/>
            <a:ext cx="38703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0347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188"/>
    </mc:Choice>
    <mc:Fallback>
      <p:transition spd="slow" advTm="299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1952625" y="0"/>
            <a:ext cx="8229600" cy="1143000"/>
          </a:xfrm>
        </p:spPr>
        <p:txBody>
          <a:bodyPr/>
          <a:lstStyle/>
          <a:p>
            <a:pPr algn="r"/>
            <a:r>
              <a:rPr lang="fa-IR" sz="4000">
                <a:ea typeface="B Nazanin"/>
                <a:cs typeface="B Nazanin"/>
              </a:rPr>
              <a:t>ورزش</a:t>
            </a:r>
            <a:endParaRPr lang="en-US" sz="4000">
              <a:ea typeface="B Nazanin"/>
              <a:cs typeface="B Nazani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438" y="1071564"/>
            <a:ext cx="4043362" cy="4389437"/>
          </a:xfrm>
        </p:spPr>
        <p:txBody>
          <a:bodyPr>
            <a:normAutofit fontScale="92500" lnSpcReduction="20000"/>
          </a:bodyPr>
          <a:lstStyle/>
          <a:p>
            <a:pPr marL="274320" indent="-274320" algn="ctr" rtl="1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b="1" dirty="0">
                <a:solidFill>
                  <a:srgbClr val="FF33CC"/>
                </a:solidFill>
                <a:ea typeface="+mn-ea"/>
                <a:cs typeface="B Nazanin" pitchFamily="2" charset="-78"/>
              </a:rPr>
              <a:t>‌</a:t>
            </a:r>
          </a:p>
          <a:p>
            <a:pPr marL="274320" indent="-274320" algn="just" rtl="1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dirty="0">
                <a:ea typeface="+mn-ea"/>
                <a:cs typeface="B Nazanin" pitchFamily="2" charset="-78"/>
              </a:rPr>
              <a:t>ورزش از نظر لغوي اسم مصدر است. به معناي «</a:t>
            </a:r>
            <a:r>
              <a:rPr lang="ar-SA" sz="2800" dirty="0">
                <a:solidFill>
                  <a:schemeClr val="accent1"/>
                </a:solidFill>
                <a:ea typeface="+mn-ea"/>
                <a:cs typeface="B Nazanin" pitchFamily="2" charset="-78"/>
              </a:rPr>
              <a:t>ورزيدن»</a:t>
            </a:r>
            <a:r>
              <a:rPr lang="ar-SA" sz="2800" dirty="0">
                <a:ea typeface="+mn-ea"/>
                <a:cs typeface="B Nazanin" pitchFamily="2" charset="-78"/>
              </a:rPr>
              <a:t> و برزيدن مصدر آن، يعني كاركردن، عمل كردن، كوشيدن، پياپي انجام دادن و رياضت كشيدن است(دهخدا 1335). </a:t>
            </a:r>
          </a:p>
          <a:p>
            <a:pPr marL="274320" indent="-274320" algn="just" rtl="1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dirty="0">
                <a:ea typeface="+mn-ea"/>
                <a:cs typeface="B Nazanin" pitchFamily="2" charset="-78"/>
              </a:rPr>
              <a:t>معادل كلمه ورزش در زبان انگليسي </a:t>
            </a:r>
            <a:r>
              <a:rPr lang="en-US" sz="2800" dirty="0">
                <a:solidFill>
                  <a:schemeClr val="accent1"/>
                </a:solidFill>
                <a:ea typeface="+mn-ea"/>
                <a:cs typeface="B Nazanin" pitchFamily="2" charset="-78"/>
              </a:rPr>
              <a:t>sport</a:t>
            </a:r>
            <a:r>
              <a:rPr lang="ar-SA" sz="2800" dirty="0">
                <a:ea typeface="+mn-ea"/>
                <a:cs typeface="B Nazanin" pitchFamily="2" charset="-78"/>
              </a:rPr>
              <a:t> است كه به هر نوع فعاليت بدني و بازي كه منجر به انجام مسابقه و نمايش مهارت بين دو فرد و يا دو گروه شود كه ملزم به انجام تمرينهاي مداوم و فراگرفتن مهارت در يك حركت يا رشتة ورزشي باشد، اطلاق مي‌شود (خلجي 1367).</a:t>
            </a:r>
          </a:p>
          <a:p>
            <a:pPr marL="274320" indent="-274320" algn="just" rtl="1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ar-SA" sz="2800" dirty="0">
              <a:ea typeface="+mn-ea"/>
              <a:cs typeface="B Nazanin" pitchFamily="2" charset="-78"/>
            </a:endParaRPr>
          </a:p>
          <a:p>
            <a:pPr marL="274320" indent="-274320" algn="r" rtl="1" fontAlgn="auto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en-US" sz="2800" dirty="0">
              <a:ea typeface="+mn-ea"/>
              <a:cs typeface="B Nazanin" pitchFamily="2" charset="-78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ea typeface="+mn-ea"/>
              <a:cs typeface="B Nazanin" pitchFamily="2" charset="-78"/>
            </a:endParaRPr>
          </a:p>
        </p:txBody>
      </p:sp>
      <p:pic>
        <p:nvPicPr>
          <p:cNvPr id="86020" name="Picture 3" descr="14854894-m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785939"/>
            <a:ext cx="4357687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4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001"/>
    </mc:Choice>
    <mc:Fallback>
      <p:transition spd="slow" advTm="130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>
          <a:xfrm>
            <a:off x="2024063" y="285750"/>
            <a:ext cx="8229600" cy="1143000"/>
          </a:xfrm>
        </p:spPr>
        <p:txBody>
          <a:bodyPr/>
          <a:lstStyle/>
          <a:p>
            <a:r>
              <a:rPr lang="fa-IR" sz="2800">
                <a:ea typeface="B Nazanin"/>
                <a:cs typeface="B Nazanin"/>
              </a:rPr>
              <a:t>شرايطي كه يك فعاليت بدني را در رديف فعاليت هاي ورزشي قرار مي دهد:</a:t>
            </a:r>
            <a:endParaRPr lang="en-US" sz="2800">
              <a:ea typeface="B Nazanin"/>
              <a:cs typeface="B Nazani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8938" y="1714500"/>
            <a:ext cx="3543300" cy="4389438"/>
          </a:xfrm>
        </p:spPr>
        <p:txBody>
          <a:bodyPr>
            <a:normAutofit fontScale="85000" lnSpcReduction="20000"/>
          </a:bodyPr>
          <a:lstStyle/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ar-SA" sz="2800" b="1" dirty="0">
              <a:solidFill>
                <a:srgbClr val="FF33CC"/>
              </a:solidFill>
              <a:ea typeface="+mn-ea"/>
              <a:cs typeface="B Nazanin" pitchFamily="2" charset="-78"/>
            </a:endParaRPr>
          </a:p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dirty="0">
                <a:ea typeface="+mn-ea"/>
                <a:cs typeface="B Nazanin" pitchFamily="2" charset="-78"/>
              </a:rPr>
              <a:t>1- فعاليت بايد شامل مهارت جسماني، شهامت و نيروي جسماني باشد.</a:t>
            </a:r>
          </a:p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ar-SA" sz="2800" dirty="0">
              <a:ea typeface="+mn-ea"/>
              <a:cs typeface="B Nazanin" pitchFamily="2" charset="-78"/>
            </a:endParaRPr>
          </a:p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dirty="0">
                <a:ea typeface="+mn-ea"/>
                <a:cs typeface="B Nazanin" pitchFamily="2" charset="-78"/>
              </a:rPr>
              <a:t>2- فعاليت بايد سازمان يافته و داراي ماهيت رقابتي باشد</a:t>
            </a:r>
          </a:p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endParaRPr lang="ar-SA" sz="2800" dirty="0">
              <a:ea typeface="+mn-ea"/>
              <a:cs typeface="B Nazanin" pitchFamily="2" charset="-78"/>
            </a:endParaRPr>
          </a:p>
          <a:p>
            <a:pPr marL="274320" indent="-274320" algn="r" rtl="1" fontAlgn="auto"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ar-SA" sz="2800" dirty="0">
                <a:ea typeface="+mn-ea"/>
                <a:cs typeface="B Nazanin" pitchFamily="2" charset="-78"/>
              </a:rPr>
              <a:t>3-  شركت‌كنندگان در آن فعاليت، بايد از بعد دروني و بيروني به وسيله پاداشهاي دروني و بيروني برانگيخته شوند .</a:t>
            </a:r>
            <a:endParaRPr lang="en-US" sz="2800" dirty="0">
              <a:ea typeface="+mn-ea"/>
              <a:cs typeface="B Nazanin" pitchFamily="2" charset="-78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00" dirty="0">
              <a:ea typeface="+mn-ea"/>
              <a:cs typeface="B Nazanin" pitchFamily="2" charset="-78"/>
            </a:endParaRPr>
          </a:p>
        </p:txBody>
      </p:sp>
      <p:pic>
        <p:nvPicPr>
          <p:cNvPr id="87044" name="Picture 3" descr="4788444-m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1643063"/>
            <a:ext cx="500697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023"/>
    </mc:Choice>
    <mc:Fallback>
      <p:transition spd="slow" advTm="177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fa-IR" smtClean="0">
                <a:ea typeface="B Nazanin"/>
                <a:cs typeface="B Nazanin"/>
              </a:rPr>
              <a:t>طبقه بندی ورزش ها</a:t>
            </a:r>
            <a:endParaRPr lang="en-US" smtClean="0">
              <a:ea typeface="B Nazanin"/>
              <a:cs typeface="B Nazanin"/>
            </a:endParaRPr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برحسب ابزار مانند بدون وسيله يا با وسيله (كشتي _ تنيس )</a:t>
            </a:r>
            <a:endParaRPr lang="en-US" sz="2800"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برحسب چگونگي رابطه (مبارزه اي ، ميداني و مكانيكي )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برحسب زمان و منابع انرژي (هوازي ، بي هوازي )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بر حسب نگرش روانشناسي ورزشي (كوهنوردي، تيراندازي )</a:t>
            </a:r>
          </a:p>
          <a:p>
            <a:pPr algn="r" rtl="1">
              <a:lnSpc>
                <a:spcPct val="80000"/>
              </a:lnSpc>
              <a:buClr>
                <a:schemeClr val="hlink"/>
              </a:buClr>
              <a:buFont typeface="Wingdings" panose="05000000000000000000" pitchFamily="2" charset="2"/>
              <a:buChar char="§"/>
            </a:pPr>
            <a:r>
              <a:rPr lang="fa-IR" sz="2800"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برحسب واكنش هاي رفتاري (مهارتهاي باز: فوتبال و بسته :وزنه برداري 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2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046"/>
    </mc:Choice>
    <mc:Fallback>
      <p:transition spd="slow" advTm="182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859214" y="688976"/>
            <a:ext cx="6486525" cy="113982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زيرمجموعه هاي رشته  تربيت بدني</a:t>
            </a:r>
            <a:r>
              <a:rPr lang="ar-SA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/>
            </a:r>
            <a:br>
              <a:rPr lang="ar-SA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</a:br>
            <a:endParaRPr lang="en-US" sz="4400">
              <a:solidFill>
                <a:prstClr val="black"/>
              </a:solidFill>
              <a:latin typeface="Calibri"/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Text Box 4"/>
          <p:cNvSpPr>
            <a:spLocks noChangeArrowheads="1"/>
          </p:cNvSpPr>
          <p:nvPr/>
        </p:nvSpPr>
        <p:spPr bwMode="auto">
          <a:xfrm>
            <a:off x="5738813" y="1357313"/>
            <a:ext cx="46101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روانشناسي ورزشي : توجه به رشد جامع فرد، يادگيري حرکتي و اجرا.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جامعه شناسي ورزشي : آثار متقابل ورزشي با ساير امور اجتماعي.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تعليم و تربيت : روش آموزش و تعليم تربيت بدني.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فلسفه تربيت بدني : بررسي عقايد و باورهاي تربيت بدني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يادگيري حرکتي و رشد و تکامل حرکتي : بررسي عوامل موثر بر اجراي مهارت حرکتي و قابليت هاي حرکتي پايه</a:t>
            </a:r>
            <a:endParaRPr lang="en-US" sz="24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</p:txBody>
      </p:sp>
      <p:sp>
        <p:nvSpPr>
          <p:cNvPr id="6" name="Text Box 5"/>
          <p:cNvSpPr>
            <a:spLocks noChangeArrowheads="1"/>
          </p:cNvSpPr>
          <p:nvPr/>
        </p:nvSpPr>
        <p:spPr bwMode="auto">
          <a:xfrm>
            <a:off x="9220200" y="1676401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eaLnBrk="0">
              <a:defRPr/>
            </a:pPr>
            <a:endParaRPr lang="en-US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pic>
        <p:nvPicPr>
          <p:cNvPr id="89093" name="Picture 6" descr="14178252-m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928814"/>
            <a:ext cx="410527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363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952"/>
    </mc:Choice>
    <mc:Fallback>
      <p:transition spd="slow" advTm="1159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871663" y="561975"/>
            <a:ext cx="8229600" cy="1143000"/>
          </a:xfrm>
        </p:spPr>
        <p:txBody>
          <a:bodyPr>
            <a:normAutofit/>
          </a:bodyPr>
          <a:lstStyle/>
          <a:p>
            <a:pPr algn="r" rtl="1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fa-IR" sz="3600" dirty="0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زير مجموعه هاي رشته تربيت بدني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381751" y="1928813"/>
            <a:ext cx="40862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فيزيولوژي ورزشي و طب ورزشي : بررسي اثرات تمرين بدن و رابطه آن با طب </a:t>
            </a:r>
            <a:endParaRPr lang="en-US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بيو مكانيك  : مطالعه نيروهاي موثر بدن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تربيت بدني تطبيقي : براي تواناييها و محدوديت هاي افراد معلول </a:t>
            </a:r>
          </a:p>
        </p:txBody>
      </p:sp>
      <p:pic>
        <p:nvPicPr>
          <p:cNvPr id="90116" name="Picture 5" descr="SportsMedicine-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928814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5186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621"/>
    </mc:Choice>
    <mc:Fallback>
      <p:transition spd="slow" advTm="119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95789" y="430214"/>
            <a:ext cx="5526087" cy="941387"/>
          </a:xfrm>
          <a:prstGeom prst="rect">
            <a:avLst/>
          </a:prstGeom>
          <a:noFill/>
        </p:spPr>
        <p:txBody>
          <a:bodyPr wrap="none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fa-IR" sz="3600" b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حوزه هاي وابسته تربيت بدني</a:t>
            </a:r>
            <a:r>
              <a:rPr lang="fa-IR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 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310189" y="1214439"/>
            <a:ext cx="48418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تندرستي و بهداشت (جسمي و روحي)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آموزشي:آموزش بهداشت توسط موسسات تربيتي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خدمات عمومي : انجام معاينات فردي و عمومي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محيط زيست : بهداشت محيط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400" b="1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تفريحات سالم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غني سازي اوقات فراغت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 b="1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حرکات موزون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400" b="1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</a:rPr>
              <a:t>حرکات آميخته حرکت و هنر جهت کاهش اضطراب و توسعه آمادگي جسماني </a:t>
            </a:r>
            <a:endParaRPr lang="en-US" sz="2400" b="1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</a:endParaRPr>
          </a:p>
        </p:txBody>
      </p:sp>
      <p:pic>
        <p:nvPicPr>
          <p:cNvPr id="91140" name="Picture 5" descr="13685174-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357313"/>
            <a:ext cx="35782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3910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725"/>
    </mc:Choice>
    <mc:Fallback>
      <p:transition spd="slow" advTm="121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utoUpdateAnimBg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368801" y="333376"/>
            <a:ext cx="5984875" cy="1139825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E2D700"/>
              </a:buClr>
              <a:defRPr/>
            </a:pPr>
            <a:r>
              <a:rPr lang="fa-IR" sz="360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/>
                <a:ea typeface="SimSun" pitchFamily="2" charset="-122"/>
                <a:cs typeface="B Nazanin" pitchFamily="2" charset="-78"/>
                <a:sym typeface="Wingdings" pitchFamily="2" charset="2"/>
              </a:rPr>
              <a:t>فوايد زيست شناختي فعاليت جسماني </a:t>
            </a:r>
            <a:endParaRPr lang="en-US" sz="4400" dirty="0">
              <a:solidFill>
                <a:prstClr val="black"/>
              </a:solidFill>
              <a:latin typeface="Calibri"/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063750" y="1989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1-اثر ساختاري</a:t>
            </a:r>
            <a:endParaRPr lang="en-US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2- اثر كاركردي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3- اثر بهداشتي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4- اثر درماني </a:t>
            </a:r>
          </a:p>
        </p:txBody>
      </p:sp>
      <p:pic>
        <p:nvPicPr>
          <p:cNvPr id="92164" name="Picture 5" descr="14792093-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214439"/>
            <a:ext cx="3357562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343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20"/>
    </mc:Choice>
    <mc:Fallback>
      <p:transition spd="slow" advTm="30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1" y="333376"/>
            <a:ext cx="5840413" cy="1139825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fa-IR" sz="3600" b="1">
                <a:effectLst>
                  <a:outerShdw blurRad="38100" dist="38100" dir="2700000" algn="tl">
                    <a:srgbClr val="C0C0C0"/>
                  </a:outerShdw>
                </a:effectLst>
                <a:ea typeface="SimSun" pitchFamily="2" charset="-122"/>
                <a:cs typeface="B Nazanin" pitchFamily="2" charset="-78"/>
                <a:sym typeface="Wingdings" pitchFamily="2" charset="2"/>
              </a:rPr>
              <a:t>فوايد ساختاري فعاليت بدني </a:t>
            </a:r>
            <a:endParaRPr lang="en-US" sz="3600" b="1">
              <a:effectLst>
                <a:outerShdw blurRad="38100" dist="38100" dir="2700000" algn="tl">
                  <a:srgbClr val="C0C0C0"/>
                </a:outerShdw>
              </a:effectLst>
              <a:ea typeface="SimSun" pitchFamily="2" charset="-122"/>
              <a:cs typeface="B Nazanin" pitchFamily="2" charset="-78"/>
              <a:sym typeface="Wingdings" pitchFamily="2" charset="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096000" y="1916113"/>
            <a:ext cx="419735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ajalla UI"/>
                <a:cs typeface="Majalla UI"/>
              </a:defRPr>
            </a:lvl9pPr>
          </a:lstStyle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1- تناسب بدني </a:t>
            </a:r>
            <a:endParaRPr lang="en-US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اثر بالقوه تمرين بر رشد (ادينگتون )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اثر تمرين بر تراكم استخواني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endParaRPr lang="fa-IR" sz="2800">
              <a:solidFill>
                <a:srgbClr val="000000"/>
              </a:solidFill>
              <a:latin typeface="Constantia" panose="02030602050306030303" pitchFamily="18" charset="0"/>
              <a:ea typeface="SimSun" panose="02010600030101010101" pitchFamily="2" charset="-122"/>
              <a:cs typeface="B Nazanin"/>
              <a:sym typeface="Wingdings" panose="05000000000000000000" pitchFamily="2" charset="2"/>
            </a:endParaRP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None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2-تركيب بدني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روند افزايش چربي زير پوستي در ده سال اخير تركيب افراد را تغيير داده است. </a:t>
            </a:r>
          </a:p>
          <a:p>
            <a:pPr algn="r" rtl="1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E2D700"/>
              </a:buClr>
              <a:buFont typeface="Wingdings" panose="05000000000000000000" pitchFamily="2" charset="2"/>
              <a:buChar char="§"/>
            </a:pPr>
            <a:r>
              <a:rPr lang="fa-IR" sz="2800">
                <a:solidFill>
                  <a:srgbClr val="000000"/>
                </a:solidFill>
                <a:latin typeface="Constantia" panose="02030602050306030303" pitchFamily="18" charset="0"/>
                <a:ea typeface="SimSun" panose="02010600030101010101" pitchFamily="2" charset="-122"/>
                <a:cs typeface="B Nazanin"/>
                <a:sym typeface="Wingdings" panose="05000000000000000000" pitchFamily="2" charset="2"/>
              </a:rPr>
              <a:t>فعاليت حركتي منظم باعث تحليل چربي و ايجاد تركيب بدني مناسب مي شود. </a:t>
            </a:r>
          </a:p>
        </p:txBody>
      </p:sp>
      <p:pic>
        <p:nvPicPr>
          <p:cNvPr id="93188" name="Picture 5" descr="5935340-l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571625"/>
            <a:ext cx="321468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3004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0"/>
    </mc:Choice>
    <mc:Fallback>
      <p:transition spd="slow" advTm="6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5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4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</TotalTime>
  <Words>590</Words>
  <Application>Microsoft Office PowerPoint</Application>
  <PresentationFormat>Widescreen</PresentationFormat>
  <Paragraphs>95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SimSun</vt:lpstr>
      <vt:lpstr>Arial</vt:lpstr>
      <vt:lpstr>B Nazanin</vt:lpstr>
      <vt:lpstr>Calibri</vt:lpstr>
      <vt:lpstr>Constantia</vt:lpstr>
      <vt:lpstr>Majalla UI</vt:lpstr>
      <vt:lpstr>Traditional Arabic</vt:lpstr>
      <vt:lpstr>Wingdings</vt:lpstr>
      <vt:lpstr>Wingdings 2</vt:lpstr>
      <vt:lpstr>1_Flow</vt:lpstr>
      <vt:lpstr>مبانی آموزش تربیت بدنی</vt:lpstr>
      <vt:lpstr>ورزش</vt:lpstr>
      <vt:lpstr>شرايطي كه يك فعاليت بدني را در رديف فعاليت هاي ورزشي قرار مي دهد:</vt:lpstr>
      <vt:lpstr>طبقه بندی ورزش ها</vt:lpstr>
      <vt:lpstr>PowerPoint Presentation</vt:lpstr>
      <vt:lpstr>زير مجموعه هاي رشته تربيت بدني</vt:lpstr>
      <vt:lpstr>PowerPoint Presentation</vt:lpstr>
      <vt:lpstr>PowerPoint Presentation</vt:lpstr>
      <vt:lpstr>فوايد ساختاري فعاليت بدني </vt:lpstr>
      <vt:lpstr>فوايد كاركردي فعاليتهاي بدني </vt:lpstr>
      <vt:lpstr>PowerPoint Presentation</vt:lpstr>
      <vt:lpstr>فوايد روان شناختي فعاليت بدني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مبانی آموزش تربیت بدنی</dc:title>
  <dc:creator>IBM</dc:creator>
  <cp:lastModifiedBy>IBM</cp:lastModifiedBy>
  <cp:revision>5</cp:revision>
  <dcterms:created xsi:type="dcterms:W3CDTF">2020-04-17T09:01:10Z</dcterms:created>
  <dcterms:modified xsi:type="dcterms:W3CDTF">2020-05-25T10:28:23Z</dcterms:modified>
</cp:coreProperties>
</file>