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8" r:id="rId2"/>
    <p:sldId id="259" r:id="rId3"/>
    <p:sldId id="260" r:id="rId4"/>
    <p:sldId id="261" r:id="rId5"/>
    <p:sldId id="262" r:id="rId6"/>
    <p:sldId id="263" r:id="rId7"/>
    <p:sldId id="264" r:id="rId8"/>
    <p:sldId id="265" r:id="rId9"/>
    <p:sldId id="266" r:id="rId10"/>
    <p:sldId id="267" r:id="rId11"/>
    <p:sldId id="268" r:id="rId1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FCB7BD3-362A-45E5-8C36-B8B9DA7117B2}" type="datetimeFigureOut">
              <a:rPr lang="fa-IR" smtClean="0"/>
              <a:t>09/13/1441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023D7C4-88E4-44B4-9B1F-74DF26209F3D}" type="slidenum">
              <a:rPr lang="fa-IR" smtClean="0"/>
              <a:t>‹#›</a:t>
            </a:fld>
            <a:endParaRPr lang="fa-IR"/>
          </a:p>
        </p:txBody>
      </p:sp>
    </p:spTree>
    <p:extLst>
      <p:ext uri="{BB962C8B-B14F-4D97-AF65-F5344CB8AC3E}">
        <p14:creationId xmlns:p14="http://schemas.microsoft.com/office/powerpoint/2010/main" val="355698103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023D7C4-88E4-44B4-9B1F-74DF26209F3D}" type="slidenum">
              <a:rPr lang="fa-IR" smtClean="0"/>
              <a:t>8</a:t>
            </a:fld>
            <a:endParaRPr lang="fa-IR"/>
          </a:p>
        </p:txBody>
      </p:sp>
    </p:spTree>
    <p:extLst>
      <p:ext uri="{BB962C8B-B14F-4D97-AF65-F5344CB8AC3E}">
        <p14:creationId xmlns:p14="http://schemas.microsoft.com/office/powerpoint/2010/main" val="1825377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fa-IR">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3654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6" name="Footer Placeholder 5"/>
          <p:cNvSpPr>
            <a:spLocks noGrp="1"/>
          </p:cNvSpPr>
          <p:nvPr>
            <p:ph type="ftr" sz="quarter" idx="11"/>
          </p:nvPr>
        </p:nvSpPr>
        <p:spPr/>
        <p:txBody>
          <a:bodyPr/>
          <a:lstStyle/>
          <a:p>
            <a:endParaRPr lang="fa-IR">
              <a:solidFill>
                <a:prstClr val="black"/>
              </a:solidFill>
            </a:endParaRPr>
          </a:p>
        </p:txBody>
      </p:sp>
      <p:sp>
        <p:nvSpPr>
          <p:cNvPr id="7" name="Slide Number Placeholder 6"/>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29796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998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03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923012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244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416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9958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687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cs typeface="B Nazanin" panose="00000400000000000000" pitchFamily="2" charset="-78"/>
              </a:defRPr>
            </a:lvl1pPr>
          </a:lstStyle>
          <a:p>
            <a:r>
              <a:rPr lang="en-US" dirty="0"/>
              <a:t>Click to edit Master title style</a:t>
            </a:r>
          </a:p>
        </p:txBody>
      </p:sp>
      <p:sp>
        <p:nvSpPr>
          <p:cNvPr id="3" name="Content Placeholder 2"/>
          <p:cNvSpPr>
            <a:spLocks noGrp="1"/>
          </p:cNvSpPr>
          <p:nvPr>
            <p:ph idx="1"/>
          </p:nvPr>
        </p:nvSpPr>
        <p:spPr>
          <a:xfrm>
            <a:off x="801384" y="2556932"/>
            <a:ext cx="10592656" cy="3691468"/>
          </a:xfrm>
        </p:spPr>
        <p:txBody>
          <a:bodyPr>
            <a:normAutofit/>
          </a:bodyPr>
          <a:lstStyle>
            <a:lvl1pPr>
              <a:defRPr sz="1800">
                <a:cs typeface="B Nazanin" panose="00000400000000000000" pitchFamily="2" charset="-78"/>
              </a:defRPr>
            </a:lvl1pPr>
            <a:lvl2pPr>
              <a:defRPr sz="1800">
                <a:cs typeface="B Nazanin" panose="00000400000000000000" pitchFamily="2" charset="-78"/>
              </a:defRPr>
            </a:lvl2pPr>
            <a:lvl3pPr>
              <a:defRPr sz="1800">
                <a:cs typeface="B Nazanin" panose="00000400000000000000" pitchFamily="2" charset="-78"/>
              </a:defRPr>
            </a:lvl3pPr>
            <a:lvl4pPr>
              <a:defRPr sz="1800">
                <a:cs typeface="B Nazanin" panose="00000400000000000000" pitchFamily="2" charset="-78"/>
              </a:defRPr>
            </a:lvl4pPr>
            <a:lvl5pPr>
              <a:defRPr sz="1800">
                <a:cs typeface="B Nazanin" panose="000004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675196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8589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6" name="Footer Placeholder 5"/>
          <p:cNvSpPr>
            <a:spLocks noGrp="1"/>
          </p:cNvSpPr>
          <p:nvPr>
            <p:ph type="ftr" sz="quarter" idx="11"/>
          </p:nvPr>
        </p:nvSpPr>
        <p:spPr/>
        <p:txBody>
          <a:bodyPr/>
          <a:lstStyle/>
          <a:p>
            <a:endParaRPr lang="fa-IR">
              <a:solidFill>
                <a:prstClr val="black"/>
              </a:solidFill>
            </a:endParaRPr>
          </a:p>
        </p:txBody>
      </p:sp>
      <p:sp>
        <p:nvSpPr>
          <p:cNvPr id="7" name="Slide Number Placeholder 6"/>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84097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8" name="Footer Placeholder 7"/>
          <p:cNvSpPr>
            <a:spLocks noGrp="1"/>
          </p:cNvSpPr>
          <p:nvPr>
            <p:ph type="ftr" sz="quarter" idx="11"/>
          </p:nvPr>
        </p:nvSpPr>
        <p:spPr/>
        <p:txBody>
          <a:bodyPr/>
          <a:lstStyle/>
          <a:p>
            <a:endParaRPr lang="fa-IR">
              <a:solidFill>
                <a:prstClr val="black"/>
              </a:solidFill>
            </a:endParaRPr>
          </a:p>
        </p:txBody>
      </p:sp>
      <p:sp>
        <p:nvSpPr>
          <p:cNvPr id="9" name="Slide Number Placeholder 8"/>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642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4" name="Footer Placeholder 3"/>
          <p:cNvSpPr>
            <a:spLocks noGrp="1"/>
          </p:cNvSpPr>
          <p:nvPr>
            <p:ph type="ftr" sz="quarter" idx="11"/>
          </p:nvPr>
        </p:nvSpPr>
        <p:spPr/>
        <p:txBody>
          <a:bodyPr/>
          <a:lstStyle/>
          <a:p>
            <a:endParaRPr lang="fa-IR">
              <a:solidFill>
                <a:prstClr val="black"/>
              </a:solidFill>
            </a:endParaRPr>
          </a:p>
        </p:txBody>
      </p:sp>
      <p:sp>
        <p:nvSpPr>
          <p:cNvPr id="5" name="Slide Number Placeholder 4"/>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497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3" name="Footer Placeholder 2"/>
          <p:cNvSpPr>
            <a:spLocks noGrp="1"/>
          </p:cNvSpPr>
          <p:nvPr>
            <p:ph type="ftr" sz="quarter" idx="11"/>
          </p:nvPr>
        </p:nvSpPr>
        <p:spPr/>
        <p:txBody>
          <a:bodyPr/>
          <a:lstStyle/>
          <a:p>
            <a:endParaRPr lang="fa-IR">
              <a:solidFill>
                <a:prstClr val="black"/>
              </a:solidFill>
            </a:endParaRPr>
          </a:p>
        </p:txBody>
      </p:sp>
      <p:sp>
        <p:nvSpPr>
          <p:cNvPr id="4" name="Slide Number Placeholder 3"/>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36441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6" name="Footer Placeholder 5"/>
          <p:cNvSpPr>
            <a:spLocks noGrp="1"/>
          </p:cNvSpPr>
          <p:nvPr>
            <p:ph type="ftr" sz="quarter" idx="11"/>
          </p:nvPr>
        </p:nvSpPr>
        <p:spPr/>
        <p:txBody>
          <a:bodyPr/>
          <a:lstStyle/>
          <a:p>
            <a:endParaRPr lang="fa-IR">
              <a:solidFill>
                <a:prstClr val="black"/>
              </a:solidFill>
            </a:endParaRPr>
          </a:p>
        </p:txBody>
      </p:sp>
      <p:sp>
        <p:nvSpPr>
          <p:cNvPr id="7" name="Slide Number Placeholder 6"/>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325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C70572-5136-49F8-98E6-477486C42D38}" type="datetimeFigureOut">
              <a:rPr lang="fa-IR" smtClean="0">
                <a:solidFill>
                  <a:prstClr val="black"/>
                </a:solidFill>
              </a:rPr>
              <a:pPr/>
              <a:t>09/13/1441</a:t>
            </a:fld>
            <a:endParaRPr lang="fa-IR">
              <a:solidFill>
                <a:prstClr val="black"/>
              </a:solidFill>
            </a:endParaRPr>
          </a:p>
        </p:txBody>
      </p:sp>
      <p:sp>
        <p:nvSpPr>
          <p:cNvPr id="6" name="Footer Placeholder 5"/>
          <p:cNvSpPr>
            <a:spLocks noGrp="1"/>
          </p:cNvSpPr>
          <p:nvPr>
            <p:ph type="ftr" sz="quarter" idx="11"/>
          </p:nvPr>
        </p:nvSpPr>
        <p:spPr/>
        <p:txBody>
          <a:bodyPr/>
          <a:lstStyle/>
          <a:p>
            <a:endParaRPr lang="fa-IR">
              <a:solidFill>
                <a:prstClr val="black"/>
              </a:solidFill>
            </a:endParaRPr>
          </a:p>
        </p:txBody>
      </p:sp>
      <p:sp>
        <p:nvSpPr>
          <p:cNvPr id="7" name="Slide Number Placeholder 6"/>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416934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C70572-5136-49F8-98E6-477486C42D38}" type="datetimeFigureOut">
              <a:rPr lang="fa-IR" smtClean="0">
                <a:solidFill>
                  <a:prstClr val="black"/>
                </a:solidFill>
              </a:rPr>
              <a:pPr/>
              <a:t>09/13/1441</a:t>
            </a:fld>
            <a:endParaRPr lang="fa-IR">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a-IR">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24700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95401" y="782198"/>
            <a:ext cx="9601196" cy="5093670"/>
          </a:xfrm>
        </p:spPr>
        <p:txBody>
          <a:bodyPr>
            <a:normAutofit fontScale="70000" lnSpcReduction="20000"/>
          </a:bodyPr>
          <a:lstStyle/>
          <a:p>
            <a:pPr marL="0" indent="0" algn="ctr">
              <a:buNone/>
            </a:pPr>
            <a:r>
              <a:rPr lang="fa-IR" sz="6000" dirty="0">
                <a:solidFill>
                  <a:schemeClr val="tx1"/>
                </a:solidFill>
              </a:rPr>
              <a:t>فصل یازدهم از</a:t>
            </a:r>
          </a:p>
          <a:p>
            <a:pPr marL="0" indent="0" algn="ctr">
              <a:buNone/>
            </a:pPr>
            <a:r>
              <a:rPr lang="fa-IR" sz="6000" dirty="0">
                <a:solidFill>
                  <a:schemeClr val="tx1"/>
                </a:solidFill>
              </a:rPr>
              <a:t>کتاب مشاوره مدرسه در عصر حاضر</a:t>
            </a:r>
          </a:p>
          <a:p>
            <a:pPr marL="0" indent="0" algn="ctr">
              <a:buNone/>
            </a:pPr>
            <a:r>
              <a:rPr lang="fa-IR" sz="6000" dirty="0">
                <a:solidFill>
                  <a:srgbClr val="FF0000"/>
                </a:solidFill>
              </a:rPr>
              <a:t>تقویت برنامه های مشاوره‌ی مدرسه از طریق همکاری</a:t>
            </a:r>
          </a:p>
          <a:p>
            <a:pPr marL="0" indent="0" algn="ctr">
              <a:buNone/>
            </a:pPr>
            <a:r>
              <a:rPr lang="fa-IR" sz="6000" dirty="0">
                <a:solidFill>
                  <a:schemeClr val="tx1"/>
                </a:solidFill>
              </a:rPr>
              <a:t> </a:t>
            </a:r>
            <a:r>
              <a:rPr lang="fa-IR" sz="6000" u="sng" dirty="0">
                <a:solidFill>
                  <a:srgbClr val="FF0000"/>
                </a:solidFill>
              </a:rPr>
              <a:t>قسمت اول</a:t>
            </a:r>
          </a:p>
          <a:p>
            <a:pPr marL="0" indent="0" algn="ctr">
              <a:buNone/>
            </a:pPr>
            <a:r>
              <a:rPr lang="fa-IR" sz="6000" dirty="0">
                <a:solidFill>
                  <a:schemeClr val="tx1"/>
                </a:solidFill>
              </a:rPr>
              <a:t>ترجمه دکتر علی محمد نظری</a:t>
            </a:r>
          </a:p>
          <a:p>
            <a:pPr marL="0" indent="0" algn="ctr">
              <a:buNone/>
            </a:pPr>
            <a:r>
              <a:rPr lang="fa-IR" sz="6000" dirty="0">
                <a:solidFill>
                  <a:schemeClr val="tx1"/>
                </a:solidFill>
              </a:rPr>
              <a:t>خدمات مشورتی در مدرسه</a:t>
            </a:r>
          </a:p>
          <a:p>
            <a:pPr marL="0" indent="0" algn="ctr">
              <a:buNone/>
            </a:pPr>
            <a:r>
              <a:rPr lang="fa-IR" sz="6000" dirty="0">
                <a:solidFill>
                  <a:schemeClr val="tx1"/>
                </a:solidFill>
              </a:rPr>
              <a:t>دانشگاه فرهنگیان پردیس شهید رجائی ارومیه</a:t>
            </a:r>
          </a:p>
          <a:p>
            <a:endParaRPr lang="fa-IR" dirty="0">
              <a:solidFill>
                <a:schemeClr val="tx1"/>
              </a:solidFill>
            </a:endParaRPr>
          </a:p>
          <a:p>
            <a:endParaRPr lang="fa-IR" dirty="0">
              <a:solidFill>
                <a:schemeClr val="tx1"/>
              </a:solidFill>
            </a:endParaRPr>
          </a:p>
          <a:p>
            <a:endParaRPr lang="fa-IR" dirty="0">
              <a:solidFill>
                <a:schemeClr val="tx1"/>
              </a:solidFill>
            </a:endParaRPr>
          </a:p>
        </p:txBody>
      </p:sp>
      <p:pic>
        <p:nvPicPr>
          <p:cNvPr id="2" name="Audio 1">
            <a:hlinkClick r:id="" action="ppaction://media"/>
            <a:extLst>
              <a:ext uri="{FF2B5EF4-FFF2-40B4-BE49-F238E27FC236}">
                <a16:creationId xmlns:a16="http://schemas.microsoft.com/office/drawing/2014/main" id="{339C30F8-5E65-4EE1-B1E3-E65B1F442F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0701385"/>
      </p:ext>
    </p:extLst>
  </p:cSld>
  <p:clrMapOvr>
    <a:masterClrMapping/>
  </p:clrMapOvr>
  <mc:AlternateContent xmlns:mc="http://schemas.openxmlformats.org/markup-compatibility/2006">
    <mc:Choice xmlns:p14="http://schemas.microsoft.com/office/powerpoint/2010/main" Requires="p14">
      <p:transition spd="slow" p14:dur="1500" advTm="19699">
        <p:split orient="vert"/>
      </p:transition>
    </mc:Choice>
    <mc:Fallback>
      <p:transition spd="slow" advTm="1969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مکانیزم های پشتیبانی از مشارکت</a:t>
            </a:r>
          </a:p>
        </p:txBody>
      </p:sp>
      <p:sp>
        <p:nvSpPr>
          <p:cNvPr id="3" name="Content Placeholder 2"/>
          <p:cNvSpPr>
            <a:spLocks noGrp="1"/>
          </p:cNvSpPr>
          <p:nvPr>
            <p:ph idx="1"/>
          </p:nvPr>
        </p:nvSpPr>
        <p:spPr/>
        <p:txBody>
          <a:bodyPr>
            <a:normAutofit/>
          </a:bodyPr>
          <a:lstStyle/>
          <a:p>
            <a:r>
              <a:rPr lang="fa-IR" sz="2400" dirty="0"/>
              <a:t>* تهیه مکانیزم ها و ساختار های پشتیبانی برای پشتیبانی از پرسنل مدرسه و اعضای خانواده ها و بین پرسنل مدرسه، اعضای خانواده ها و اعضای جامعه در مقیاس وسیع نیز به عهده مشاور مدرسه است.</a:t>
            </a:r>
          </a:p>
          <a:p>
            <a:r>
              <a:rPr lang="fa-IR" sz="2400" dirty="0">
                <a:solidFill>
                  <a:srgbClr val="FF0000"/>
                </a:solidFill>
              </a:rPr>
              <a:t>وظیفه تیم مدیریت موارد خاص چیست؟</a:t>
            </a:r>
          </a:p>
          <a:p>
            <a:r>
              <a:rPr lang="fa-IR" sz="2400" dirty="0"/>
              <a:t>تیم مدیریت موارد خاص، ساختاری دیگر در مدرسه است که از مشارکت پشتیبانی مینماید. این تیم در سیستم های مختلف مدارس، نام های متفاوتی دارد. عده ای آنرا تیم پژوهش کودک، تیم کمک به دانش آموز یا تیم پرونده موارد خاص، نام گذاری کردند. این تیم در مورد نیاز های خاص دانش آموزان و اقدامات جبرانی و واکنش به مسائل و مشکلات، سازماندهی شده است.</a:t>
            </a:r>
          </a:p>
          <a:p>
            <a:pPr algn="l"/>
            <a:r>
              <a:rPr lang="fa-IR" sz="2400" dirty="0">
                <a:solidFill>
                  <a:srgbClr val="FF0000"/>
                </a:solidFill>
              </a:rPr>
              <a:t>پایان</a:t>
            </a:r>
          </a:p>
        </p:txBody>
      </p:sp>
      <p:pic>
        <p:nvPicPr>
          <p:cNvPr id="4" name="Audio 3">
            <a:hlinkClick r:id="" action="ppaction://media"/>
            <a:extLst>
              <a:ext uri="{FF2B5EF4-FFF2-40B4-BE49-F238E27FC236}">
                <a16:creationId xmlns:a16="http://schemas.microsoft.com/office/drawing/2014/main" id="{9EA4B40E-BB5A-4823-96E5-12608B4D2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9206092"/>
      </p:ext>
    </p:extLst>
  </p:cSld>
  <p:clrMapOvr>
    <a:masterClrMapping/>
  </p:clrMapOvr>
  <mc:AlternateContent xmlns:mc="http://schemas.openxmlformats.org/markup-compatibility/2006">
    <mc:Choice xmlns:p14="http://schemas.microsoft.com/office/powerpoint/2010/main" Requires="p14">
      <p:transition spd="slow" p14:dur="2000" advTm="62907"/>
    </mc:Choice>
    <mc:Fallback>
      <p:transition spd="slow" advTm="6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مهارت ها و نظریات در مورد مشارکت</a:t>
            </a:r>
          </a:p>
        </p:txBody>
      </p:sp>
      <p:sp>
        <p:nvSpPr>
          <p:cNvPr id="3" name="Content Placeholder 2"/>
          <p:cNvSpPr>
            <a:spLocks noGrp="1"/>
          </p:cNvSpPr>
          <p:nvPr>
            <p:ph idx="1"/>
          </p:nvPr>
        </p:nvSpPr>
        <p:spPr>
          <a:xfrm>
            <a:off x="495759" y="2556932"/>
            <a:ext cx="10898281" cy="3691468"/>
          </a:xfrm>
        </p:spPr>
        <p:txBody>
          <a:bodyPr>
            <a:normAutofit lnSpcReduction="10000"/>
          </a:bodyPr>
          <a:lstStyle/>
          <a:p>
            <a:r>
              <a:rPr lang="fa-IR" dirty="0">
                <a:solidFill>
                  <a:srgbClr val="FF0000"/>
                </a:solidFill>
              </a:rPr>
              <a:t>سه زمینه اساسی کارشناسی سهم مشاور مدرسه در مشارکت کدامند؟</a:t>
            </a:r>
          </a:p>
          <a:p>
            <a:r>
              <a:rPr lang="fa-IR" dirty="0">
                <a:solidFill>
                  <a:srgbClr val="FF0000"/>
                </a:solidFill>
              </a:rPr>
              <a:t>1-</a:t>
            </a:r>
            <a:r>
              <a:rPr lang="fa-IR" dirty="0"/>
              <a:t> تاکید بر دانش پایه اساسی</a:t>
            </a:r>
          </a:p>
          <a:p>
            <a:r>
              <a:rPr lang="fa-IR" dirty="0">
                <a:solidFill>
                  <a:srgbClr val="FF0000"/>
                </a:solidFill>
              </a:rPr>
              <a:t>2- </a:t>
            </a:r>
            <a:r>
              <a:rPr lang="fa-IR" dirty="0"/>
              <a:t>مهارت های ارتباطی، روند تشکیل گروه و حل مسئله در جهت تقویت سبک مشارکت در تعامل</a:t>
            </a:r>
          </a:p>
          <a:p>
            <a:r>
              <a:rPr lang="fa-IR" dirty="0">
                <a:solidFill>
                  <a:srgbClr val="FF0000"/>
                </a:solidFill>
              </a:rPr>
              <a:t>3-</a:t>
            </a:r>
            <a:r>
              <a:rPr lang="fa-IR" dirty="0"/>
              <a:t> نظریات فردی در پشتیبانی از روند تشکیل گروه مشارکت کننده</a:t>
            </a:r>
          </a:p>
          <a:p>
            <a:r>
              <a:rPr lang="fa-IR" dirty="0">
                <a:solidFill>
                  <a:srgbClr val="FF0000"/>
                </a:solidFill>
              </a:rPr>
              <a:t>مشاور در چه زمینه هایی میتواند از متخصص و کارشناس استفاده نماید؟</a:t>
            </a:r>
          </a:p>
          <a:p>
            <a:r>
              <a:rPr lang="fa-IR" dirty="0">
                <a:solidFill>
                  <a:srgbClr val="FF0000"/>
                </a:solidFill>
              </a:rPr>
              <a:t>الف) </a:t>
            </a:r>
            <a:r>
              <a:rPr lang="fa-IR" dirty="0"/>
              <a:t>رشد طبیعی و غیر طبیعی دانش آموز                                  </a:t>
            </a:r>
            <a:r>
              <a:rPr lang="fa-IR" dirty="0">
                <a:solidFill>
                  <a:srgbClr val="FF0000"/>
                </a:solidFill>
              </a:rPr>
              <a:t>ث) </a:t>
            </a:r>
            <a:r>
              <a:rPr lang="fa-IR" dirty="0"/>
              <a:t>منابع جامعه</a:t>
            </a:r>
          </a:p>
          <a:p>
            <a:r>
              <a:rPr lang="fa-IR" dirty="0">
                <a:solidFill>
                  <a:srgbClr val="FF0000"/>
                </a:solidFill>
              </a:rPr>
              <a:t>ب) </a:t>
            </a:r>
            <a:r>
              <a:rPr lang="fa-IR" dirty="0"/>
              <a:t>اصول رفتار و راهبرد های کمک به تغییر رفتار                         </a:t>
            </a:r>
            <a:r>
              <a:rPr lang="fa-IR" dirty="0">
                <a:solidFill>
                  <a:srgbClr val="FF0000"/>
                </a:solidFill>
              </a:rPr>
              <a:t>ج) </a:t>
            </a:r>
            <a:r>
              <a:rPr lang="fa-IR" dirty="0"/>
              <a:t>ارزش های فرهنگ های مختلف و تنوع فرهنگی و رفتار ها و انتظارات مناسب</a:t>
            </a:r>
          </a:p>
          <a:p>
            <a:r>
              <a:rPr lang="fa-IR" dirty="0">
                <a:solidFill>
                  <a:srgbClr val="FF0000"/>
                </a:solidFill>
              </a:rPr>
              <a:t>پ) </a:t>
            </a:r>
            <a:r>
              <a:rPr lang="fa-IR" dirty="0"/>
              <a:t>راهبرد های توسعه مهارت های اجتماعی</a:t>
            </a:r>
          </a:p>
          <a:p>
            <a:r>
              <a:rPr lang="fa-IR" dirty="0">
                <a:solidFill>
                  <a:srgbClr val="FF0000"/>
                </a:solidFill>
              </a:rPr>
              <a:t>ت) </a:t>
            </a:r>
            <a:r>
              <a:rPr lang="fa-IR" dirty="0"/>
              <a:t>سیست های سیستم مدرسه، روش کار و منابع                                                 </a:t>
            </a:r>
            <a:r>
              <a:rPr lang="fa-IR" sz="3200" dirty="0">
                <a:solidFill>
                  <a:srgbClr val="FF0000"/>
                </a:solidFill>
              </a:rPr>
              <a:t>پایان</a:t>
            </a:r>
            <a:endParaRPr lang="fa-IR" dirty="0">
              <a:solidFill>
                <a:srgbClr val="FF0000"/>
              </a:solidFill>
            </a:endParaRPr>
          </a:p>
        </p:txBody>
      </p:sp>
    </p:spTree>
    <p:extLst>
      <p:ext uri="{BB962C8B-B14F-4D97-AF65-F5344CB8AC3E}">
        <p14:creationId xmlns:p14="http://schemas.microsoft.com/office/powerpoint/2010/main" val="4609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همکاری</a:t>
            </a:r>
          </a:p>
        </p:txBody>
      </p:sp>
      <p:sp>
        <p:nvSpPr>
          <p:cNvPr id="3" name="Content Placeholder 2"/>
          <p:cNvSpPr>
            <a:spLocks noGrp="1"/>
          </p:cNvSpPr>
          <p:nvPr>
            <p:ph idx="1"/>
          </p:nvPr>
        </p:nvSpPr>
        <p:spPr/>
        <p:txBody>
          <a:bodyPr>
            <a:normAutofit fontScale="92500" lnSpcReduction="10000"/>
          </a:bodyPr>
          <a:lstStyle/>
          <a:p>
            <a:r>
              <a:rPr lang="fa-IR" sz="2400" b="1" dirty="0">
                <a:solidFill>
                  <a:srgbClr val="FF0000"/>
                </a:solidFill>
              </a:rPr>
              <a:t>همکاری در تعریف کلی:</a:t>
            </a:r>
          </a:p>
          <a:p>
            <a:r>
              <a:rPr lang="fa-IR" sz="2400" b="1" dirty="0"/>
              <a:t>همکاری فرایند خاصی است که بین افراد به وجود می‌آید تا با هم مسائل را حل نمایند. همکاری روند خاصی است و بین عده ای که گرد هم آمده اند تا مسائل را حل کنند به وجود می‌آید. روند همکاری نیازمند حضور بیش از یک نفر است</a:t>
            </a:r>
          </a:p>
          <a:p>
            <a:r>
              <a:rPr lang="fa-IR" sz="2400" b="1" dirty="0">
                <a:solidFill>
                  <a:srgbClr val="FF0000"/>
                </a:solidFill>
              </a:rPr>
              <a:t>تعریف همکاری از دیدگاه فرند و کوک چگونه است؟</a:t>
            </a:r>
          </a:p>
          <a:p>
            <a:r>
              <a:rPr lang="fa-IR" sz="2400" b="1" dirty="0"/>
              <a:t>یک نوع تعامل بین حداقل دو نفر که در راستای تحقق یک هدف مشترک به طور برابر با یکدیگر کار میکنند</a:t>
            </a:r>
          </a:p>
          <a:p>
            <a:r>
              <a:rPr lang="fa-IR" sz="2400" b="1" dirty="0">
                <a:solidFill>
                  <a:srgbClr val="FF0000"/>
                </a:solidFill>
              </a:rPr>
              <a:t>تعریف همکاری از دیدگاه آیدول، نوین، پائولوچی به چه شیوه ایست؟</a:t>
            </a:r>
          </a:p>
          <a:p>
            <a:r>
              <a:rPr lang="fa-IR" sz="2400" b="1" dirty="0"/>
              <a:t>آنها نیز همکاری را روندی تعاملی تعریف نمودند و تاکید کردند که کار تیمی و قبول اینکه تخصص منحصر به فرد هر یک از افراد تیم در روند حل مسئله موثر می‌باشد، در روند همکاری مورد نظر است.</a:t>
            </a:r>
          </a:p>
        </p:txBody>
      </p:sp>
      <p:pic>
        <p:nvPicPr>
          <p:cNvPr id="4" name="Audio 3">
            <a:hlinkClick r:id="" action="ppaction://media"/>
            <a:extLst>
              <a:ext uri="{FF2B5EF4-FFF2-40B4-BE49-F238E27FC236}">
                <a16:creationId xmlns:a16="http://schemas.microsoft.com/office/drawing/2014/main" id="{CBFCDD41-1499-4368-933C-B092DD8CED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4058576"/>
      </p:ext>
    </p:extLst>
  </p:cSld>
  <p:clrMapOvr>
    <a:masterClrMapping/>
  </p:clrMapOvr>
  <mc:AlternateContent xmlns:mc="http://schemas.openxmlformats.org/markup-compatibility/2006">
    <mc:Choice xmlns:p14="http://schemas.microsoft.com/office/powerpoint/2010/main" Requires="p14">
      <p:transition spd="slow" p14:dur="2000" advTm="60731"/>
    </mc:Choice>
    <mc:Fallback>
      <p:transition spd="slow" advTm="60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تعریف خصوصیات</a:t>
            </a:r>
          </a:p>
        </p:txBody>
      </p:sp>
      <p:sp>
        <p:nvSpPr>
          <p:cNvPr id="3" name="Content Placeholder 2"/>
          <p:cNvSpPr>
            <a:spLocks noGrp="1"/>
          </p:cNvSpPr>
          <p:nvPr>
            <p:ph idx="1"/>
          </p:nvPr>
        </p:nvSpPr>
        <p:spPr/>
        <p:txBody>
          <a:bodyPr>
            <a:normAutofit fontScale="92500" lnSpcReduction="10000"/>
          </a:bodyPr>
          <a:lstStyle/>
          <a:p>
            <a:r>
              <a:rPr lang="fa-IR" sz="2400" b="1" dirty="0"/>
              <a:t>شش خصوصیت برای طبقه بندی تعامل در ردیف همکاری از طرف فرند و کوک را توضیح دهید.</a:t>
            </a:r>
          </a:p>
          <a:p>
            <a:r>
              <a:rPr lang="fa-IR" sz="2400" b="1" dirty="0">
                <a:solidFill>
                  <a:srgbClr val="FF0000"/>
                </a:solidFill>
              </a:rPr>
              <a:t>1- همکاری حالت داوطلبانه دارد: </a:t>
            </a:r>
          </a:p>
          <a:p>
            <a:r>
              <a:rPr lang="fa-IR" sz="2400" b="1" dirty="0"/>
              <a:t>نمیتوان افراد را به همکاری مجبور کرد. نوع تعامل با حکم و دستور عملی نمی‌شود</a:t>
            </a:r>
          </a:p>
          <a:p>
            <a:r>
              <a:rPr lang="fa-IR" sz="2400" b="1" dirty="0">
                <a:solidFill>
                  <a:srgbClr val="FF0000"/>
                </a:solidFill>
              </a:rPr>
              <a:t>2- تساوی بین مشارکت کنندگان لازمه همکاری است:</a:t>
            </a:r>
          </a:p>
          <a:p>
            <a:r>
              <a:rPr lang="fa-IR" sz="2400" b="1" dirty="0"/>
              <a:t>در صورتی یک تعامل، یک همکاری محسوب میشود که کلیه افراد گروه برای همه اعضای تیم حل کننده مسئله از لحاظ قدرت تصمیم گیری، حقوق برابر در نظر بگیرند و به این حق احترام بگذارند</a:t>
            </a:r>
          </a:p>
          <a:p>
            <a:r>
              <a:rPr lang="fa-IR" sz="2400" b="1" dirty="0">
                <a:solidFill>
                  <a:srgbClr val="FF0000"/>
                </a:solidFill>
              </a:rPr>
              <a:t>3- همکاری بر اساس هدف مشترک:</a:t>
            </a:r>
          </a:p>
          <a:p>
            <a:r>
              <a:rPr lang="fa-IR" sz="2400" b="1" dirty="0"/>
              <a:t>افرادی که برای حل یک مسئله گرد هم می‌آیند باید تعریف مشترکی از مسئله داشته باشند و نگاهشان به آنچه میخواهند تحقق یابد، یکسان شود</a:t>
            </a:r>
          </a:p>
        </p:txBody>
      </p:sp>
      <p:pic>
        <p:nvPicPr>
          <p:cNvPr id="4" name="Audio 3">
            <a:hlinkClick r:id="" action="ppaction://media"/>
            <a:extLst>
              <a:ext uri="{FF2B5EF4-FFF2-40B4-BE49-F238E27FC236}">
                <a16:creationId xmlns:a16="http://schemas.microsoft.com/office/drawing/2014/main" id="{7A72F9A0-26A5-430C-A0B0-41B732083E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32367"/>
      </p:ext>
    </p:extLst>
  </p:cSld>
  <p:clrMapOvr>
    <a:masterClrMapping/>
  </p:clrMapOvr>
  <mc:AlternateContent xmlns:mc="http://schemas.openxmlformats.org/markup-compatibility/2006">
    <mc:Choice xmlns:p14="http://schemas.microsoft.com/office/powerpoint/2010/main" Requires="p14">
      <p:transition spd="slow" p14:dur="2000" advTm="71442"/>
    </mc:Choice>
    <mc:Fallback>
      <p:transition spd="slow" advTm="7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تعریف خصوصیات</a:t>
            </a:r>
          </a:p>
        </p:txBody>
      </p:sp>
      <p:sp>
        <p:nvSpPr>
          <p:cNvPr id="3" name="Content Placeholder 2"/>
          <p:cNvSpPr>
            <a:spLocks noGrp="1"/>
          </p:cNvSpPr>
          <p:nvPr>
            <p:ph idx="1"/>
          </p:nvPr>
        </p:nvSpPr>
        <p:spPr/>
        <p:txBody>
          <a:bodyPr>
            <a:normAutofit/>
          </a:bodyPr>
          <a:lstStyle/>
          <a:p>
            <a:r>
              <a:rPr lang="fa-IR" sz="2000" b="1" dirty="0">
                <a:solidFill>
                  <a:srgbClr val="FF0000"/>
                </a:solidFill>
              </a:rPr>
              <a:t>4- همکاری اعضای تیم به مسئولیت مشترک آنها در قبال مشارکت و تصمیم گیری بستگی دارد:</a:t>
            </a:r>
          </a:p>
          <a:p>
            <a:r>
              <a:rPr lang="fa-IR" sz="2000" b="1" dirty="0"/>
              <a:t>همکاری موجب وابستگی اعضای گروه به یک دیگر می‌شود. اعضای تیم از لحاظ تصمیم گیری سهم مساوی دارند لی سطح مسئولیت آنها لزوما یکسان نیست.</a:t>
            </a:r>
          </a:p>
          <a:p>
            <a:r>
              <a:rPr lang="fa-IR" sz="2000" b="1" dirty="0">
                <a:solidFill>
                  <a:srgbClr val="FF0000"/>
                </a:solidFill>
              </a:rPr>
              <a:t>5- افرادی که همکاری می‌کنند منابع خود را نیز در اختیار گروه میگذارند.</a:t>
            </a:r>
          </a:p>
          <a:p>
            <a:r>
              <a:rPr lang="fa-IR" sz="2000" b="1" dirty="0"/>
              <a:t>مهارت و دانش، مکان، پول، زمان، اقلام ملموس و خود شخص از جمله این منابع هستند.</a:t>
            </a:r>
          </a:p>
          <a:p>
            <a:r>
              <a:rPr lang="fa-IR" sz="2000" b="1" dirty="0">
                <a:solidFill>
                  <a:srgbClr val="FF0000"/>
                </a:solidFill>
              </a:rPr>
              <a:t>6- افرادی که در کارها مشارکت میکنند، در پیامد ها سهیمند:</a:t>
            </a:r>
          </a:p>
          <a:p>
            <a:r>
              <a:rPr lang="fa-IR" sz="2000" b="1" dirty="0"/>
              <a:t>طبیعت تصمیم گیری کردن و تقسیم مسئولیت ها بین اعضای تیم، حکم می‌کند که افراد گروه در قبال پیامدها و بازبینی برنامه ها در راستای پیشبرد اهداف مورد قبول گروه مسئولیت داشته باشند</a:t>
            </a:r>
          </a:p>
        </p:txBody>
      </p:sp>
      <p:pic>
        <p:nvPicPr>
          <p:cNvPr id="4" name="Audio 3">
            <a:hlinkClick r:id="" action="ppaction://media"/>
            <a:extLst>
              <a:ext uri="{FF2B5EF4-FFF2-40B4-BE49-F238E27FC236}">
                <a16:creationId xmlns:a16="http://schemas.microsoft.com/office/drawing/2014/main" id="{37B1F2B1-03F6-4F82-B0E7-9FF90E6CF7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5966302"/>
      </p:ext>
    </p:extLst>
  </p:cSld>
  <p:clrMapOvr>
    <a:masterClrMapping/>
  </p:clrMapOvr>
  <mc:AlternateContent xmlns:mc="http://schemas.openxmlformats.org/markup-compatibility/2006">
    <mc:Choice xmlns:p14="http://schemas.microsoft.com/office/powerpoint/2010/main" Requires="p14">
      <p:transition spd="slow" p14:dur="2000" advTm="56950"/>
    </mc:Choice>
    <mc:Fallback>
      <p:transition spd="slow" advTm="5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زمینه همکاری</a:t>
            </a:r>
          </a:p>
        </p:txBody>
      </p:sp>
      <p:sp>
        <p:nvSpPr>
          <p:cNvPr id="3" name="Content Placeholder 2"/>
          <p:cNvSpPr>
            <a:spLocks noGrp="1"/>
          </p:cNvSpPr>
          <p:nvPr>
            <p:ph idx="1"/>
          </p:nvPr>
        </p:nvSpPr>
        <p:spPr/>
        <p:txBody>
          <a:bodyPr>
            <a:noAutofit/>
          </a:bodyPr>
          <a:lstStyle/>
          <a:p>
            <a:r>
              <a:rPr lang="fa-IR" sz="2000" b="1" dirty="0">
                <a:solidFill>
                  <a:srgbClr val="FF0000"/>
                </a:solidFill>
              </a:rPr>
              <a:t>در مدل برونفن برنر چهار سیستم وجود دارد:</a:t>
            </a:r>
          </a:p>
          <a:p>
            <a:r>
              <a:rPr lang="fa-IR" sz="2000" b="1" dirty="0">
                <a:solidFill>
                  <a:srgbClr val="FF0000"/>
                </a:solidFill>
              </a:rPr>
              <a:t>الف) </a:t>
            </a:r>
            <a:r>
              <a:rPr lang="fa-IR" sz="2000" b="1" dirty="0"/>
              <a:t>خرده سیستم با محوریت روابط افراد که در محیط خانواده، گروه همسال، مدرسه و گروه کلاسی حضور دارند</a:t>
            </a:r>
          </a:p>
          <a:p>
            <a:r>
              <a:rPr lang="fa-IR" sz="2000" b="1" dirty="0">
                <a:solidFill>
                  <a:srgbClr val="FF0000"/>
                </a:solidFill>
              </a:rPr>
              <a:t>ب)</a:t>
            </a:r>
            <a:r>
              <a:rPr lang="fa-IR" sz="2000" b="1" dirty="0"/>
              <a:t> میان سیستم با محوریت روابطه انواع خرده سیستم ها با هم از جمله مدرسه و خانواده، کلاس درس و مدرسه</a:t>
            </a:r>
          </a:p>
          <a:p>
            <a:r>
              <a:rPr lang="fa-IR" sz="2000" b="1" dirty="0">
                <a:solidFill>
                  <a:srgbClr val="FF0000"/>
                </a:solidFill>
              </a:rPr>
              <a:t>پ) </a:t>
            </a:r>
            <a:r>
              <a:rPr lang="fa-IR" sz="2000" b="1" dirty="0"/>
              <a:t>سیستم بیرونی یا سازمان های گسترده تر اجتماعی مثل دولت، سیستم آموزشی، سیستم های خدماتی</a:t>
            </a:r>
          </a:p>
          <a:p>
            <a:r>
              <a:rPr lang="fa-IR" sz="2000" b="1" dirty="0">
                <a:solidFill>
                  <a:srgbClr val="FF0000"/>
                </a:solidFill>
              </a:rPr>
              <a:t>ت) </a:t>
            </a:r>
            <a:r>
              <a:rPr lang="fa-IR" sz="2000" b="1" dirty="0"/>
              <a:t>کلان سیستم یا قواعد سیستم های فرهنگی، سیسات های اجتماعی و انتظارات اجتماعی</a:t>
            </a:r>
          </a:p>
          <a:p>
            <a:r>
              <a:rPr lang="fa-IR" sz="2000" b="1" dirty="0"/>
              <a:t>طبق مدل برونفن برنر بدون درک زمینه محیطی، فرد قابل درک نیست. هر نوع تغییر در فرد با تغییر سیستم ها و ساختار های محیط فرد در ارتباطند</a:t>
            </a:r>
          </a:p>
        </p:txBody>
      </p:sp>
      <p:pic>
        <p:nvPicPr>
          <p:cNvPr id="4" name="Audio 3">
            <a:hlinkClick r:id="" action="ppaction://media"/>
            <a:extLst>
              <a:ext uri="{FF2B5EF4-FFF2-40B4-BE49-F238E27FC236}">
                <a16:creationId xmlns:a16="http://schemas.microsoft.com/office/drawing/2014/main" id="{CBC23729-EAD2-4511-AA34-DC41631C5C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0453462"/>
      </p:ext>
    </p:extLst>
  </p:cSld>
  <p:clrMapOvr>
    <a:masterClrMapping/>
  </p:clrMapOvr>
  <mc:AlternateContent xmlns:mc="http://schemas.openxmlformats.org/markup-compatibility/2006">
    <mc:Choice xmlns:p14="http://schemas.microsoft.com/office/powerpoint/2010/main" Requires="p14">
      <p:transition spd="slow" p14:dur="2000" advTm="61946"/>
    </mc:Choice>
    <mc:Fallback>
      <p:transition spd="slow" advTm="61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زمینه همکاری</a:t>
            </a:r>
          </a:p>
        </p:txBody>
      </p:sp>
      <p:sp>
        <p:nvSpPr>
          <p:cNvPr id="3" name="Content Placeholder 2"/>
          <p:cNvSpPr>
            <a:spLocks noGrp="1"/>
          </p:cNvSpPr>
          <p:nvPr>
            <p:ph idx="1"/>
          </p:nvPr>
        </p:nvSpPr>
        <p:spPr/>
        <p:txBody>
          <a:bodyPr>
            <a:normAutofit fontScale="92500"/>
          </a:bodyPr>
          <a:lstStyle/>
          <a:p>
            <a:r>
              <a:rPr lang="fa-IR" sz="2000" b="1" dirty="0">
                <a:solidFill>
                  <a:srgbClr val="FF0000"/>
                </a:solidFill>
              </a:rPr>
              <a:t>درچه مواردی همکاری به عناون بهترین اقدام در راستای حل مسائل طبیعا سیستمی شناخته شده؟</a:t>
            </a:r>
          </a:p>
          <a:p>
            <a:r>
              <a:rPr lang="fa-IR" sz="2000" b="1" dirty="0"/>
              <a:t>در مسائل قضایی جوانان، بهداشت روانی جامعه و بهداشت روانی مدرسه</a:t>
            </a:r>
          </a:p>
          <a:p>
            <a:r>
              <a:rPr lang="fa-IR" sz="2000" b="1" dirty="0">
                <a:solidFill>
                  <a:srgbClr val="FF0000"/>
                </a:solidFill>
              </a:rPr>
              <a:t>دو مورد از قوانین سیستم دولت که بر مدل مشاوره مدرسه مبتنی بر همکاری استوار است کدامند؟</a:t>
            </a:r>
          </a:p>
          <a:p>
            <a:r>
              <a:rPr lang="fa-IR" sz="2000" b="1" dirty="0">
                <a:solidFill>
                  <a:srgbClr val="FF0000"/>
                </a:solidFill>
              </a:rPr>
              <a:t>1- قانون آموزش افراد معلول (وزارت آموزش و پرورش آمریکا-1997): </a:t>
            </a:r>
            <a:r>
              <a:rPr lang="fa-IR" sz="2000" b="1" dirty="0"/>
              <a:t>این برنامه برای تامین نیاز های آموزشی خاص هر دانش آموز اهداف اختصاصی تعیین می‌کند. طبق قوانین این برنامه =، برنامه آموزشی اختصاصی باید توسط یک تیم متشکل از، معلم که به طور عادی به تدریس اشتغال دارد، دست کم یک معلم آموزش خاص، یک مسئول اجرایی به نمایندگی از ادارات دولتی که این موضوع به آنها مربوط می‌شود، پدر یا مادر دانش آموز، و در صورت لزوم خود دانش آموز.</a:t>
            </a:r>
          </a:p>
          <a:p>
            <a:r>
              <a:rPr lang="fa-IR" sz="2000" b="1" dirty="0">
                <a:solidFill>
                  <a:srgbClr val="FF0000"/>
                </a:solidFill>
              </a:rPr>
              <a:t>2- قانون آموزش اجباری کلیه دانش آموزان (وزارت آموزش و پرورش آمریکا-2001): </a:t>
            </a:r>
            <a:r>
              <a:rPr lang="fa-IR" sz="2000" b="1" dirty="0"/>
              <a:t>مشاوران مدرسه و سایر ارائه دهندگان خدمات پشتیبانی میتوانند در رفع موانع روانی- اجتماعی از طریق ارائه خدمات مشورتی و حمایت از تیم های همکاری و بهتر کردن هماهنکی خدمات متنوع پشتیبانی مورد نیاز دانش آموزان، جهت موفقیت علمی آنها نقش مهمی ایفا کنند.</a:t>
            </a:r>
          </a:p>
        </p:txBody>
      </p:sp>
      <p:pic>
        <p:nvPicPr>
          <p:cNvPr id="4" name="Audio 3">
            <a:hlinkClick r:id="" action="ppaction://media"/>
            <a:extLst>
              <a:ext uri="{FF2B5EF4-FFF2-40B4-BE49-F238E27FC236}">
                <a16:creationId xmlns:a16="http://schemas.microsoft.com/office/drawing/2014/main" id="{0FBC6529-9708-492A-8EAC-815F5B452F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0345068"/>
      </p:ext>
    </p:extLst>
  </p:cSld>
  <p:clrMapOvr>
    <a:masterClrMapping/>
  </p:clrMapOvr>
  <mc:AlternateContent xmlns:mc="http://schemas.openxmlformats.org/markup-compatibility/2006">
    <mc:Choice xmlns:p14="http://schemas.microsoft.com/office/powerpoint/2010/main" Requires="p14">
      <p:transition spd="slow" p14:dur="2000" advTm="86638"/>
    </mc:Choice>
    <mc:Fallback>
      <p:transition spd="slow" advTm="8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نقش هماهنگ کنندگی مشاور مدرسه در گروه</a:t>
            </a:r>
          </a:p>
        </p:txBody>
      </p:sp>
      <p:sp>
        <p:nvSpPr>
          <p:cNvPr id="3" name="Content Placeholder 2"/>
          <p:cNvSpPr>
            <a:spLocks noGrp="1"/>
          </p:cNvSpPr>
          <p:nvPr>
            <p:ph idx="1"/>
          </p:nvPr>
        </p:nvSpPr>
        <p:spPr/>
        <p:txBody>
          <a:bodyPr>
            <a:normAutofit/>
          </a:bodyPr>
          <a:lstStyle/>
          <a:p>
            <a:r>
              <a:rPr lang="fa-IR" sz="2000" b="1" dirty="0"/>
              <a:t>مشارکت مثل سوخت موتور تعامل مشاور مدرسه عمل میکند و در زمینه‌ای سطح هماهنگی را افزایش می‌دهد.</a:t>
            </a:r>
          </a:p>
          <a:p>
            <a:r>
              <a:rPr lang="fa-IR" sz="2000" b="1" dirty="0"/>
              <a:t>مشارکت مثل مشاوره و مشورت به احترام و اعتماد متقابل و تعهد به پیامد های مثبت متکی است.</a:t>
            </a:r>
          </a:p>
        </p:txBody>
      </p:sp>
      <p:pic>
        <p:nvPicPr>
          <p:cNvPr id="4" name="Picture 3"/>
          <p:cNvPicPr>
            <a:picLocks noChangeAspect="1"/>
          </p:cNvPicPr>
          <p:nvPr/>
        </p:nvPicPr>
        <p:blipFill>
          <a:blip r:embed="rId4"/>
          <a:stretch>
            <a:fillRect/>
          </a:stretch>
        </p:blipFill>
        <p:spPr>
          <a:xfrm>
            <a:off x="801384" y="3334923"/>
            <a:ext cx="5147724" cy="2913477"/>
          </a:xfrm>
          <a:prstGeom prst="rect">
            <a:avLst/>
          </a:prstGeom>
        </p:spPr>
      </p:pic>
      <p:pic>
        <p:nvPicPr>
          <p:cNvPr id="5" name="Audio 4">
            <a:hlinkClick r:id="" action="ppaction://media"/>
            <a:extLst>
              <a:ext uri="{FF2B5EF4-FFF2-40B4-BE49-F238E27FC236}">
                <a16:creationId xmlns:a16="http://schemas.microsoft.com/office/drawing/2014/main" id="{E230614B-BB6C-4421-B8B9-AB43E441E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9795722"/>
      </p:ext>
    </p:extLst>
  </p:cSld>
  <p:clrMapOvr>
    <a:masterClrMapping/>
  </p:clrMapOvr>
  <mc:AlternateContent xmlns:mc="http://schemas.openxmlformats.org/markup-compatibility/2006">
    <mc:Choice xmlns:p14="http://schemas.microsoft.com/office/powerpoint/2010/main" Requires="p14">
      <p:transition spd="slow" p14:dur="2000" advTm="66770"/>
    </mc:Choice>
    <mc:Fallback>
      <p:transition spd="slow" advTm="6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کارایی محیط همکاری در مدرسه</a:t>
            </a:r>
          </a:p>
        </p:txBody>
      </p:sp>
      <p:sp>
        <p:nvSpPr>
          <p:cNvPr id="3" name="Content Placeholder 2"/>
          <p:cNvSpPr>
            <a:spLocks noGrp="1"/>
          </p:cNvSpPr>
          <p:nvPr>
            <p:ph idx="1"/>
          </p:nvPr>
        </p:nvSpPr>
        <p:spPr>
          <a:xfrm>
            <a:off x="799672" y="2131355"/>
            <a:ext cx="10592656" cy="3691468"/>
          </a:xfrm>
        </p:spPr>
        <p:txBody>
          <a:bodyPr>
            <a:normAutofit/>
          </a:bodyPr>
          <a:lstStyle/>
          <a:p>
            <a:r>
              <a:rPr lang="fa-IR" sz="2000" b="1" dirty="0"/>
              <a:t>مربیان آموزشی، اعضای خانواده ، جوانان و مشاوران مدرسه با حقوق برابر و به عناون کارشناس برای حل مسئله های خاص با هم همکاری دارند ماهیت تعامل ها برای اعضای تیم مشارکت با تعامل اعضای گروهی که ارتباط ساده ای با یکدیگر دارند یا در کارهای مجزا همکاری کینمایند کاملا فرق میکند  .اعضای تیم مشارکت برای عنصر حیاتی و مهم که قبلا توضیح داده شد ارزش قایلند</a:t>
            </a:r>
          </a:p>
        </p:txBody>
      </p:sp>
      <p:pic>
        <p:nvPicPr>
          <p:cNvPr id="4" name="Picture 3"/>
          <p:cNvPicPr>
            <a:picLocks noChangeAspect="1"/>
          </p:cNvPicPr>
          <p:nvPr/>
        </p:nvPicPr>
        <p:blipFill>
          <a:blip r:embed="rId5"/>
          <a:stretch>
            <a:fillRect/>
          </a:stretch>
        </p:blipFill>
        <p:spPr>
          <a:xfrm>
            <a:off x="5571688" y="3545059"/>
            <a:ext cx="4935510" cy="2703342"/>
          </a:xfrm>
          <a:prstGeom prst="rect">
            <a:avLst/>
          </a:prstGeom>
        </p:spPr>
      </p:pic>
      <p:pic>
        <p:nvPicPr>
          <p:cNvPr id="5" name="Picture 4"/>
          <p:cNvPicPr>
            <a:picLocks noChangeAspect="1"/>
          </p:cNvPicPr>
          <p:nvPr/>
        </p:nvPicPr>
        <p:blipFill>
          <a:blip r:embed="rId6"/>
          <a:stretch>
            <a:fillRect/>
          </a:stretch>
        </p:blipFill>
        <p:spPr>
          <a:xfrm>
            <a:off x="921683" y="3123028"/>
            <a:ext cx="3816369" cy="3125371"/>
          </a:xfrm>
          <a:prstGeom prst="rect">
            <a:avLst/>
          </a:prstGeom>
        </p:spPr>
      </p:pic>
      <p:pic>
        <p:nvPicPr>
          <p:cNvPr id="6" name="Audio 5">
            <a:hlinkClick r:id="" action="ppaction://media"/>
            <a:extLst>
              <a:ext uri="{FF2B5EF4-FFF2-40B4-BE49-F238E27FC236}">
                <a16:creationId xmlns:a16="http://schemas.microsoft.com/office/drawing/2014/main" id="{AB9505EA-8FE5-42B9-A4DB-45F22CEE53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6583428"/>
      </p:ext>
    </p:extLst>
  </p:cSld>
  <p:clrMapOvr>
    <a:masterClrMapping/>
  </p:clrMapOvr>
  <mc:AlternateContent xmlns:mc="http://schemas.openxmlformats.org/markup-compatibility/2006">
    <mc:Choice xmlns:p14="http://schemas.microsoft.com/office/powerpoint/2010/main" Requires="p14">
      <p:transition spd="slow" p14:dur="2000" advTm="56149"/>
    </mc:Choice>
    <mc:Fallback>
      <p:transition spd="slow" advTm="5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ایجاد روابط مشارکت با جامعه بزرگتر</a:t>
            </a:r>
          </a:p>
        </p:txBody>
      </p:sp>
      <p:sp>
        <p:nvSpPr>
          <p:cNvPr id="3" name="Content Placeholder 2"/>
          <p:cNvSpPr>
            <a:spLocks noGrp="1"/>
          </p:cNvSpPr>
          <p:nvPr>
            <p:ph idx="1"/>
          </p:nvPr>
        </p:nvSpPr>
        <p:spPr/>
        <p:txBody>
          <a:bodyPr>
            <a:normAutofit lnSpcReduction="10000"/>
          </a:bodyPr>
          <a:lstStyle/>
          <a:p>
            <a:r>
              <a:rPr lang="fa-IR" sz="2000" b="1" dirty="0">
                <a:solidFill>
                  <a:srgbClr val="FF0000"/>
                </a:solidFill>
              </a:rPr>
              <a:t>تهیه یک برنامه جامع مستلزم چیست؟</a:t>
            </a:r>
          </a:p>
          <a:p>
            <a:r>
              <a:rPr lang="fa-IR" sz="2000" b="1" dirty="0"/>
              <a:t>مستلزم این است که مشاور مدرسه به سایر ارائه دهندگان خدمات دسترسی داشته باشند و برنامه مشاور مدرسه را در کنار سایر اقدامات پیشگیری که در کل جامعه انجام میگیرد، به صورت هماهنگ کننده و یکپارچه در آورند</a:t>
            </a:r>
          </a:p>
          <a:p>
            <a:r>
              <a:rPr lang="fa-IR" sz="2000" b="1" dirty="0"/>
              <a:t>مشاوران مدرسه یک حلقه پیوند مهم با سایر خدمات اجتماعی هستند و نماینده مدرسه در بین گروه های موجود در جامعه میباشند.</a:t>
            </a:r>
          </a:p>
          <a:p>
            <a:r>
              <a:rPr lang="fa-IR" sz="2000" b="1" dirty="0"/>
              <a:t>معنایش این است که مشاوران مدرسه به دلیل تلاش در جهت ایجاد روابط مشارکتی با گروه های اجتماعی و موسسات، مقداری از وقت خود را بیرون از محیط مدرسه خواهند گذراند.</a:t>
            </a:r>
          </a:p>
          <a:p>
            <a:r>
              <a:rPr lang="fa-IR" sz="2000" b="1" dirty="0">
                <a:solidFill>
                  <a:srgbClr val="FF0000"/>
                </a:solidFill>
              </a:rPr>
              <a:t>چه خدماتی برای کودکان و جوانان توسط مشاور باید مورد توجه قرار بگیرد؟</a:t>
            </a:r>
          </a:p>
          <a:p>
            <a:r>
              <a:rPr lang="fa-IR" sz="2000" b="1" dirty="0"/>
              <a:t>خدمات رفاهی برای کودکان و مشاوره قضایی برای جوانان که در بعضی موسسات مهم اجتماعی ارائه می‌شود باید مورد توجه مشاور مدرسه قرار بگیرد</a:t>
            </a:r>
          </a:p>
        </p:txBody>
      </p:sp>
      <p:pic>
        <p:nvPicPr>
          <p:cNvPr id="4" name="Audio 3">
            <a:hlinkClick r:id="" action="ppaction://media"/>
            <a:extLst>
              <a:ext uri="{FF2B5EF4-FFF2-40B4-BE49-F238E27FC236}">
                <a16:creationId xmlns:a16="http://schemas.microsoft.com/office/drawing/2014/main" id="{39418DF1-CCD6-4DE2-B0EE-E0CC648AC1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0776914"/>
      </p:ext>
    </p:extLst>
  </p:cSld>
  <p:clrMapOvr>
    <a:masterClrMapping/>
  </p:clrMapOvr>
  <mc:AlternateContent xmlns:mc="http://schemas.openxmlformats.org/markup-compatibility/2006">
    <mc:Choice xmlns:p14="http://schemas.microsoft.com/office/powerpoint/2010/main" Requires="p14">
      <p:transition spd="slow" p14:dur="2000" advTm="62124"/>
    </mc:Choice>
    <mc:Fallback>
      <p:transition spd="slow" advTm="62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1259</Words>
  <Application>Microsoft Office PowerPoint</Application>
  <PresentationFormat>Widescreen</PresentationFormat>
  <Paragraphs>71</Paragraphs>
  <Slides>11</Slides>
  <Notes>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Garamond</vt:lpstr>
      <vt:lpstr>Organic</vt:lpstr>
      <vt:lpstr>PowerPoint Presentation</vt:lpstr>
      <vt:lpstr>همکاری</vt:lpstr>
      <vt:lpstr>تعریف خصوصیات</vt:lpstr>
      <vt:lpstr>تعریف خصوصیات</vt:lpstr>
      <vt:lpstr>زمینه همکاری</vt:lpstr>
      <vt:lpstr>زمینه همکاری</vt:lpstr>
      <vt:lpstr>نقش هماهنگ کنندگی مشاور مدرسه در گروه</vt:lpstr>
      <vt:lpstr>کارایی محیط همکاری در مدرسه</vt:lpstr>
      <vt:lpstr>ایجاد روابط مشارکت با جامعه بزرگتر</vt:lpstr>
      <vt:lpstr>مکانیزم های پشتیبانی از مشارکت</vt:lpstr>
      <vt:lpstr>مهارت ها و نظریات در مورد مشارکت</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DR_PC</dc:creator>
  <cp:lastModifiedBy>WINDOWS 7</cp:lastModifiedBy>
  <cp:revision>32</cp:revision>
  <dcterms:created xsi:type="dcterms:W3CDTF">2020-04-16T18:14:18Z</dcterms:created>
  <dcterms:modified xsi:type="dcterms:W3CDTF">2020-05-05T15:01:39Z</dcterms:modified>
</cp:coreProperties>
</file>