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91" autoAdjust="0"/>
  </p:normalViewPr>
  <p:slideViewPr>
    <p:cSldViewPr>
      <p:cViewPr varScale="1">
        <p:scale>
          <a:sx n="72" d="100"/>
          <a:sy n="72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BDAF745-1AAD-41DB-94B4-00643FE09F9F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307FD07-3495-4CAC-B005-731AFAF62A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tmp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600" b="1" dirty="0" smtClean="0">
                <a:solidFill>
                  <a:schemeClr val="tx1"/>
                </a:solidFill>
                <a:cs typeface="B Compset" panose="00000400000000000000" pitchFamily="2" charset="-78"/>
              </a:rPr>
              <a:t>بسم الله الرحمن الرحیم</a:t>
            </a:r>
            <a:endParaRPr lang="en-US" sz="6600" b="1" dirty="0">
              <a:solidFill>
                <a:schemeClr val="tx1"/>
              </a:solidFill>
              <a:cs typeface="B Compset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  <a:endParaRPr lang="en-US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کارورزی 4</a:t>
            </a:r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استاد راهنما :</a:t>
            </a:r>
          </a:p>
          <a:p>
            <a:pPr algn="ctr" rtl="1">
              <a:lnSpc>
                <a:spcPct val="150000"/>
              </a:lnSpc>
            </a:pP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زین </a:t>
            </a:r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العابدین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درویشی</a:t>
            </a:r>
            <a:endParaRPr lang="en-US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363216"/>
            <a:ext cx="1355203" cy="10083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371600"/>
            <a:ext cx="7010400" cy="53340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fa-IR" sz="3200" dirty="0" smtClean="0">
                <a:solidFill>
                  <a:srgbClr val="FFFF00"/>
                </a:solidFill>
                <a:cs typeface="B Badr" panose="00000400000000000000" pitchFamily="2" charset="-78"/>
              </a:rPr>
              <a:t>شیوه اجرا وفعالیت کارورزی 4 </a:t>
            </a:r>
          </a:p>
          <a:p>
            <a:pPr algn="ctr">
              <a:lnSpc>
                <a:spcPct val="200000"/>
              </a:lnSpc>
            </a:pPr>
            <a:r>
              <a:rPr lang="fa-IR" sz="3200" dirty="0">
                <a:solidFill>
                  <a:srgbClr val="FFFF00"/>
                </a:solidFill>
                <a:cs typeface="B Badr" panose="00000400000000000000" pitchFamily="2" charset="-78"/>
              </a:rPr>
              <a:t>دانشجویان ابتدایی 95</a:t>
            </a:r>
            <a:r>
              <a:rPr lang="fa-IR" dirty="0" smtClean="0">
                <a:solidFill>
                  <a:srgbClr val="FFFF00"/>
                </a:solidFill>
                <a:cs typeface="B Badr" panose="00000400000000000000" pitchFamily="2" charset="-78"/>
              </a:rPr>
              <a:t> </a:t>
            </a:r>
          </a:p>
          <a:p>
            <a:pPr algn="ctr"/>
            <a:r>
              <a:rPr lang="fa-IR" sz="3200" dirty="0">
                <a:solidFill>
                  <a:srgbClr val="FFFF00"/>
                </a:solidFill>
                <a:cs typeface="B Badr" panose="00000400000000000000" pitchFamily="2" charset="-78"/>
              </a:rPr>
              <a:t>گروه درویشی</a:t>
            </a:r>
            <a:endParaRPr lang="en-US" sz="3200" dirty="0">
              <a:solidFill>
                <a:srgbClr val="FFFF00"/>
              </a:solidFill>
              <a:cs typeface="B Badr" panose="00000400000000000000" pitchFamily="2" charset="-78"/>
            </a:endParaRPr>
          </a:p>
        </p:txBody>
      </p:sp>
      <p:pic>
        <p:nvPicPr>
          <p:cNvPr id="2" name="کاروزی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1782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194859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1"/>
                </a:solidFill>
                <a:cs typeface="B Titr" panose="00000700000000000000" pitchFamily="2" charset="-78"/>
              </a:rPr>
              <a:t>مقدمه</a:t>
            </a:r>
            <a:endParaRPr lang="en-US" sz="32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b="1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b="1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b="1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عنوان درس </a:t>
            </a: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:</a:t>
            </a: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کارورزی 4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استاد راهنما :</a:t>
            </a:r>
          </a:p>
          <a:p>
            <a:pPr algn="ctr" rtl="1"/>
            <a:endParaRPr lang="fa-IR" b="1" dirty="0" smtClean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زین العابدین درویشی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25" y="1361660"/>
            <a:ext cx="1371165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128" y="363215"/>
            <a:ext cx="1371165" cy="10083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371600"/>
            <a:ext cx="7010400" cy="53340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توضیح وتشریح کارورزی 4 </a:t>
            </a:r>
          </a:p>
          <a:p>
            <a:pPr algn="ctr">
              <a:lnSpc>
                <a:spcPct val="200000"/>
              </a:lnSpc>
            </a:pPr>
            <a:r>
              <a:rPr lang="fa-IR" sz="24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با تکیه برتجارب قبلی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کارورزی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78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b="1" dirty="0">
                <a:solidFill>
                  <a:schemeClr val="tx1"/>
                </a:solidFill>
                <a:cs typeface="B Compset" panose="00000400000000000000" pitchFamily="2" charset="-78"/>
              </a:rPr>
              <a:t>شیوه های اجرای کارورزی</a:t>
            </a:r>
            <a:endParaRPr lang="en-US" sz="4400" b="1" dirty="0">
              <a:solidFill>
                <a:schemeClr val="tx1"/>
              </a:solidFill>
              <a:cs typeface="B Compset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کارورزی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4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استاد راهنما </a:t>
            </a:r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:</a:t>
            </a: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زین العابدین </a:t>
            </a:r>
            <a:r>
              <a:rPr lang="fa-IR" b="1" dirty="0" smtClean="0">
                <a:solidFill>
                  <a:schemeClr val="tx1"/>
                </a:solidFill>
                <a:cs typeface="B Nazanin" panose="00000400000000000000" pitchFamily="2" charset="-78"/>
              </a:rPr>
              <a:t>درویشی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363216"/>
            <a:ext cx="1355203" cy="10083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371600"/>
            <a:ext cx="7010400" cy="53340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 smtClean="0">
                <a:solidFill>
                  <a:srgbClr val="FFFF00"/>
                </a:solidFill>
                <a:cs typeface="B Titr" panose="00000700000000000000" pitchFamily="2" charset="-78"/>
              </a:rPr>
              <a:t>شیوه اول : </a:t>
            </a:r>
            <a:r>
              <a:rPr lang="fa-IR" sz="32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طراحی آموزشی، آماده سازی ابزارهاوتدریس حضوری در پردیس بصورت انفرادی</a:t>
            </a:r>
          </a:p>
          <a:p>
            <a:pPr algn="ctr" rtl="1"/>
            <a:endParaRPr lang="fa-IR" sz="3200" dirty="0" smtClean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pPr algn="ctr" rtl="1"/>
            <a:endParaRPr lang="fa-IR" sz="3200" dirty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pPr algn="just" rtl="1"/>
            <a:r>
              <a:rPr lang="fa-IR" sz="3200" b="1" dirty="0">
                <a:solidFill>
                  <a:srgbClr val="FFFF00"/>
                </a:solidFill>
                <a:cs typeface="B Titr" panose="00000700000000000000" pitchFamily="2" charset="-78"/>
              </a:rPr>
              <a:t>شیوه </a:t>
            </a:r>
            <a:r>
              <a:rPr lang="fa-IR" sz="3200" b="1" dirty="0" smtClean="0">
                <a:solidFill>
                  <a:srgbClr val="FFFF00"/>
                </a:solidFill>
                <a:cs typeface="B Titr" panose="00000700000000000000" pitchFamily="2" charset="-78"/>
              </a:rPr>
              <a:t>دوم : </a:t>
            </a:r>
            <a:r>
              <a:rPr lang="fa-IR" sz="3200" dirty="0">
                <a:solidFill>
                  <a:srgbClr val="FFFF00"/>
                </a:solidFill>
                <a:cs typeface="B Nazanin" panose="00000400000000000000" pitchFamily="2" charset="-78"/>
              </a:rPr>
              <a:t>فعالیت </a:t>
            </a:r>
            <a:r>
              <a:rPr lang="fa-IR" sz="32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بصورت گروه </a:t>
            </a:r>
            <a:r>
              <a:rPr lang="fa-IR" sz="3200" dirty="0">
                <a:solidFill>
                  <a:srgbClr val="FFFF00"/>
                </a:solidFill>
                <a:cs typeface="B Nazanin" panose="00000400000000000000" pitchFamily="2" charset="-78"/>
              </a:rPr>
              <a:t>های 2 </a:t>
            </a:r>
            <a:r>
              <a:rPr lang="fa-IR" sz="32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نفری</a:t>
            </a:r>
          </a:p>
          <a:p>
            <a:pPr algn="just" rtl="1"/>
            <a:endParaRPr lang="fa-IR" sz="3200" dirty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pPr algn="just" rtl="1"/>
            <a:endParaRPr lang="fa-IR" sz="3200" dirty="0" smtClean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pPr algn="just" rtl="1"/>
            <a:endParaRPr lang="en-US" sz="3200" dirty="0">
              <a:solidFill>
                <a:srgbClr val="FFFF00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کارورزی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600" b="1" dirty="0" smtClean="0">
                <a:solidFill>
                  <a:schemeClr val="tx1"/>
                </a:solidFill>
                <a:cs typeface="B Compset" panose="00000400000000000000" pitchFamily="2" charset="-78"/>
              </a:rPr>
              <a:t>تکالیف مورد انتظار</a:t>
            </a:r>
            <a:endParaRPr lang="en-US" sz="6600" b="1" dirty="0">
              <a:solidFill>
                <a:schemeClr val="tx1"/>
              </a:solidFill>
              <a:cs typeface="B Compset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کارورزی 4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استاد راهنما :</a:t>
            </a: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زین العابدین درویشی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363216"/>
            <a:ext cx="1355203" cy="10083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371600"/>
            <a:ext cx="7086600" cy="54864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1 – تهیه  یک فایل کامل از فرایند فعالیت های انجام شده وتکمیل فرمهای مربوط به دانشجویان وارسال آن به استاد راهنما.</a:t>
            </a:r>
            <a:endParaRPr lang="fa-IR" sz="2800" dirty="0" smtClean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2- مشاهده یک نمونه از الگوهای برتر تدریس یکی ازمعلمان ابتدایی، نقد وبررسی نقاط ضعف وقوت آن تدریس وارسال گزارش آن به همراه فیلم  تدریس بررسی شده، به استاد راهنما.</a:t>
            </a:r>
            <a:endParaRPr lang="en-US" sz="3200" dirty="0">
              <a:solidFill>
                <a:srgbClr val="FFFF00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کارورزی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" y="297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6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400" y="228600"/>
            <a:ext cx="6934200" cy="990600"/>
          </a:xfrm>
          <a:prstGeom prst="roundRect">
            <a:avLst/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600" b="1" dirty="0" smtClean="0">
                <a:solidFill>
                  <a:schemeClr val="tx1"/>
                </a:solidFill>
                <a:cs typeface="B Compset" panose="00000400000000000000" pitchFamily="2" charset="-78"/>
              </a:rPr>
              <a:t>تکالیف مورد انتظار</a:t>
            </a:r>
            <a:endParaRPr lang="en-US" sz="6600" b="1" dirty="0">
              <a:solidFill>
                <a:schemeClr val="tx1"/>
              </a:solidFill>
              <a:cs typeface="B Compset" panose="00000400000000000000" pitchFamily="2" charset="-78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7370492" y="228600"/>
            <a:ext cx="1676400" cy="6477000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پردیس </a:t>
            </a:r>
            <a:r>
              <a:rPr lang="fa-IR" dirty="0">
                <a:solidFill>
                  <a:schemeClr val="tx1"/>
                </a:solidFill>
                <a:cs typeface="B Baran" panose="00000400000000000000" pitchFamily="2" charset="-78"/>
              </a:rPr>
              <a:t>شهید </a:t>
            </a:r>
            <a:r>
              <a:rPr lang="fa-IR" dirty="0" smtClean="0">
                <a:solidFill>
                  <a:schemeClr val="tx1"/>
                </a:solidFill>
                <a:cs typeface="B Baran" panose="00000400000000000000" pitchFamily="2" charset="-78"/>
              </a:rPr>
              <a:t>رجایی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Baran" panose="00000400000000000000" pitchFamily="2" charset="-78"/>
            </a:endParaRPr>
          </a:p>
          <a:p>
            <a:pPr algn="ctr" rtl="1"/>
            <a:r>
              <a:rPr lang="fa-IR" dirty="0" smtClean="0">
                <a:solidFill>
                  <a:schemeClr val="tx1"/>
                </a:solidFill>
                <a:cs typeface="B Titr" panose="00000700000000000000" pitchFamily="2" charset="-78"/>
              </a:rPr>
              <a:t>عنوان درس :</a:t>
            </a: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کارورزی 4</a:t>
            </a:r>
          </a:p>
          <a:p>
            <a:pPr algn="ctr" rtl="1"/>
            <a:endParaRPr lang="fa-IR" b="1" dirty="0">
              <a:solidFill>
                <a:schemeClr val="tx1"/>
              </a:solidFill>
              <a:cs typeface="B Nazanin" panose="00000400000000000000" pitchFamily="2" charset="-78"/>
            </a:endParaRPr>
          </a:p>
          <a:p>
            <a:pPr algn="ctr" rtl="1"/>
            <a:r>
              <a:rPr lang="fa-IR" dirty="0">
                <a:solidFill>
                  <a:schemeClr val="tx1"/>
                </a:solidFill>
                <a:cs typeface="B Titr" panose="00000700000000000000" pitchFamily="2" charset="-78"/>
              </a:rPr>
              <a:t>استاد راهنما :</a:t>
            </a: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r>
              <a:rPr lang="fa-IR" b="1" dirty="0">
                <a:solidFill>
                  <a:schemeClr val="tx1"/>
                </a:solidFill>
                <a:cs typeface="B Nazanin" panose="00000400000000000000" pitchFamily="2" charset="-78"/>
              </a:rPr>
              <a:t>زین العابدین درویشی</a:t>
            </a: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fa-IR" dirty="0" smtClean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ctr" rtl="1"/>
            <a:endParaRPr lang="en-US" dirty="0">
              <a:solidFill>
                <a:schemeClr val="tx1"/>
              </a:solidFill>
              <a:cs typeface="B Baran" panose="00000400000000000000" pitchFamily="2" charset="-78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1371600"/>
            <a:ext cx="1355203" cy="14323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glow rad="101600">
              <a:schemeClr val="accent2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0000"/>
            </a:extrusionClr>
            <a:contourClr>
              <a:srgbClr val="C00000"/>
            </a:contourClr>
          </a:sp3d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72" y="363216"/>
            <a:ext cx="1355203" cy="100838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371600"/>
            <a:ext cx="7086600" cy="54864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>
              <a:lnSpc>
                <a:spcPct val="150000"/>
              </a:lnSpc>
            </a:pPr>
            <a:r>
              <a:rPr lang="fa-IR" sz="32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دانشجویان گرامی در صورت داشتن هرگونه سوال می توانند از طریق گروه ایجاد شده در پیام رسان سروش مطرح نمایند.</a:t>
            </a:r>
          </a:p>
          <a:p>
            <a:pPr algn="ctr" rtl="1">
              <a:lnSpc>
                <a:spcPct val="150000"/>
              </a:lnSpc>
            </a:pPr>
            <a:r>
              <a:rPr lang="fa-IR" sz="3200" dirty="0" smtClean="0">
                <a:solidFill>
                  <a:srgbClr val="FFFF00"/>
                </a:solidFill>
                <a:cs typeface="B Nazanin" panose="00000400000000000000" pitchFamily="2" charset="-78"/>
              </a:rPr>
              <a:t>با آرزوی سلامتی و موفقیت</a:t>
            </a:r>
          </a:p>
          <a:p>
            <a:pPr algn="ctr" rtl="1">
              <a:lnSpc>
                <a:spcPct val="150000"/>
              </a:lnSpc>
            </a:pPr>
            <a:endParaRPr lang="fa-IR" sz="3200" dirty="0">
              <a:solidFill>
                <a:srgbClr val="FFFF00"/>
              </a:solidFill>
              <a:cs typeface="B Nazanin" panose="000004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en-US" sz="3200" dirty="0">
              <a:solidFill>
                <a:srgbClr val="FFFF00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کارورزی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</TotalTime>
  <Words>209</Words>
  <Application>Microsoft Office PowerPoint</Application>
  <PresentationFormat>On-screen Show (4:3)</PresentationFormat>
  <Paragraphs>146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zeionabedin</dc:creator>
  <cp:lastModifiedBy>zeionabedin</cp:lastModifiedBy>
  <cp:revision>31</cp:revision>
  <dcterms:created xsi:type="dcterms:W3CDTF">2020-04-20T17:57:49Z</dcterms:created>
  <dcterms:modified xsi:type="dcterms:W3CDTF">2020-05-11T11:33:26Z</dcterms:modified>
</cp:coreProperties>
</file>