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ontserrat" panose="020B0604020202020204" charset="0"/>
      <p:regular r:id="rId13"/>
      <p:bold r:id="rId14"/>
      <p:italic r:id="rId15"/>
      <p:boldItalic r:id="rId16"/>
    </p:embeddedFont>
    <p:embeddedFont>
      <p:font typeface="Lato" panose="020B0604020202020204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Microsoft Uighur" panose="02000000000000000000" pitchFamily="2" charset="-78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585E9E-C916-42C1-9D5C-4ECB283BC5D1}">
  <a:tblStyle styleId="{70585E9E-C916-42C1-9D5C-4ECB283BC5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3825780dd16f2cd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3825780dd16f2cd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825780dd16f2cd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3825780dd16f2cd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3825780dd16f2cd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3825780dd16f2cd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3825780dd16f2cd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3825780dd16f2cd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825780dd16f2cd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825780dd16f2cd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3825780dd16f2cd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3825780dd16f2cd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825780dd16f2cd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825780dd16f2cd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825780dd16f2cd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3825780dd16f2cd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3825780dd16f2cd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3825780dd16f2cd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3825780dd16f2cd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3825780dd16f2cd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title"/>
          </p:nvPr>
        </p:nvSpPr>
        <p:spPr>
          <a:xfrm>
            <a:off x="317200" y="425044"/>
            <a:ext cx="70389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00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بنام خداوند بخشنده مهربان </a:t>
            </a:r>
            <a:endParaRPr sz="3200" dirty="0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5" name="Google Shape;135;p1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339720" y="811200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i="1" dirty="0">
                <a:solidFill>
                  <a:srgbClr val="FF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 《پایان》</a:t>
            </a:r>
            <a:endParaRPr sz="3900" i="1" dirty="0">
              <a:solidFill>
                <a:srgbClr val="FF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 rot="1709110">
            <a:off x="6032223" y="2610050"/>
            <a:ext cx="2638745" cy="1323501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b="1" i="1">
                <a:solidFill>
                  <a:srgbClr val="FFFF00"/>
                </a:solidFill>
                <a:highlight>
                  <a:srgbClr val="FF0000"/>
                </a:highlight>
                <a:latin typeface="Verdana"/>
                <a:ea typeface="Verdana"/>
                <a:cs typeface="Verdana"/>
                <a:sym typeface="Verdana"/>
              </a:rPr>
              <a:t>روش کلوز</a:t>
            </a:r>
            <a:endParaRPr sz="4600" b="1" i="1">
              <a:solidFill>
                <a:srgbClr val="FFFF00"/>
              </a:solidFill>
              <a:highlight>
                <a:srgbClr val="FF000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500" y="503800"/>
            <a:ext cx="4117276" cy="43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0" y="400125"/>
            <a:ext cx="5562600" cy="43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کلوز بر این باور است که میزان درک فراگیران از کتاب های درسی متفاوت است برخی از کتاب ها بسیار ساده و قابل فهم است و دانش آموز قادر است مطالب و موضوعات کتاب را به طور مستقل (به تنهایی) درک کند. این نوع کتاب ها برای آموزش های غیرحضوری(از راه دور) بسیار مناسب است.</a:t>
            </a:r>
            <a:endParaRPr b="1" dirty="0">
              <a:solidFill>
                <a:schemeClr val="accent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315750" y="248775"/>
            <a:ext cx="5095200" cy="45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i="1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لیکن چنانچه در نظام های رسمی آموزش و پرورش که هر عنوان درس با واحد، زمان،کلاس، معلم و محتوای از قبل طراحی شده و به صورت حضوری تعریف شده است دارای چنین کتاب های ساده‌ای باشد، نقش و جایگاه معلم بسیار کم رنگ خواهد شد، زیرا فراگیران در اندک زمانی در می یابند</a:t>
            </a:r>
            <a:endParaRPr sz="2900" b="1" i="1" dirty="0">
              <a:solidFill>
                <a:schemeClr val="accent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416900" y="327050"/>
            <a:ext cx="4949700" cy="43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در مقابل چنین کتاب هایی برخی دیگر از کتاب ها از چنان درجه پیچیدگی و دشواری برخوردارند که نه تنها وجود معلم را جهت تفهیم و آموزش مطالب کتاب پررنگ حساستر می‌نمایند، بلکه هنگام مطالعه،فراگیران را دچار یاس و ناامیدی نموده و مشکلات روانی عمیقی در آنان به جای می گذارند.</a:t>
            </a:r>
            <a:endParaRPr b="1" i="1" dirty="0">
              <a:solidFill>
                <a:schemeClr val="accent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387900" y="441000"/>
            <a:ext cx="4841400" cy="44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کلوز آن دسته از کتاب‌های درسی را مطلوب و مناسب هر پایه و مقطع تحصیلی می‌داند که مابین دو دسته کتاب های ساده و دشوار قرار گیرند. بر همین اساس روشی را جهت تفکیک این سه نوع کتاب از یکدیگر به شرح زیر ابداع و معرفی نموده است</a:t>
            </a:r>
            <a:endParaRPr sz="3000" b="1" i="1" dirty="0">
              <a:solidFill>
                <a:schemeClr val="accent2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4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ا●ابتدا قسمت های گوناگونی از متن کتاب درسی را انتخاب کنید که هنوز آموزش داده نشده باشد(تعداد قسمت ها بر اساس پایه تحصیلی و توانایی فراگیران می توانند از ۱۰۰-۲۰ قسمت باشد</a:t>
            </a: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ا●در مرحله بعد اولین جمله از متن‌های انتخابی را در برگه ای یادداشت کنید و کلمه پنجم هر جمله را حذف به جای آن نقطه چین بگذارید</a:t>
            </a:r>
            <a:endParaRPr sz="2600" b="1" i="1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43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 dirty="0">
                <a:solidFill>
                  <a:srgbClr val="00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ا●سپس برگه‌هایی را که جملات اول هر متن  روی آن نوشته شده به تعداد فراگیران تکثیر کنید و در اختیار آنان قرار دهید تا با بهترین مفهومی که به ذهنشان می رسد جای خالی را در جملات تکمیل کنند</a:t>
            </a:r>
            <a:endParaRPr sz="2600" b="1" i="1" dirty="0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 dirty="0">
                <a:solidFill>
                  <a:srgbClr val="00FF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ا●در آخر برگه ها را تصحیح و میانگین نمرات را محاسبه و به مقیاس صد تبدیل نمایید. جواب به دست آمده را در محور زیر قرار دهید تا سطح آموزشی کتاب مورد بررسی خود را تعیین کنید</a:t>
            </a:r>
            <a:endParaRPr sz="2600" b="1" i="1" dirty="0">
              <a:solidFill>
                <a:srgbClr val="00FF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500" y="393750"/>
            <a:ext cx="7465226" cy="1566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8" name="Google Shape;178;p21"/>
          <p:cNvGraphicFramePr/>
          <p:nvPr/>
        </p:nvGraphicFramePr>
        <p:xfrm>
          <a:off x="532875" y="2247325"/>
          <a:ext cx="7658625" cy="2695800"/>
        </p:xfrm>
        <a:graphic>
          <a:graphicData uri="http://schemas.openxmlformats.org/drawingml/2006/table">
            <a:tbl>
              <a:tblPr>
                <a:noFill/>
                <a:tableStyleId>{70585E9E-C916-42C1-9D5C-4ECB283BC5D1}</a:tableStyleId>
              </a:tblPr>
              <a:tblGrid>
                <a:gridCol w="255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rgbClr val="FF9900"/>
                          </a:solidFill>
                        </a:rPr>
                        <a:t>    ۶۰-۱۰۰</a:t>
                      </a:r>
                      <a:endParaRPr sz="3500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>
                          <a:solidFill>
                            <a:srgbClr val="FF9900"/>
                          </a:solidFill>
                        </a:rPr>
                        <a:t>      ۴۰-۶۰</a:t>
                      </a:r>
                      <a:endParaRPr sz="3500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500" b="1">
                          <a:solidFill>
                            <a:srgbClr val="FF9900"/>
                          </a:solidFill>
                        </a:rPr>
                        <a:t>      ۰-۴۰</a:t>
                      </a:r>
                      <a:endParaRPr sz="35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675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solidFill>
                            <a:srgbClr val="00FF00"/>
                          </a:solidFill>
                        </a:rPr>
                        <a:t>متن ساده یادگیری مستقل و بی نیاز به معلم</a:t>
                      </a:r>
                      <a:endParaRPr sz="3100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i="1">
                          <a:solidFill>
                            <a:srgbClr val="00FF00"/>
                          </a:solidFill>
                        </a:rPr>
                        <a:t>متن مناسب هماهنگ با سطح آموزشی فراگیران در کلاس درس </a:t>
                      </a:r>
                      <a:endParaRPr sz="2700" i="1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 i="1">
                          <a:solidFill>
                            <a:srgbClr val="00FF00"/>
                          </a:solidFill>
                        </a:rPr>
                        <a:t>متن دشوار ناتوانی فراگیران برای درک صحیح مطالب در کلاس درس</a:t>
                      </a:r>
                      <a:endParaRPr sz="2600" i="1">
                        <a:solidFill>
                          <a:srgbClr val="00FF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411</Words>
  <Application>Microsoft Office PowerPoint</Application>
  <PresentationFormat>On-screen Show (16:9)</PresentationFormat>
  <Paragraphs>23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Montserrat</vt:lpstr>
      <vt:lpstr>Lato</vt:lpstr>
      <vt:lpstr>Verdana</vt:lpstr>
      <vt:lpstr>Microsoft Uighur</vt:lpstr>
      <vt:lpstr>Focus</vt:lpstr>
      <vt:lpstr>بنام خداوند بخشنده مهربان </vt:lpstr>
      <vt:lpstr>روش کلوز</vt:lpstr>
      <vt:lpstr>کلوز بر این باور است که میزان درک فراگیران از کتاب های درسی متفاوت است برخی از کتاب ها بسیار ساده و قابل فهم است و دانش آموز قادر است مطالب و موضوعات کتاب را به طور مستقل (به تنهایی) درک کند. این نوع کتاب ها برای آموزش های غیرحضوری(از راه دور) بسیار مناسب است.</vt:lpstr>
      <vt:lpstr>لیکن چنانچه در نظام های رسمی آموزش و پرورش که هر عنوان درس با واحد، زمان،کلاس، معلم و محتوای از قبل طراحی شده و به صورت حضوری تعریف شده است دارای چنین کتاب های ساده‌ای باشد، نقش و جایگاه معلم بسیار کم رنگ خواهد شد، زیرا فراگیران در اندک زمانی در می یابند</vt:lpstr>
      <vt:lpstr>در مقابل چنین کتاب هایی برخی دیگر از کتاب ها از چنان درجه پیچیدگی و دشواری برخوردارند که نه تنها وجود معلم را جهت تفهیم و آموزش مطالب کتاب پررنگ حساستر می‌نمایند، بلکه هنگام مطالعه،فراگیران را دچار یاس و ناامیدی نموده و مشکلات روانی عمیقی در آنان به جای می گذارند.</vt:lpstr>
      <vt:lpstr>کلوز آن دسته از کتاب‌های درسی را مطلوب و مناسب هر پایه و مقطع تحصیلی می‌داند که مابین دو دسته کتاب های ساده و دشوار قرار گیرند. بر همین اساس روشی را جهت تفکیک این سه نوع کتاب از یکدیگر به شرح زیر ابداع و معرفی نموده است</vt:lpstr>
      <vt:lpstr>ا●ابتدا قسمت های گوناگونی از متن کتاب درسی را انتخاب کنید که هنوز آموزش داده نشده باشد(تعداد قسمت ها بر اساس پایه تحصیلی و توانایی فراگیران می توانند از ۱۰۰-۲۰ قسمت باشد      ا●در مرحله بعد اولین جمله از متن‌های انتخابی را در برگه ای یادداشت کنید و کلمه پنجم هر جمله را حذف به جای آن نقطه چین بگذارید</vt:lpstr>
      <vt:lpstr>ا●سپس برگه‌هایی را که جملات اول هر متن  روی آن نوشته شده به تعداد فراگیران تکثیر کنید و در اختیار آنان قرار دهید تا با بهترین مفهومی که به ذهنشان می رسد جای خالی را در جملات تکمیل کنند    ا●در آخر برگه ها را تصحیح و میانگین نمرات را محاسبه و به مقیاس صد تبدیل نمایید. جواب به دست آمده را در محور زیر قرار دهید تا سطح آموزشی کتاب مورد بررسی خود را تعیین کنید</vt:lpstr>
      <vt:lpstr>PowerPoint Presentation</vt:lpstr>
      <vt:lpstr>               《پایان》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بنام خداوند بخشنده مهربان </dc:title>
  <cp:lastModifiedBy>abdolhosein</cp:lastModifiedBy>
  <cp:revision>2</cp:revision>
  <dcterms:modified xsi:type="dcterms:W3CDTF">2020-05-11T20:54:26Z</dcterms:modified>
</cp:coreProperties>
</file>