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83793-89AD-4192-9F83-8CB88A200C84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68FF4-827E-421C-9C11-2FD6E0F7F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8FF4-827E-421C-9C11-2FD6E0F7F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0C4C-5BEE-473B-9F50-278210CA95A2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F90B-329D-4DBE-8BC1-6585F10DCE6D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744-4BCF-4495-863D-DE40DB20B054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3595-B7AA-44AF-865C-8C57A41CA8E8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07D1-64DA-4244-9D38-FFAF6207478C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632D-E683-445B-ACFE-1FF16BFF6AC6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5603-CEE9-4051-B184-BABEEC9FFBC5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B89-F4E8-40E2-A05A-5FBFAD5C2245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A9C6-F858-4FB0-91CD-E1F4A7C4574A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7D15-1243-4D40-A8D5-AAFCC1D67BB4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A56D-5E21-4608-A0F4-53E2DB8D0C0A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1479-66CC-49AF-95D4-6F1E7C38E9B8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B199-0F71-4D75-A531-B14DBFDD2FBF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3A90-EBD9-4977-8B53-3DB8CBF4A81A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6834-19E2-411A-8B1B-60696F408B50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C4BE-C5CF-4DCB-9230-CACF1CC598DE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8DF0-1E34-472B-AF8A-3244CE5E1BF0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55CC13E-857F-4149-86E0-FAC12A07A6A0}" type="datetime1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a-IR" smtClean="0"/>
              <a:t>دکترشاهپوراحمدی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6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روانشناسی اجتماعی</a:t>
            </a:r>
            <a:endParaRPr lang="en-US" sz="60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 smtClean="0">
                <a:cs typeface="B Mitra" panose="00000400000000000000" pitchFamily="2" charset="-78"/>
              </a:rPr>
              <a:t>فصل سوم</a:t>
            </a:r>
          </a:p>
          <a:p>
            <a:r>
              <a:rPr lang="fa-IR" b="1" dirty="0" smtClean="0">
                <a:cs typeface="B Mitra" panose="00000400000000000000" pitchFamily="2" charset="-78"/>
              </a:rPr>
              <a:t>نظریه ها و روش های پژوهش در روانشناسی اجتماعی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2118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مشخصه های نظریه میدانی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فضای زندگی</a:t>
            </a:r>
          </a:p>
          <a:p>
            <a:pPr marL="0" indent="0"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اساسی ترین ساخت است، </a:t>
            </a:r>
            <a:r>
              <a:rPr lang="fa-IR" b="1" dirty="0" smtClean="0">
                <a:cs typeface="B Mitra" panose="00000400000000000000" pitchFamily="2" charset="-78"/>
              </a:rPr>
              <a:t>محیط </a:t>
            </a:r>
            <a:r>
              <a:rPr lang="fa-IR" b="1" dirty="0">
                <a:cs typeface="B Mitra" panose="00000400000000000000" pitchFamily="2" charset="-78"/>
              </a:rPr>
              <a:t>ذهنی که فرد تجربه </a:t>
            </a:r>
            <a:r>
              <a:rPr lang="fa-IR" b="1" dirty="0" smtClean="0">
                <a:cs typeface="B Mitra" panose="00000400000000000000" pitchFamily="2" charset="-78"/>
              </a:rPr>
              <a:t>می کند</a:t>
            </a:r>
            <a:r>
              <a:rPr lang="fa-IR" b="1" dirty="0">
                <a:cs typeface="B Mitra" panose="00000400000000000000" pitchFamily="2" charset="-78"/>
              </a:rPr>
              <a:t>، موقعیتی که درآن زندگی می کند و تابعی است از شخص و محیط</a:t>
            </a:r>
          </a:p>
          <a:p>
            <a:pPr algn="r" rtl="1"/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اصطلاح اینجا و اکنون</a:t>
            </a:r>
          </a:p>
          <a:p>
            <a:pPr marL="0" indent="0"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لوین می گوید رویدادهای روان شناختی را باید بر اساس خصوصیات فضای زندگی که </a:t>
            </a:r>
            <a:r>
              <a:rPr lang="fa-IR" b="1" dirty="0" smtClean="0">
                <a:cs typeface="B Mitra" panose="00000400000000000000" pitchFamily="2" charset="-78"/>
              </a:rPr>
              <a:t>درزمان </a:t>
            </a:r>
            <a:r>
              <a:rPr lang="fa-IR" b="1" dirty="0">
                <a:cs typeface="B Mitra" panose="00000400000000000000" pitchFamily="2" charset="-78"/>
              </a:rPr>
              <a:t>حال وجود دارد تبیین کرد. </a:t>
            </a:r>
            <a:r>
              <a:rPr lang="fa-IR" b="1" dirty="0">
                <a:cs typeface="B Mitra" panose="00000400000000000000" pitchFamily="2" charset="-78"/>
              </a:rPr>
              <a:t>گذشته آدمی می تواند راه اندازیک رویداد روانی باشد ولی مهم تفسیری است که اکنون فرد آن را تجربه می </a:t>
            </a:r>
            <a:r>
              <a:rPr lang="fa-IR" b="1" dirty="0">
                <a:cs typeface="B Mitra" panose="00000400000000000000" pitchFamily="2" charset="-78"/>
              </a:rPr>
              <a:t>کند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1035" y="1529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ادامه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82624"/>
            <a:ext cx="10363826" cy="3808575"/>
          </a:xfrm>
        </p:spPr>
        <p:txBody>
          <a:bodyPr>
            <a:normAutofit/>
          </a:bodyPr>
          <a:lstStyle/>
          <a:p>
            <a:pPr lvl="0" algn="r" rtl="1">
              <a:buClr>
                <a:prstClr val="black"/>
              </a:buClr>
            </a:pP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نظام 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تنش</a:t>
            </a:r>
          </a:p>
          <a:p>
            <a:pPr marL="0" lvl="0" indent="0" algn="r" rtl="1">
              <a:buClr>
                <a:prstClr val="black"/>
              </a:buClr>
              <a:buNone/>
            </a:pPr>
            <a:r>
              <a:rPr lang="fa-IR" b="1" dirty="0">
                <a:cs typeface="B Mitra" panose="00000400000000000000" pitchFamily="2" charset="-78"/>
              </a:rPr>
              <a:t>لوین به حالتی از تعادل بین فرد و محیط اعتقاد داشت و می گفت اگر این </a:t>
            </a:r>
            <a:r>
              <a:rPr lang="fa-IR" b="1" dirty="0" smtClean="0">
                <a:cs typeface="B Mitra" panose="00000400000000000000" pitchFamily="2" charset="-78"/>
              </a:rPr>
              <a:t>تعادل بهم </a:t>
            </a:r>
            <a:r>
              <a:rPr lang="fa-IR" b="1" dirty="0">
                <a:cs typeface="B Mitra" panose="00000400000000000000" pitchFamily="2" charset="-78"/>
              </a:rPr>
              <a:t>بخورد  تنش بوجود میاید</a:t>
            </a:r>
          </a:p>
          <a:p>
            <a:pPr marL="0" lvl="0" indent="0" algn="r" rtl="1">
              <a:buClr>
                <a:prstClr val="black"/>
              </a:buClr>
              <a:buNone/>
            </a:pPr>
            <a:r>
              <a:rPr lang="fa-IR" b="1" dirty="0">
                <a:cs typeface="B Mitra" panose="00000400000000000000" pitchFamily="2" charset="-78"/>
              </a:rPr>
              <a:t>پس </a:t>
            </a:r>
            <a:r>
              <a:rPr lang="fa-IR" b="1" dirty="0" smtClean="0">
                <a:cs typeface="B Mitra" panose="00000400000000000000" pitchFamily="2" charset="-78"/>
              </a:rPr>
              <a:t>تنش عبارت </a:t>
            </a:r>
            <a:r>
              <a:rPr lang="fa-IR" b="1" dirty="0">
                <a:cs typeface="B Mitra" panose="00000400000000000000" pitchFamily="2" charset="-78"/>
              </a:rPr>
              <a:t>است ازبروز حالت عدم تعادل در ارگانیسم و مجبور ساختن آن به انجام عمل که باعث ایجاد تعادل مجدد شود</a:t>
            </a:r>
          </a:p>
          <a:p>
            <a:pPr marL="0" lvl="0" indent="0" algn="r" rtl="1">
              <a:buClr>
                <a:prstClr val="black"/>
              </a:buClr>
              <a:buNone/>
            </a:pPr>
            <a:r>
              <a:rPr lang="fa-IR" b="1" dirty="0">
                <a:cs typeface="B Mitra" panose="00000400000000000000" pitchFamily="2" charset="-78"/>
              </a:rPr>
              <a:t>لوین می گوید رفتار آدمی شامل ظهور مداوم تنش، حرکت و خلاصی است</a:t>
            </a:r>
            <a:endParaRPr lang="fa-IR" b="1" dirty="0">
              <a:cs typeface="B Mitra" panose="00000400000000000000" pitchFamily="2" charset="-78"/>
            </a:endParaRPr>
          </a:p>
          <a:p>
            <a:pPr lvl="0" algn="r" rtl="1">
              <a:buClr>
                <a:prstClr val="black"/>
              </a:buClr>
            </a:pP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مفهوم 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تعارض: </a:t>
            </a:r>
            <a:r>
              <a:rPr lang="fa-IR" b="1" dirty="0">
                <a:cs typeface="B Mitra" panose="00000400000000000000" pitchFamily="2" charset="-78"/>
              </a:rPr>
              <a:t>اگر فرد مجبور شود میان دو پدیده که از لحاظ قدرت و کشش یکسانند ، یکی را </a:t>
            </a:r>
            <a:r>
              <a:rPr lang="fa-IR" b="1" dirty="0" smtClean="0">
                <a:cs typeface="B Mitra" panose="00000400000000000000" pitchFamily="2" charset="-78"/>
              </a:rPr>
              <a:t>انتخاب </a:t>
            </a:r>
            <a:r>
              <a:rPr lang="fa-IR" b="1" dirty="0">
                <a:cs typeface="B Mitra" panose="00000400000000000000" pitchFamily="2" charset="-78"/>
              </a:rPr>
              <a:t>کند، ممکن است دچار تعارض شود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2101" y="1403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اشکال تعارض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رویکرد- رویکرد</a:t>
            </a:r>
          </a:p>
          <a:p>
            <a:pPr marL="0" indent="0"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تعارض بین دو هدف مثبت است- فرد مجبور است از میان دو هدف  جذاب یکی را انتخاب کند. دانشجویی که در د و رشته قبول شده و نمی داند کدام را انتخاب کند</a:t>
            </a:r>
          </a:p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رویگردان –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رویگردان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smtClean="0">
                <a:cs typeface="B Mitra" panose="00000400000000000000" pitchFamily="2" charset="-78"/>
              </a:rPr>
              <a:t>(</a:t>
            </a:r>
            <a:r>
              <a:rPr lang="fa-IR" b="1" dirty="0">
                <a:cs typeface="B Mitra" panose="00000400000000000000" pitchFamily="2" charset="-78"/>
              </a:rPr>
              <a:t>تعارض </a:t>
            </a:r>
            <a:r>
              <a:rPr lang="fa-IR" b="1" dirty="0">
                <a:cs typeface="B Mitra" panose="00000400000000000000" pitchFamily="2" charset="-78"/>
              </a:rPr>
              <a:t>بین دو هدف منفی است)هنگامی است که فرد از میان دو رویداد ناخوشایند یکی را انتخاب کند. </a:t>
            </a:r>
            <a:r>
              <a:rPr lang="fa-IR" b="1" dirty="0">
                <a:cs typeface="B Mitra" panose="00000400000000000000" pitchFamily="2" charset="-78"/>
              </a:rPr>
              <a:t>مثل کودکی که بین آمپول و بیماری یکی را باید انتخاب کند.</a:t>
            </a:r>
          </a:p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رویکرد- </a:t>
            </a: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رویگردان </a:t>
            </a:r>
            <a:r>
              <a:rPr lang="fa-IR" b="1" dirty="0">
                <a:cs typeface="B Mitra" panose="00000400000000000000" pitchFamily="2" charset="-78"/>
              </a:rPr>
              <a:t>(</a:t>
            </a:r>
            <a:r>
              <a:rPr lang="fa-IR" b="1" dirty="0">
                <a:cs typeface="B Mitra" panose="00000400000000000000" pitchFamily="2" charset="-78"/>
              </a:rPr>
              <a:t>تعارض </a:t>
            </a:r>
            <a:r>
              <a:rPr lang="fa-IR" b="1" dirty="0">
                <a:cs typeface="B Mitra" panose="00000400000000000000" pitchFamily="2" charset="-78"/>
              </a:rPr>
              <a:t>بین دو هدف مثبت و منفی) وقتی است که یک پدیده واحد هم دارای پیامد مثبت است و هم دارای پیامد منفی. </a:t>
            </a:r>
            <a:r>
              <a:rPr lang="fa-IR" b="1" dirty="0">
                <a:cs typeface="B Mitra" panose="00000400000000000000" pitchFamily="2" charset="-78"/>
              </a:rPr>
              <a:t>مثل فرد بیکاری که برای اشتغال ناچار است به محل دوری عزیمت کند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901" y="1355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روشهای پژوهش در روان شناسی اجتماعی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cs typeface="B Mitra" panose="00000400000000000000" pitchFamily="2" charset="-78"/>
              </a:rPr>
              <a:t>پژوهشگر با یک سوال شروع می کند و سپس فرضیه هایی در ذهنش پرورش میدهد و </a:t>
            </a:r>
            <a:r>
              <a:rPr lang="fa-IR" b="1" dirty="0" smtClean="0">
                <a:cs typeface="B Mitra" panose="00000400000000000000" pitchFamily="2" charset="-78"/>
              </a:rPr>
              <a:t>بعد </a:t>
            </a:r>
            <a:r>
              <a:rPr lang="fa-IR" b="1" dirty="0">
                <a:cs typeface="B Mitra" panose="00000400000000000000" pitchFamily="2" charset="-78"/>
              </a:rPr>
              <a:t>به سوی بکارگیری روش علمی می رود.</a:t>
            </a:r>
          </a:p>
          <a:p>
            <a:pPr algn="r" rtl="1"/>
            <a:r>
              <a:rPr lang="fa-IR" b="1" dirty="0">
                <a:cs typeface="B Mitra" panose="00000400000000000000" pitchFamily="2" charset="-78"/>
              </a:rPr>
              <a:t>روش علمی فرایندی در سه پرده است- غلبه بر پیشداوریها ، ساختن از راه تعقل و مقایسه با واقعیت</a:t>
            </a:r>
          </a:p>
          <a:p>
            <a:pPr algn="r" rtl="1"/>
            <a:r>
              <a:rPr lang="fa-IR" b="1" dirty="0">
                <a:cs typeface="B Mitra" panose="00000400000000000000" pitchFamily="2" charset="-78"/>
              </a:rPr>
              <a:t>گام بعدی طرح یک نظریه است که از سه طریق ارزیابی می شوند: سادگی، جامع بودن، قابل فهم بودن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8228" y="1295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پژوهش بنیادی و پژوهش </a:t>
            </a:r>
            <a:r>
              <a:rPr lang="fa-IR" sz="4000" b="1" dirty="0">
                <a:cs typeface="B Mitra" panose="00000400000000000000" pitchFamily="2" charset="-78"/>
              </a:rPr>
              <a:t>کاربردی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پژوهش بنیادی</a:t>
            </a:r>
            <a:r>
              <a:rPr lang="fa-IR" sz="2400" b="1" dirty="0">
                <a:cs typeface="B Mitra" panose="00000400000000000000" pitchFamily="2" charset="-78"/>
              </a:rPr>
              <a:t>: در صدد بر می آیدتا درک ما را از رفتار انسانی افزایش دهد و اغلب طوری طراحی می شود که فرضیه معینی را از یک نظریه معین بیازماید</a:t>
            </a:r>
          </a:p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پژوهش کاربردی</a:t>
            </a:r>
            <a:r>
              <a:rPr lang="fa-IR" sz="2400" b="1" dirty="0">
                <a:cs typeface="B Mitra" panose="00000400000000000000" pitchFamily="2" charset="-78"/>
              </a:rPr>
              <a:t>: هدف دیگری دارد ؛ ما را </a:t>
            </a:r>
            <a:r>
              <a:rPr lang="fa-IR" sz="2400" b="1" dirty="0" smtClean="0">
                <a:cs typeface="B Mitra" panose="00000400000000000000" pitchFamily="2" charset="-78"/>
              </a:rPr>
              <a:t>از رویدادهایی </a:t>
            </a:r>
            <a:r>
              <a:rPr lang="fa-IR" sz="2400" b="1" dirty="0">
                <a:cs typeface="B Mitra" panose="00000400000000000000" pitchFamily="2" charset="-78"/>
              </a:rPr>
              <a:t>که بطور طبیعی رخ می دهد، وسعت بخشد و به حل مسائل اجتماعی کمک کند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6935" y="1261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روش های </a:t>
            </a:r>
            <a:r>
              <a:rPr lang="fa-IR" sz="4000" b="1" dirty="0" smtClean="0">
                <a:cs typeface="B Mitra" panose="00000400000000000000" pitchFamily="2" charset="-78"/>
              </a:rPr>
              <a:t>پژوهش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روش توصیفی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زمینه یابی(پیمایش)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مشاهده طبیعی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روش همبستگی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روش آزمایشی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cs typeface="B Mitra" panose="00000400000000000000" pitchFamily="2" charset="-78"/>
              </a:rPr>
              <a:t>مقدمه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68082"/>
            <a:ext cx="10363826" cy="3815193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cs typeface="B Mitra" panose="00000400000000000000" pitchFamily="2" charset="-78"/>
              </a:rPr>
              <a:t>روانشناسی اجتماعی در سالهای اخیر جایگاه ویژه ای کسب کرده</a:t>
            </a:r>
          </a:p>
          <a:p>
            <a:pPr algn="r" rtl="1"/>
            <a:r>
              <a:rPr lang="fa-IR" b="1" dirty="0" smtClean="0">
                <a:cs typeface="B Mitra" panose="00000400000000000000" pitchFamily="2" charset="-78"/>
              </a:rPr>
              <a:t>به دنبال تبیین رابطه فرد وجامعه و میزان تاثیر هر یک ر ابررسی می کند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نظریه: </a:t>
            </a:r>
            <a:r>
              <a:rPr lang="fa-IR" b="1" dirty="0" smtClean="0">
                <a:cs typeface="B Mitra" panose="00000400000000000000" pitchFamily="2" charset="-78"/>
              </a:rPr>
              <a:t>چهارچوب های منطقی خاصی هستند که جنبه های گوناگون رفتار و تفکر اجتماعی را تبیین میکنند</a:t>
            </a:r>
          </a:p>
          <a:p>
            <a:pPr algn="r" rtl="1"/>
            <a:r>
              <a:rPr lang="fa-IR" b="1" dirty="0" smtClean="0">
                <a:cs typeface="B Mitra" panose="00000400000000000000" pitchFamily="2" charset="-78"/>
              </a:rPr>
              <a:t>در محاورات تحت عنوان عقیده شخصی ازش یاد میشه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تعریف نظریه: </a:t>
            </a:r>
            <a:r>
              <a:rPr lang="fa-IR" b="1" dirty="0" smtClean="0">
                <a:cs typeface="B Mitra" panose="00000400000000000000" pitchFamily="2" charset="-78"/>
              </a:rPr>
              <a:t>مجموعه ای از مفاهیم است که به نحوی منطقی تنظیم شده و رابطه احتمالی میان دو یا چند پدیده را بیان می کند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نظریه های مهم در روانشناسی اجتماعی</a:t>
            </a:r>
            <a:r>
              <a:rPr lang="fa-IR" b="1" dirty="0" smtClean="0">
                <a:cs typeface="B Mitra" panose="00000400000000000000" pitchFamily="2" charset="-78"/>
              </a:rPr>
              <a:t>: نظریه های ارتباطی(محرک و پاسخ)، نظریه های شناختی(گشتالتی) و نظریه های میدانی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5473" y="11729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نظریه های محرک و پاسخ(ارتباطی)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b="1" dirty="0">
                <a:cs typeface="B Mitra" panose="00000400000000000000" pitchFamily="2" charset="-78"/>
              </a:rPr>
              <a:t>بر اساس این نظریه رفتارهای آدمی در کنترل 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پاداش و تنبیه </a:t>
            </a:r>
            <a:r>
              <a:rPr lang="fa-IR" b="1" dirty="0">
                <a:cs typeface="B Mitra" panose="00000400000000000000" pitchFamily="2" charset="-78"/>
              </a:rPr>
              <a:t>است</a:t>
            </a:r>
          </a:p>
          <a:p>
            <a:pPr algn="justLow" rtl="1"/>
            <a:r>
              <a:rPr lang="fa-IR" b="1" dirty="0">
                <a:cs typeface="B Mitra" panose="00000400000000000000" pitchFamily="2" charset="-78"/>
              </a:rPr>
              <a:t>پاداش موجب تکرار و تنبیه موجب عدم تکرار می گردد</a:t>
            </a:r>
          </a:p>
          <a:p>
            <a:pPr algn="justLow" rtl="1"/>
            <a:r>
              <a:rPr lang="fa-IR" b="1" dirty="0">
                <a:cs typeface="B Mitra" panose="00000400000000000000" pitchFamily="2" charset="-78"/>
              </a:rPr>
              <a:t>می گویند بهترین روش برای درک رفتار اجتماعی ، مطالعه ارتباط و تداعی بین یک محرک و یک پاسخ است</a:t>
            </a:r>
          </a:p>
          <a:p>
            <a:pPr algn="justLow" rtl="1"/>
            <a:r>
              <a:rPr lang="fa-IR" b="1" dirty="0">
                <a:cs typeface="B Mitra" panose="00000400000000000000" pitchFamily="2" charset="-78"/>
              </a:rPr>
              <a:t>در چارچوب </a:t>
            </a:r>
            <a:r>
              <a:rPr lang="fa-IR" b="1" dirty="0" smtClean="0">
                <a:cs typeface="B Mitra" panose="00000400000000000000" pitchFamily="2" charset="-78"/>
              </a:rPr>
              <a:t>نظریه </a:t>
            </a:r>
            <a:r>
              <a:rPr lang="fa-IR" b="1" dirty="0">
                <a:cs typeface="B Mitra" panose="00000400000000000000" pitchFamily="2" charset="-78"/>
              </a:rPr>
              <a:t>های محرک پاسخ نظریه پردازان در تبیین رفتارهای اجتماعی علاوه بر عواملی چون تقلید، تقویت، تقویت </a:t>
            </a:r>
            <a:r>
              <a:rPr lang="fa-IR" b="1" dirty="0" smtClean="0">
                <a:cs typeface="B Mitra" panose="00000400000000000000" pitchFamily="2" charset="-78"/>
              </a:rPr>
              <a:t>جانشینی </a:t>
            </a:r>
            <a:r>
              <a:rPr lang="fa-IR" b="1" dirty="0">
                <a:cs typeface="B Mitra" panose="00000400000000000000" pitchFamily="2" charset="-78"/>
              </a:rPr>
              <a:t>و </a:t>
            </a:r>
            <a:r>
              <a:rPr lang="fa-IR" b="1" dirty="0" smtClean="0">
                <a:cs typeface="B Mitra" panose="00000400000000000000" pitchFamily="2" charset="-78"/>
              </a:rPr>
              <a:t>تبادل </a:t>
            </a:r>
            <a:r>
              <a:rPr lang="fa-IR" b="1" dirty="0">
                <a:cs typeface="B Mitra" panose="00000400000000000000" pitchFamily="2" charset="-78"/>
              </a:rPr>
              <a:t>اجتماعی تاکید دارند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2854" y="21234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ادامه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768980"/>
            <a:ext cx="10363826" cy="4022220"/>
          </a:xfrm>
        </p:spPr>
        <p:txBody>
          <a:bodyPr>
            <a:normAutofit/>
          </a:bodyPr>
          <a:lstStyle/>
          <a:p>
            <a:pPr algn="r" rtl="1"/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تقلید: </a:t>
            </a:r>
            <a:r>
              <a:rPr lang="fa-IR" b="1" dirty="0">
                <a:cs typeface="B Mitra" panose="00000400000000000000" pitchFamily="2" charset="-78"/>
              </a:rPr>
              <a:t>به رفتارهای </a:t>
            </a:r>
            <a:r>
              <a:rPr lang="fa-IR" b="1" dirty="0" smtClean="0">
                <a:cs typeface="B Mitra" panose="00000400000000000000" pitchFamily="2" charset="-78"/>
              </a:rPr>
              <a:t>حاصل </a:t>
            </a:r>
            <a:r>
              <a:rPr lang="fa-IR" b="1" dirty="0">
                <a:cs typeface="B Mitra" panose="00000400000000000000" pitchFamily="2" charset="-78"/>
              </a:rPr>
              <a:t>از الگوگیری و سرمشق گیری از رفتار فرد دیگر، تقلید می گویند</a:t>
            </a:r>
          </a:p>
          <a:p>
            <a:pPr marL="0" indent="0"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طرفداران </a:t>
            </a:r>
            <a:r>
              <a:rPr lang="fa-IR" b="1" dirty="0" smtClean="0">
                <a:cs typeface="B Mitra" panose="00000400000000000000" pitchFamily="2" charset="-78"/>
              </a:rPr>
              <a:t>نظریه </a:t>
            </a:r>
            <a:r>
              <a:rPr lang="fa-IR" b="1" dirty="0">
                <a:cs typeface="B Mitra" panose="00000400000000000000" pitchFamily="2" charset="-78"/>
              </a:rPr>
              <a:t>محرک – پاسخ این مفهوم را عامل مهمی تلقی می کنند. به طوری که رفتار در یک موقعیت فرا گرفته می شود و به موقعیت های </a:t>
            </a:r>
            <a:r>
              <a:rPr lang="fa-IR" b="1" dirty="0" smtClean="0">
                <a:cs typeface="B Mitra" panose="00000400000000000000" pitchFamily="2" charset="-78"/>
              </a:rPr>
              <a:t>دیگرتعمیم </a:t>
            </a:r>
            <a:r>
              <a:rPr lang="fa-IR" b="1" dirty="0">
                <a:cs typeface="B Mitra" panose="00000400000000000000" pitchFamily="2" charset="-78"/>
              </a:rPr>
              <a:t>داده می شود</a:t>
            </a:r>
          </a:p>
          <a:p>
            <a:pPr marL="0" indent="0" algn="r" rtl="1">
              <a:buNone/>
            </a:pP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تقویت: </a:t>
            </a:r>
            <a:r>
              <a:rPr lang="fa-IR" b="1" dirty="0">
                <a:cs typeface="B Mitra" panose="00000400000000000000" pitchFamily="2" charset="-78"/>
              </a:rPr>
              <a:t>هر واقعه ای که به </a:t>
            </a:r>
            <a:r>
              <a:rPr lang="fa-IR" b="1" dirty="0" smtClean="0">
                <a:cs typeface="B Mitra" panose="00000400000000000000" pitchFamily="2" charset="-78"/>
              </a:rPr>
              <a:t>دنبال </a:t>
            </a:r>
            <a:r>
              <a:rPr lang="fa-IR" b="1" dirty="0">
                <a:cs typeface="B Mitra" panose="00000400000000000000" pitchFamily="2" charset="-78"/>
              </a:rPr>
              <a:t>پاسخ رخ دهد </a:t>
            </a:r>
            <a:r>
              <a:rPr lang="fa-IR" b="1" dirty="0" smtClean="0">
                <a:cs typeface="B Mitra" panose="00000400000000000000" pitchFamily="2" charset="-78"/>
              </a:rPr>
              <a:t> </a:t>
            </a:r>
            <a:r>
              <a:rPr lang="fa-IR" b="1" dirty="0">
                <a:cs typeface="B Mitra" panose="00000400000000000000" pitchFamily="2" charset="-78"/>
              </a:rPr>
              <a:t>تکرار آن را محتمل گرداند تقویت نامیده میشود</a:t>
            </a:r>
          </a:p>
          <a:p>
            <a:pPr marL="0" indent="0"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در واقع بین یک محرک خاص و تقویتی که حاصل شده یک پیوند برقرار می شود که در آینده احتمال تکرار </a:t>
            </a:r>
            <a:r>
              <a:rPr lang="fa-IR" b="1" dirty="0" smtClean="0">
                <a:cs typeface="B Mitra" panose="00000400000000000000" pitchFamily="2" charset="-78"/>
              </a:rPr>
              <a:t>آن رفتار </a:t>
            </a:r>
            <a:r>
              <a:rPr lang="fa-IR" b="1" dirty="0">
                <a:cs typeface="B Mitra" panose="00000400000000000000" pitchFamily="2" charset="-78"/>
              </a:rPr>
              <a:t>را </a:t>
            </a:r>
            <a:r>
              <a:rPr lang="fa-IR" b="1" dirty="0" smtClean="0">
                <a:cs typeface="B Mitra" panose="00000400000000000000" pitchFamily="2" charset="-78"/>
              </a:rPr>
              <a:t>افزایش </a:t>
            </a:r>
            <a:r>
              <a:rPr lang="fa-IR" b="1" dirty="0">
                <a:cs typeface="B Mitra" panose="00000400000000000000" pitchFamily="2" charset="-78"/>
              </a:rPr>
              <a:t>می دهد که ثرندایک از آن تحت عنوان قانون اثر یاد  می کند</a:t>
            </a:r>
          </a:p>
          <a:p>
            <a:pPr marL="0" indent="0" algn="r" rtl="1">
              <a:buNone/>
            </a:pP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تقویت جانشینی( یادگیری اجتماعی): </a:t>
            </a:r>
            <a:r>
              <a:rPr lang="fa-IR" b="1" dirty="0">
                <a:cs typeface="B Mitra" panose="00000400000000000000" pitchFamily="2" charset="-78"/>
              </a:rPr>
              <a:t>لزوما نباید رفتارهای ما تقویت  شود تا بتوانیم یاد بگیریم بلکه این مهم اگر در دیگران هم رخ دهد از طریق مشاهده آن می تواند یاد گرفته شود. </a:t>
            </a:r>
            <a:r>
              <a:rPr lang="fa-IR" b="1" dirty="0">
                <a:cs typeface="B Mitra" panose="00000400000000000000" pitchFamily="2" charset="-78"/>
              </a:rPr>
              <a:t>مثلا کودکی شاهد باشد که رفتار کودک دیگری به تشویق منجر شده احتمالا آن رفتار را </a:t>
            </a:r>
            <a:r>
              <a:rPr lang="fa-IR" b="1" dirty="0" smtClean="0">
                <a:cs typeface="B Mitra" panose="00000400000000000000" pitchFamily="2" charset="-78"/>
              </a:rPr>
              <a:t>تکرار </a:t>
            </a:r>
            <a:r>
              <a:rPr lang="fa-IR" b="1" dirty="0">
                <a:cs typeface="B Mitra" panose="00000400000000000000" pitchFamily="2" charset="-78"/>
              </a:rPr>
              <a:t>خواهد کرد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837" y="12816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ادامه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74080"/>
            <a:ext cx="10363826" cy="3817120"/>
          </a:xfrm>
        </p:spPr>
        <p:txBody>
          <a:bodyPr>
            <a:noAutofit/>
          </a:bodyPr>
          <a:lstStyle/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نظریه مبادله اجتماعی</a:t>
            </a:r>
            <a:r>
              <a:rPr lang="fa-IR" sz="2400" b="1" dirty="0">
                <a:cs typeface="B Mitra" panose="00000400000000000000" pitchFamily="2" charset="-78"/>
              </a:rPr>
              <a:t>: یا بده بستان اجتماعی بر این نکته تاکید دارد که کنش </a:t>
            </a:r>
            <a:r>
              <a:rPr lang="fa-IR" sz="2400" b="1" dirty="0" smtClean="0">
                <a:cs typeface="B Mitra" panose="00000400000000000000" pitchFamily="2" charset="-78"/>
              </a:rPr>
              <a:t>متقابل </a:t>
            </a:r>
            <a:r>
              <a:rPr lang="fa-IR" sz="2400" b="1" dirty="0">
                <a:cs typeface="B Mitra" panose="00000400000000000000" pitchFamily="2" charset="-78"/>
              </a:rPr>
              <a:t>بین اشخاص یک نوع مبادله کالای مادی و غیر مادی است. </a:t>
            </a:r>
            <a:r>
              <a:rPr lang="fa-IR" sz="2400" b="1" dirty="0">
                <a:cs typeface="B Mitra" panose="00000400000000000000" pitchFamily="2" charset="-78"/>
              </a:rPr>
              <a:t>مبادله تاریخچه دیرین دارد مثل مبادله کالای مادی و غیر مادی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اساس این نظریه اقتصادی است اگر با سود همراه باشد ادامه دار خواهد  بود و الا نه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این نظریه روابط </a:t>
            </a:r>
            <a:r>
              <a:rPr lang="fa-IR" sz="2400" b="1" dirty="0" smtClean="0">
                <a:cs typeface="B Mitra" panose="00000400000000000000" pitchFamily="2" charset="-78"/>
              </a:rPr>
              <a:t>بین </a:t>
            </a:r>
            <a:r>
              <a:rPr lang="fa-IR" sz="2400" b="1" dirty="0">
                <a:cs typeface="B Mitra" panose="00000400000000000000" pitchFamily="2" charset="-78"/>
              </a:rPr>
              <a:t>اشخاص را هم پوشش داده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بنابراین در مناسبات انسانی روابطی پایدار خواهد بود که در آن خوبیها به صورت متقابل جبران شود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خوبیها همیشه جبران </a:t>
            </a:r>
            <a:r>
              <a:rPr lang="fa-IR" sz="2400" b="1" dirty="0" smtClean="0">
                <a:cs typeface="B Mitra" panose="00000400000000000000" pitchFamily="2" charset="-78"/>
              </a:rPr>
              <a:t>نمی شوند </a:t>
            </a:r>
            <a:r>
              <a:rPr lang="fa-IR" sz="2400" b="1" dirty="0">
                <a:cs typeface="B Mitra" panose="00000400000000000000" pitchFamily="2" charset="-78"/>
              </a:rPr>
              <a:t>بلکه صمیمت است که این روابط را می ت</a:t>
            </a:r>
            <a:r>
              <a:rPr lang="fa-IR" sz="2400" b="1" dirty="0">
                <a:cs typeface="B Mitra" panose="00000400000000000000" pitchFamily="2" charset="-78"/>
              </a:rPr>
              <a:t>و</a:t>
            </a:r>
            <a:r>
              <a:rPr lang="fa-IR" sz="2400" b="1" dirty="0">
                <a:cs typeface="B Mitra" panose="00000400000000000000" pitchFamily="2" charset="-78"/>
              </a:rPr>
              <a:t>اند پایدار گرداند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6078151"/>
            <a:ext cx="6672887" cy="365125"/>
          </a:xfrm>
        </p:spPr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9298" y="1343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ادامه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چرا به دیگران کمک می کنیم: بیشتر موقع ها کمک به دیگری ناشی از ندای </a:t>
            </a:r>
            <a:r>
              <a:rPr lang="fa-IR" sz="2400" b="1" dirty="0" smtClean="0">
                <a:cs typeface="B Mitra" panose="00000400000000000000" pitchFamily="2" charset="-78"/>
              </a:rPr>
              <a:t>درونی است </a:t>
            </a:r>
            <a:r>
              <a:rPr lang="fa-IR" sz="2400" b="1" dirty="0">
                <a:cs typeface="B Mitra" panose="00000400000000000000" pitchFamily="2" charset="-78"/>
              </a:rPr>
              <a:t>مثل کمک به یک نابینا</a:t>
            </a:r>
          </a:p>
          <a:p>
            <a:pPr marL="0" indent="0" algn="justLow" rtl="1">
              <a:buNone/>
            </a:pPr>
            <a:r>
              <a:rPr lang="fa-IR" sz="2400" b="1" dirty="0">
                <a:cs typeface="B Mitra" panose="00000400000000000000" pitchFamily="2" charset="-78"/>
              </a:rPr>
              <a:t>محققین روانشناسی اجتماعی به دو نوع هنجار در این  رابطه اشاره دارند: </a:t>
            </a:r>
          </a:p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هنجار بده بستان</a:t>
            </a:r>
            <a:r>
              <a:rPr lang="fa-IR" sz="2400" b="1" dirty="0">
                <a:cs typeface="B Mitra" panose="00000400000000000000" pitchFamily="2" charset="-78"/>
              </a:rPr>
              <a:t>: </a:t>
            </a:r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گولدنر</a:t>
            </a:r>
            <a:r>
              <a:rPr lang="fa-IR" sz="2400" b="1" dirty="0">
                <a:cs typeface="B Mitra" panose="00000400000000000000" pitchFamily="2" charset="-78"/>
              </a:rPr>
              <a:t>جامعه شناس می گوید ما روی دیگران سرمایه گذاری  می کنیم تا بعدها جبران بکند بویژه در میان سیاستمداران حاکم است</a:t>
            </a:r>
          </a:p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هنجار مسئولیت اجتماعی: </a:t>
            </a:r>
            <a:r>
              <a:rPr lang="fa-IR" sz="2400" b="1" dirty="0">
                <a:cs typeface="B Mitra" panose="00000400000000000000" pitchFamily="2" charset="-78"/>
              </a:rPr>
              <a:t>به اعتقادی اطلاق می شود که افرادی می بایست بدون توجه به تلافی مثل، به دیگران کمک کنند. مثل کمک به مستمندان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2979" y="1312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>
                <a:cs typeface="B Mitra" panose="00000400000000000000" pitchFamily="2" charset="-78"/>
              </a:rPr>
              <a:t>ادامه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چرا به دیگران کمک نمی کنیم: (نظریه پخش مسئولیت)- اشاره به ماجرای کیتی جونز </a:t>
            </a:r>
          </a:p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لاتانه و دارلی </a:t>
            </a:r>
            <a:r>
              <a:rPr lang="fa-IR" sz="2400" b="1" dirty="0">
                <a:cs typeface="B Mitra" panose="00000400000000000000" pitchFamily="2" charset="-78"/>
              </a:rPr>
              <a:t>می گویند هر چقدر ناظران یک بحران از لحا ظ تعداد بیشتر باشند، شانس اینکه هر کدام ا این افرا به یاری قربانی بشتابند ، کمتر می شود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اشاره به آزمایشی با چند دانشجو و حمله صرع 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955" y="1416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نظریه های شناختی(گشتالتی)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یک اصطلاح آلمانی است به معنای شکل، هیئت ، طرح و یا ساخت و کلا عبارت است از کل و مجموعه ای که اجزا و واحدهایش به هم وابسته اند و با یکدیگر هماهنگ اند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همیشه کل بیش از اجزای آن است</a:t>
            </a:r>
          </a:p>
          <a:p>
            <a:pPr algn="justLow" rtl="1"/>
            <a:r>
              <a:rPr lang="fa-IR" sz="2400" b="1" dirty="0">
                <a:cs typeface="B Mitra" panose="00000400000000000000" pitchFamily="2" charset="-78"/>
              </a:rPr>
              <a:t>به این ترتیب نظریه های شناختی عمدتا کل نگر ند و پدیده ها را به صورت مجموعه ای و کلی در نظرمی گیرند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6038" y="10138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Mitra" panose="00000400000000000000" pitchFamily="2" charset="-78"/>
              </a:rPr>
              <a:t>نظریه میدانی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anose="00000400000000000000" pitchFamily="2" charset="-78"/>
              </a:rPr>
              <a:t>کورت لوین </a:t>
            </a:r>
            <a:r>
              <a:rPr lang="fa-IR" sz="2400" b="1" dirty="0">
                <a:cs typeface="B Mitra" panose="00000400000000000000" pitchFamily="2" charset="-78"/>
              </a:rPr>
              <a:t>آن را مطرح کرده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می گوید رفتارفرد تابعی است از شخص و محیط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ویژگی </a:t>
            </a:r>
            <a:r>
              <a:rPr lang="fa-IR" sz="2400" b="1" dirty="0" smtClean="0">
                <a:cs typeface="B Mitra" panose="00000400000000000000" pitchFamily="2" charset="-78"/>
              </a:rPr>
              <a:t>های شخصی </a:t>
            </a:r>
            <a:r>
              <a:rPr lang="fa-IR" sz="2400" b="1" dirty="0">
                <a:cs typeface="B Mitra" panose="00000400000000000000" pitchFamily="2" charset="-78"/>
              </a:rPr>
              <a:t>شامل </a:t>
            </a:r>
            <a:r>
              <a:rPr lang="fa-IR" sz="2400" b="1" dirty="0">
                <a:cs typeface="B Mitra" panose="00000400000000000000" pitchFamily="2" charset="-78"/>
              </a:rPr>
              <a:t>توارث، تواناییها، شخصیت و </a:t>
            </a:r>
            <a:r>
              <a:rPr lang="fa-IR" sz="2400" b="1" dirty="0" smtClean="0">
                <a:cs typeface="B Mitra" panose="00000400000000000000" pitchFamily="2" charset="-78"/>
              </a:rPr>
              <a:t>تندرستی </a:t>
            </a:r>
            <a:r>
              <a:rPr lang="fa-IR" sz="2400" b="1" dirty="0">
                <a:cs typeface="B Mitra" panose="00000400000000000000" pitchFamily="2" charset="-78"/>
              </a:rPr>
              <a:t>و نظایر آن</a:t>
            </a:r>
          </a:p>
          <a:p>
            <a:pPr algn="r" rtl="1"/>
            <a:r>
              <a:rPr lang="fa-IR" sz="2400" b="1" dirty="0">
                <a:cs typeface="B Mitra" panose="00000400000000000000" pitchFamily="2" charset="-78"/>
              </a:rPr>
              <a:t>موقعیت اجتماعی هم به حضور  دیگران و میزان ممانعت از رسیدن به هدف </a:t>
            </a:r>
            <a:r>
              <a:rPr lang="fa-IR" sz="2400" b="1" dirty="0" smtClean="0">
                <a:cs typeface="B Mitra" panose="00000400000000000000" pitchFamily="2" charset="-78"/>
              </a:rPr>
              <a:t>حکایت دارد</a:t>
            </a:r>
            <a:endParaRPr lang="fa-IR" sz="2400" b="1" dirty="0">
              <a:cs typeface="B Mitra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b="1" dirty="0">
                <a:solidFill>
                  <a:srgbClr val="FF0000"/>
                </a:solidFill>
                <a:cs typeface="B Mitra" panose="00000400000000000000" pitchFamily="2" charset="-78"/>
              </a:rPr>
              <a:t>دکترشاهپوراحمدی</a:t>
            </a:r>
            <a:endParaRPr lang="en-US" sz="1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6549" y="11729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282</TotalTime>
  <Words>1178</Words>
  <Application>Microsoft Office PowerPoint</Application>
  <PresentationFormat>Widescreen</PresentationFormat>
  <Paragraphs>105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 Mitra</vt:lpstr>
      <vt:lpstr>Calibri</vt:lpstr>
      <vt:lpstr>Tw Cen MT</vt:lpstr>
      <vt:lpstr>Droplet</vt:lpstr>
      <vt:lpstr>روانشناسی اجتماعی</vt:lpstr>
      <vt:lpstr>مقدمه</vt:lpstr>
      <vt:lpstr>نظریه های محرک و پاسخ(ارتباطی)</vt:lpstr>
      <vt:lpstr>ادامه</vt:lpstr>
      <vt:lpstr>ادامه</vt:lpstr>
      <vt:lpstr>ادامه</vt:lpstr>
      <vt:lpstr>ادامه</vt:lpstr>
      <vt:lpstr>نظریه های شناختی(گشتالتی)</vt:lpstr>
      <vt:lpstr>نظریه میدانی</vt:lpstr>
      <vt:lpstr>مشخصه های نظریه میدانی</vt:lpstr>
      <vt:lpstr>ادامه</vt:lpstr>
      <vt:lpstr>اشکال تعارض</vt:lpstr>
      <vt:lpstr>روشهای پژوهش در روان شناسی اجتماعی</vt:lpstr>
      <vt:lpstr>پژوهش بنیادی و پژوهش کاربردی</vt:lpstr>
      <vt:lpstr>روش های پژوهش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روانشناسی اجتماعی</dc:title>
  <dc:creator>Windows User</dc:creator>
  <cp:lastModifiedBy>Windows User</cp:lastModifiedBy>
  <cp:revision>17</cp:revision>
  <dcterms:created xsi:type="dcterms:W3CDTF">2020-05-25T02:54:09Z</dcterms:created>
  <dcterms:modified xsi:type="dcterms:W3CDTF">2020-05-25T07:37:00Z</dcterms:modified>
</cp:coreProperties>
</file>