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>
        <p:scale>
          <a:sx n="65" d="100"/>
          <a:sy n="65" d="100"/>
        </p:scale>
        <p:origin x="-408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178356-1718-468A-B5A4-EF833B177133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9E1FBD9-DC41-4451-8D84-4BA749D15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91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178356-1718-468A-B5A4-EF833B177133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3883195-F2B2-4BCE-B65A-8BA15FC0F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40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178356-1718-468A-B5A4-EF833B177133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8E6C0CF-827E-4E4B-84E8-C6038B98B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1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178356-1718-468A-B5A4-EF833B177133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ACC243B-674D-407E-AD81-B7CF9CB3D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7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178356-1718-468A-B5A4-EF833B177133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B2EF15-8644-4331-884B-FABDAD54EF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2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178356-1718-468A-B5A4-EF833B177133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48A2EE8-8DB0-4BBC-A53B-7A1B747A8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73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178356-1718-468A-B5A4-EF833B177133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E1CE42-9056-4630-A9F5-51D9C083B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79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178356-1718-468A-B5A4-EF833B177133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D2BC3E-3D18-4FF3-B012-00AA91A5A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4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178356-1718-468A-B5A4-EF833B177133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FDF00C-6989-45E4-A2ED-2A16E9B57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178356-1718-468A-B5A4-EF833B177133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8F637B-C33E-40E0-85BB-C7E219C16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27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178356-1718-468A-B5A4-EF833B177133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1647A3-AECB-44F1-B80A-DDBE608DA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75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fld id="{B2178356-1718-468A-B5A4-EF833B177133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fld id="{3ABA20F2-D00D-480E-8B86-FA3D00760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766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cs typeface="Traditional Arabic" panose="02020603050405020304" pitchFamily="18" charset="-78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cs typeface="Traditional Arabic" panose="02020603050405020304" pitchFamily="18" charset="-78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cs typeface="Traditional Arabic" panose="02020603050405020304" pitchFamily="18" charset="-78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cs typeface="Traditional Arabic" panose="02020603050405020304" pitchFamily="18" charset="-78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cs typeface="Traditional Arabic" panose="02020603050405020304" pitchFamily="18" charset="-78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cs typeface="Traditional Arabic" panose="02020603050405020304" pitchFamily="18" charset="-78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cs typeface="Traditional Arabic" panose="02020603050405020304" pitchFamily="18" charset="-78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cs typeface="Traditional Arabic" panose="02020603050405020304" pitchFamily="18" charset="-78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Majalla UI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Majalla UI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Majalla UI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Majalla UI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Majalla UI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8.tm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2.png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89609" y="1868088"/>
            <a:ext cx="5129016" cy="1828800"/>
          </a:xfrm>
        </p:spPr>
        <p:txBody>
          <a:bodyPr/>
          <a:lstStyle/>
          <a:p>
            <a:r>
              <a:rPr lang="fa-IR" dirty="0" smtClean="0"/>
              <a:t>مبانی آموزش تربیت بدنی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endParaRPr lang="fa-IR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545444" y="970156"/>
            <a:ext cx="2252546" cy="657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جلسه ششم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30"/>
    </mc:Choice>
    <mc:Fallback xmlns="">
      <p:transition spd="slow" advTm="95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 fontAlgn="auto">
              <a:spcAft>
                <a:spcPts val="0"/>
              </a:spcAft>
              <a:defRPr/>
            </a:pPr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  <a:cs typeface="B Nazanin" pitchFamily="2" charset="-78"/>
                <a:sym typeface="Wingdings" pitchFamily="2" charset="2"/>
              </a:rPr>
              <a:t>تربيت بدني در مكتب وحي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>
          <a:xfrm>
            <a:off x="2809876" y="1935164"/>
            <a:ext cx="7400925" cy="4389437"/>
          </a:xfrm>
        </p:spPr>
        <p:txBody>
          <a:bodyPr/>
          <a:lstStyle/>
          <a:p>
            <a:pPr algn="r" rtl="1">
              <a:lnSpc>
                <a:spcPct val="80000"/>
              </a:lnSpc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fa-IR" sz="2800"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 انسان جزء شريفترين مخلوقات است .</a:t>
            </a:r>
          </a:p>
          <a:p>
            <a:pPr algn="r" rtl="1">
              <a:lnSpc>
                <a:spcPct val="80000"/>
              </a:lnSpc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fa-IR" sz="2800"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 تربيت بدني وسيله اي جهت تربيت انسانهاست .</a:t>
            </a:r>
          </a:p>
          <a:p>
            <a:pPr algn="r" rtl="1">
              <a:lnSpc>
                <a:spcPct val="80000"/>
              </a:lnSpc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fa-IR" sz="2800"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 تربيت كل ابعاد وجودي انسان است ( تربيت هماهنگ).</a:t>
            </a:r>
          </a:p>
          <a:p>
            <a:pPr algn="r" rtl="1">
              <a:lnSpc>
                <a:spcPct val="80000"/>
              </a:lnSpc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fa-IR" sz="2800"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 تربيت بدني از واژه تربيت كه اشاره بر شناخت خداوند دارد و بدن همان مجموعه اندامها ، بافتها ، اعصاب و مغز آدمي تشكيل شده است . </a:t>
            </a:r>
          </a:p>
          <a:p>
            <a:pPr algn="r" rtl="1"/>
            <a:endParaRPr lang="en-US" sz="2800">
              <a:ea typeface="SimSun" panose="02010600030101010101" pitchFamily="2" charset="-122"/>
              <a:cs typeface="B Nazanin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7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17"/>
    </mc:Choice>
    <mc:Fallback xmlns="">
      <p:transition spd="slow" advTm="151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rtl="1">
              <a:buFontTx/>
              <a:buNone/>
            </a:pPr>
            <a:r>
              <a:rPr lang="ar-SA" smtClean="0">
                <a:ea typeface="B Nazanin"/>
                <a:cs typeface="B Nazanin"/>
              </a:rPr>
              <a:t>آشنايي با تعريفهاي پايه‌اي مفاهيمي چون</a:t>
            </a:r>
            <a:r>
              <a:rPr lang="en-US" smtClean="0">
                <a:ea typeface="B Nazanin"/>
                <a:cs typeface="B Nazanin"/>
              </a:rPr>
              <a:t>:</a:t>
            </a:r>
            <a:r>
              <a:rPr lang="ar-SA" smtClean="0">
                <a:ea typeface="B Nazanin"/>
                <a:cs typeface="B Nazanin"/>
              </a:rPr>
              <a:t> </a:t>
            </a:r>
            <a:endParaRPr lang="en-US" smtClean="0">
              <a:ea typeface="B Nazanin"/>
              <a:cs typeface="B Nazanin"/>
            </a:endParaRPr>
          </a:p>
          <a:p>
            <a:pPr algn="just" rtl="1"/>
            <a:r>
              <a:rPr lang="ar-SA" smtClean="0">
                <a:ea typeface="B Nazanin"/>
                <a:cs typeface="B Nazanin"/>
              </a:rPr>
              <a:t>حركت</a:t>
            </a:r>
            <a:endParaRPr lang="en-US" smtClean="0">
              <a:ea typeface="B Nazanin"/>
              <a:cs typeface="B Nazanin"/>
            </a:endParaRPr>
          </a:p>
          <a:p>
            <a:pPr algn="just" rtl="1"/>
            <a:r>
              <a:rPr lang="ar-SA" smtClean="0">
                <a:ea typeface="B Nazanin"/>
                <a:cs typeface="B Nazanin"/>
              </a:rPr>
              <a:t>بازي</a:t>
            </a:r>
            <a:endParaRPr lang="en-US" smtClean="0">
              <a:ea typeface="B Nazanin"/>
              <a:cs typeface="B Nazanin"/>
            </a:endParaRPr>
          </a:p>
          <a:p>
            <a:pPr algn="just" rtl="1"/>
            <a:r>
              <a:rPr lang="ar-SA" smtClean="0">
                <a:ea typeface="B Nazanin"/>
                <a:cs typeface="B Nazanin"/>
              </a:rPr>
              <a:t> تربيت‌بدني</a:t>
            </a:r>
            <a:endParaRPr lang="en-US" smtClean="0">
              <a:ea typeface="B Nazanin"/>
              <a:cs typeface="B Nazanin"/>
            </a:endParaRPr>
          </a:p>
          <a:p>
            <a:pPr algn="just" rtl="1"/>
            <a:r>
              <a:rPr lang="ar-SA" smtClean="0">
                <a:ea typeface="B Nazanin"/>
                <a:cs typeface="B Nazanin"/>
              </a:rPr>
              <a:t> ورزش</a:t>
            </a:r>
          </a:p>
          <a:p>
            <a:endParaRPr lang="en-US" smtClean="0">
              <a:ea typeface="B Nazanin"/>
              <a:cs typeface="B Nazanin"/>
            </a:endParaRPr>
          </a:p>
        </p:txBody>
      </p:sp>
      <p:pic>
        <p:nvPicPr>
          <p:cNvPr id="76803" name="Picture 3" descr="se_asia_2007.1194101580.kid-playing-pak-be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1" y="1571625"/>
            <a:ext cx="3478213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3"/>
    </mc:Choice>
    <mc:Fallback xmlns="">
      <p:transition spd="slow" advTm="180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mtClean="0">
                <a:ea typeface="B Nazanin"/>
                <a:cs typeface="B Nazanin"/>
              </a:rPr>
              <a:t>انواع حرکت</a:t>
            </a:r>
            <a:endParaRPr lang="en-US" smtClean="0">
              <a:ea typeface="B Nazanin"/>
              <a:cs typeface="B Nazanin"/>
            </a:endParaRP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rtl="1">
              <a:buFontTx/>
              <a:buNone/>
            </a:pPr>
            <a:endParaRPr lang="ar-SA" sz="2800">
              <a:solidFill>
                <a:srgbClr val="FF33CC"/>
              </a:solidFill>
              <a:ea typeface="B Nazanin"/>
              <a:cs typeface="B Nazanin"/>
            </a:endParaRPr>
          </a:p>
          <a:p>
            <a:pPr algn="r" rtl="1">
              <a:buFontTx/>
              <a:buNone/>
            </a:pPr>
            <a:r>
              <a:rPr lang="ar-SA" sz="2800">
                <a:ea typeface="B Nazanin"/>
                <a:cs typeface="B Nazanin"/>
              </a:rPr>
              <a:t>1. حركات بازتابي </a:t>
            </a:r>
          </a:p>
          <a:p>
            <a:pPr algn="r" rtl="1">
              <a:buFontTx/>
              <a:buNone/>
            </a:pPr>
            <a:r>
              <a:rPr lang="ar-SA" sz="2800">
                <a:ea typeface="B Nazanin"/>
                <a:cs typeface="B Nazanin"/>
              </a:rPr>
              <a:t>2. حركات بنيادي </a:t>
            </a:r>
          </a:p>
          <a:p>
            <a:pPr algn="r" rtl="1">
              <a:buFontTx/>
              <a:buNone/>
            </a:pPr>
            <a:r>
              <a:rPr lang="ar-SA" sz="2800">
                <a:ea typeface="B Nazanin"/>
                <a:cs typeface="B Nazanin"/>
              </a:rPr>
              <a:t>3. تواناييهاي ادراكي ـ حركتي </a:t>
            </a:r>
          </a:p>
          <a:p>
            <a:pPr algn="r" rtl="1">
              <a:buFontTx/>
              <a:buNone/>
            </a:pPr>
            <a:r>
              <a:rPr lang="ar-SA" sz="2800">
                <a:ea typeface="B Nazanin"/>
                <a:cs typeface="B Nazanin"/>
              </a:rPr>
              <a:t>4. تواناييهاي جسماني </a:t>
            </a:r>
          </a:p>
          <a:p>
            <a:pPr algn="r" rtl="1">
              <a:buFontTx/>
              <a:buNone/>
            </a:pPr>
            <a:r>
              <a:rPr lang="ar-SA" sz="2800">
                <a:ea typeface="B Nazanin"/>
                <a:cs typeface="B Nazanin"/>
              </a:rPr>
              <a:t>5. حركات مهارتي </a:t>
            </a:r>
            <a:endParaRPr lang="en-US" sz="2800">
              <a:ea typeface="B Nazanin"/>
              <a:cs typeface="B Nazanin"/>
            </a:endParaRPr>
          </a:p>
          <a:p>
            <a:endParaRPr lang="en-US" sz="2800">
              <a:ea typeface="B Nazanin"/>
              <a:cs typeface="B Nazanin"/>
            </a:endParaRPr>
          </a:p>
        </p:txBody>
      </p:sp>
      <p:pic>
        <p:nvPicPr>
          <p:cNvPr id="77828" name="Picture 3" descr="13986992-m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1500188"/>
            <a:ext cx="4678363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8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8"/>
    </mc:Choice>
    <mc:Fallback xmlns="">
      <p:transition spd="slow" advTm="110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smtClean="0">
                <a:ea typeface="B Nazanin"/>
                <a:cs typeface="B Nazanin"/>
              </a:rPr>
              <a:t>1. حركات بازتابي </a:t>
            </a:r>
            <a:endParaRPr lang="en-US" smtClean="0">
              <a:cs typeface="Traditional Arabic" panose="02020603050405020304" pitchFamily="18" charset="-78"/>
            </a:endParaRPr>
          </a:p>
        </p:txBody>
      </p:sp>
      <p:pic>
        <p:nvPicPr>
          <p:cNvPr id="78851" name="Content Placeholder 3" descr="infantile-reflexes-17234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1750" y="2071688"/>
            <a:ext cx="3810000" cy="3048000"/>
          </a:xfrm>
        </p:spPr>
      </p:pic>
      <p:pic>
        <p:nvPicPr>
          <p:cNvPr id="78852" name="Picture 4" descr="Reflex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857250"/>
            <a:ext cx="365125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5" descr="mor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1" y="4429125"/>
            <a:ext cx="27146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3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61"/>
    </mc:Choice>
    <mc:Fallback xmlns="">
      <p:transition spd="slow" advTm="10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2166938" y="214313"/>
            <a:ext cx="8229600" cy="1143000"/>
          </a:xfrm>
        </p:spPr>
        <p:txBody>
          <a:bodyPr/>
          <a:lstStyle/>
          <a:p>
            <a:pPr algn="r" rtl="1"/>
            <a:r>
              <a:rPr lang="ar-SA" smtClean="0">
                <a:ea typeface="B Nazanin"/>
                <a:cs typeface="B Nazanin"/>
              </a:rPr>
              <a:t>حركات بنيادي</a:t>
            </a:r>
            <a:endParaRPr lang="en-US" smtClean="0">
              <a:cs typeface="Traditional Arabic" panose="02020603050405020304" pitchFamily="18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40310" y="1460090"/>
            <a:ext cx="6592528" cy="52455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283" y="1710789"/>
            <a:ext cx="6356555" cy="47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4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74"/>
    </mc:Choice>
    <mc:Fallback xmlns="">
      <p:transition spd="slow" advTm="120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smtClean="0">
                <a:ea typeface="B Nazanin"/>
                <a:cs typeface="B Nazanin"/>
              </a:rPr>
              <a:t>تعريف بازي</a:t>
            </a:r>
            <a:endParaRPr lang="en-US" smtClean="0">
              <a:cs typeface="Traditional Arabic" panose="02020603050405020304" pitchFamily="18" charset="-78"/>
            </a:endParaRP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rtl="1">
              <a:lnSpc>
                <a:spcPct val="90000"/>
              </a:lnSpc>
              <a:buFontTx/>
              <a:buNone/>
            </a:pPr>
            <a:endParaRPr lang="ar-SA" sz="2400">
              <a:ea typeface="B Nazanin"/>
              <a:cs typeface="B Nazanin"/>
            </a:endParaRPr>
          </a:p>
          <a:p>
            <a:pPr algn="just" rtl="1">
              <a:lnSpc>
                <a:spcPct val="90000"/>
              </a:lnSpc>
              <a:buFontTx/>
              <a:buNone/>
            </a:pPr>
            <a:r>
              <a:rPr lang="ar-SA" sz="2400">
                <a:ea typeface="B Nazanin"/>
                <a:cs typeface="B Nazanin"/>
              </a:rPr>
              <a:t>بازي صورت تغيير شكل يافته مسائل واقعي است </a:t>
            </a:r>
            <a:endParaRPr lang="fa-IR" sz="2400">
              <a:ea typeface="B Nazanin"/>
              <a:cs typeface="B Nazanin"/>
            </a:endParaRPr>
          </a:p>
          <a:p>
            <a:pPr algn="just" rtl="1">
              <a:lnSpc>
                <a:spcPct val="90000"/>
              </a:lnSpc>
              <a:buFontTx/>
              <a:buNone/>
            </a:pPr>
            <a:r>
              <a:rPr lang="ar-SA" sz="2400">
                <a:ea typeface="B Nazanin"/>
                <a:cs typeface="B Nazanin"/>
              </a:rPr>
              <a:t>كه فرد با توجه به علاقة خود آن را سازمان داده است </a:t>
            </a:r>
            <a:endParaRPr lang="fa-IR" sz="2400">
              <a:ea typeface="B Nazanin"/>
              <a:cs typeface="B Nazanin"/>
            </a:endParaRPr>
          </a:p>
          <a:p>
            <a:pPr algn="just" rtl="1">
              <a:lnSpc>
                <a:spcPct val="90000"/>
              </a:lnSpc>
              <a:buFontTx/>
              <a:buNone/>
            </a:pPr>
            <a:r>
              <a:rPr lang="ar-SA" sz="2400">
                <a:ea typeface="B Nazanin"/>
                <a:cs typeface="B Nazanin"/>
              </a:rPr>
              <a:t>و داراي شرايط زير است :</a:t>
            </a:r>
          </a:p>
          <a:p>
            <a:pPr algn="just" rtl="1">
              <a:lnSpc>
                <a:spcPct val="90000"/>
              </a:lnSpc>
              <a:buFontTx/>
              <a:buNone/>
            </a:pPr>
            <a:endParaRPr lang="ar-SA" sz="2400">
              <a:ea typeface="B Nazanin"/>
              <a:cs typeface="B Nazanin"/>
            </a:endParaRPr>
          </a:p>
          <a:p>
            <a:pPr algn="just" rtl="1">
              <a:lnSpc>
                <a:spcPct val="90000"/>
              </a:lnSpc>
              <a:buFontTx/>
              <a:buNone/>
            </a:pPr>
            <a:r>
              <a:rPr lang="ar-SA" sz="2400">
                <a:ea typeface="B Nazanin"/>
                <a:cs typeface="B Nazanin"/>
              </a:rPr>
              <a:t>1-معيار بازي، داشتن مقاصد وهمي و خيالي است </a:t>
            </a:r>
          </a:p>
          <a:p>
            <a:pPr algn="just" rtl="1">
              <a:lnSpc>
                <a:spcPct val="90000"/>
              </a:lnSpc>
              <a:buFontTx/>
              <a:buNone/>
            </a:pPr>
            <a:r>
              <a:rPr lang="ar-SA" sz="2400">
                <a:ea typeface="B Nazanin"/>
                <a:cs typeface="B Nazanin"/>
              </a:rPr>
              <a:t>2- بازي به طور آزادانه از طرف فرد انتخاب مي‌شود </a:t>
            </a:r>
          </a:p>
          <a:p>
            <a:pPr algn="just" rtl="1">
              <a:lnSpc>
                <a:spcPct val="90000"/>
              </a:lnSpc>
              <a:buFontTx/>
              <a:buNone/>
            </a:pPr>
            <a:r>
              <a:rPr lang="ar-SA" sz="2400">
                <a:ea typeface="B Nazanin"/>
                <a:cs typeface="B Nazanin"/>
              </a:rPr>
              <a:t>3- بازي بايد «لذت بخش» باشد </a:t>
            </a:r>
          </a:p>
          <a:p>
            <a:pPr algn="just" rtl="1">
              <a:lnSpc>
                <a:spcPct val="90000"/>
              </a:lnSpc>
              <a:buFontTx/>
              <a:buNone/>
            </a:pPr>
            <a:r>
              <a:rPr lang="ar-SA" sz="2400">
                <a:ea typeface="B Nazanin"/>
                <a:cs typeface="B Nazanin"/>
              </a:rPr>
              <a:t>4- بازي به طور ذاتي برانگيخته مي‌شود </a:t>
            </a:r>
          </a:p>
        </p:txBody>
      </p:sp>
      <p:pic>
        <p:nvPicPr>
          <p:cNvPr id="80900" name="Picture 3" descr="6771517-l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285876"/>
            <a:ext cx="3768725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0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92"/>
    </mc:Choice>
    <mc:Fallback xmlns="">
      <p:transition spd="slow" advTm="75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3200">
                <a:ea typeface="B Nazanin"/>
                <a:cs typeface="B Nazanin"/>
              </a:rPr>
              <a:t>تعریف تربیت بدنی</a:t>
            </a:r>
            <a:endParaRPr lang="en-US" sz="3200">
              <a:ea typeface="B Nazanin"/>
              <a:cs typeface="B Nazanin"/>
            </a:endParaRPr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>
          <a:xfrm>
            <a:off x="5810250" y="1935164"/>
            <a:ext cx="4400550" cy="4389437"/>
          </a:xfrm>
        </p:spPr>
        <p:txBody>
          <a:bodyPr/>
          <a:lstStyle/>
          <a:p>
            <a:pPr algn="just" rtl="1"/>
            <a:r>
              <a:rPr lang="ar-SA" sz="2400">
                <a:ea typeface="B Nazanin"/>
                <a:cs typeface="B Nazanin"/>
              </a:rPr>
              <a:t>تربيت‌بدني عبارت‌است از تربيت كل ابعاد وجودي انسان از لحاظ جسماني، فكري، اجتماعي، عاطفي، اخلاقي و ايماني بر مبناي توانايي و استعداد و با واسطه قرار دادن بدن. به عبارت ديگر تربيت‌بدني نوعي تربيت است و بخشي از كل تربيت مكتبي است كه جسم را واسطه قرار مي‌دهد ولي غايت و هدف جسم نيست.</a:t>
            </a:r>
          </a:p>
          <a:p>
            <a:pPr algn="just" rtl="1"/>
            <a:endParaRPr lang="en-US" sz="2400">
              <a:ea typeface="B Nazanin"/>
              <a:cs typeface="B Nazanin"/>
            </a:endParaRPr>
          </a:p>
        </p:txBody>
      </p:sp>
      <p:pic>
        <p:nvPicPr>
          <p:cNvPr id="81924" name="Picture 3" descr="13987112-m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1714501"/>
            <a:ext cx="3903663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4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69"/>
    </mc:Choice>
    <mc:Fallback xmlns="">
      <p:transition spd="slow" advTm="115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2238375" y="285750"/>
            <a:ext cx="8229600" cy="1143000"/>
          </a:xfrm>
        </p:spPr>
        <p:txBody>
          <a:bodyPr/>
          <a:lstStyle/>
          <a:p>
            <a:pPr algn="r" rtl="1"/>
            <a:r>
              <a:rPr lang="fa-IR" smtClean="0">
                <a:ea typeface="B Nazanin"/>
                <a:cs typeface="B Nazanin"/>
              </a:rPr>
              <a:t>تربيت بدني در تمدن اوليه </a:t>
            </a:r>
            <a:endParaRPr lang="en-US" smtClean="0">
              <a:ea typeface="B Nazanin"/>
              <a:cs typeface="B Nazani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5938" y="1500189"/>
            <a:ext cx="4900612" cy="4389437"/>
          </a:xfrm>
        </p:spPr>
        <p:txBody>
          <a:bodyPr>
            <a:normAutofit fontScale="92500" lnSpcReduction="10000"/>
          </a:bodyPr>
          <a:lstStyle/>
          <a:p>
            <a:pPr marL="274320" indent="-274320" algn="just" rtl="1" fontAlgn="auto">
              <a:lnSpc>
                <a:spcPct val="80000"/>
              </a:lnSpc>
              <a:spcAft>
                <a:spcPts val="0"/>
              </a:spcAft>
              <a:buClr>
                <a:schemeClr val="hlink"/>
              </a:buClr>
              <a:buNone/>
              <a:defRPr/>
            </a:pPr>
            <a:r>
              <a:rPr lang="fa-IR" sz="2800" dirty="0">
                <a:ea typeface="SimSun" pitchFamily="2" charset="-122"/>
                <a:cs typeface="B Nazanin" pitchFamily="2" charset="-78"/>
                <a:sym typeface="Wingdings" pitchFamily="2" charset="2"/>
              </a:rPr>
              <a:t>ديدگاه سقراط</a:t>
            </a:r>
          </a:p>
          <a:p>
            <a:pPr marL="274320" indent="-274320" algn="just" rtl="1" fontAlgn="auto">
              <a:lnSpc>
                <a:spcPct val="80000"/>
              </a:lnSpc>
              <a:spcAft>
                <a:spcPts val="0"/>
              </a:spcAft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fa-IR" sz="2800" dirty="0">
                <a:ea typeface="SimSun" pitchFamily="2" charset="-122"/>
                <a:cs typeface="B Nazanin" pitchFamily="2" charset="-78"/>
                <a:sym typeface="Wingdings" pitchFamily="2" charset="2"/>
              </a:rPr>
              <a:t> حضور مستمر وي در ميادين ورزشي .	</a:t>
            </a:r>
          </a:p>
          <a:p>
            <a:pPr marL="274320" indent="-274320" algn="just" rtl="1" fontAlgn="auto">
              <a:lnSpc>
                <a:spcPct val="80000"/>
              </a:lnSpc>
              <a:spcAft>
                <a:spcPts val="0"/>
              </a:spcAft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fa-IR" sz="2800" dirty="0">
                <a:ea typeface="SimSun" pitchFamily="2" charset="-122"/>
                <a:cs typeface="B Nazanin" pitchFamily="2" charset="-78"/>
                <a:sym typeface="Wingdings" pitchFamily="2" charset="2"/>
              </a:rPr>
              <a:t> زيبايي عضلات را مي ستود و مهمترين اصل زندگي را سلامتي مي دانست .</a:t>
            </a:r>
          </a:p>
          <a:p>
            <a:pPr marL="274320" indent="-274320" algn="just" rtl="1" fontAlgn="auto">
              <a:lnSpc>
                <a:spcPct val="80000"/>
              </a:lnSpc>
              <a:spcAft>
                <a:spcPts val="0"/>
              </a:spcAft>
              <a:buClr>
                <a:schemeClr val="hlink"/>
              </a:buClr>
              <a:buNone/>
              <a:defRPr/>
            </a:pPr>
            <a:r>
              <a:rPr lang="fa-IR" sz="2800" dirty="0">
                <a:ea typeface="SimSun" pitchFamily="2" charset="-122"/>
                <a:cs typeface="B Nazanin" pitchFamily="2" charset="-78"/>
                <a:sym typeface="Wingdings" pitchFamily="2" charset="2"/>
              </a:rPr>
              <a:t> </a:t>
            </a:r>
          </a:p>
          <a:p>
            <a:pPr marL="274320" indent="-274320" algn="just" rtl="1" fontAlgn="auto">
              <a:lnSpc>
                <a:spcPct val="80000"/>
              </a:lnSpc>
              <a:spcAft>
                <a:spcPts val="0"/>
              </a:spcAft>
              <a:buClr>
                <a:schemeClr val="hlink"/>
              </a:buClr>
              <a:buNone/>
              <a:defRPr/>
            </a:pPr>
            <a:r>
              <a:rPr lang="fa-IR" sz="2800" dirty="0">
                <a:ea typeface="SimSun" pitchFamily="2" charset="-122"/>
                <a:cs typeface="B Nazanin" pitchFamily="2" charset="-78"/>
                <a:sym typeface="Wingdings" pitchFamily="2" charset="2"/>
              </a:rPr>
              <a:t> ديدگاه افلاطون  </a:t>
            </a:r>
          </a:p>
          <a:p>
            <a:pPr marL="274320" indent="-274320" algn="just" rtl="1" fontAlgn="auto">
              <a:lnSpc>
                <a:spcPct val="80000"/>
              </a:lnSpc>
              <a:spcAft>
                <a:spcPts val="0"/>
              </a:spcAft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fa-IR" sz="2800" dirty="0">
                <a:ea typeface="SimSun" pitchFamily="2" charset="-122"/>
                <a:cs typeface="B Nazanin" pitchFamily="2" charset="-78"/>
                <a:sym typeface="Wingdings" pitchFamily="2" charset="2"/>
              </a:rPr>
              <a:t> براي انسان كامل نخست اشتغال به تربيت بدني عمومي را نام مي برد </a:t>
            </a:r>
          </a:p>
          <a:p>
            <a:pPr marL="274320" indent="-274320" algn="just" rtl="1" fontAlgn="auto">
              <a:lnSpc>
                <a:spcPct val="80000"/>
              </a:lnSpc>
              <a:spcAft>
                <a:spcPts val="0"/>
              </a:spcAft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fa-IR" sz="2800" dirty="0">
                <a:ea typeface="SimSun" pitchFamily="2" charset="-122"/>
                <a:cs typeface="B Nazanin" pitchFamily="2" charset="-78"/>
                <a:sym typeface="Wingdings" pitchFamily="2" charset="2"/>
              </a:rPr>
              <a:t> همه مدارس بايد محل بازي داشته تا كودك به طبيب نياز نداشته باشد</a:t>
            </a:r>
          </a:p>
          <a:p>
            <a:pPr marL="274320" indent="-274320" algn="just" rtl="1" fontAlgn="auto">
              <a:lnSpc>
                <a:spcPct val="80000"/>
              </a:lnSpc>
              <a:spcAft>
                <a:spcPts val="0"/>
              </a:spcAft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fa-IR" sz="2800" dirty="0">
                <a:ea typeface="SimSun" pitchFamily="2" charset="-122"/>
                <a:cs typeface="B Nazanin" pitchFamily="2" charset="-78"/>
                <a:sym typeface="Wingdings" pitchFamily="2" charset="2"/>
              </a:rPr>
              <a:t>جدايي روح از بدن مهمترين ايراد بر وي بود . </a:t>
            </a:r>
          </a:p>
          <a:p>
            <a:pPr marL="274320" indent="-274320" algn="just" rtl="1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2800" dirty="0">
              <a:ea typeface="+mn-ea"/>
              <a:cs typeface="B Nazanin" pitchFamily="2" charset="-78"/>
            </a:endParaRPr>
          </a:p>
        </p:txBody>
      </p:sp>
      <p:pic>
        <p:nvPicPr>
          <p:cNvPr id="4" name="Picture 3" descr="388_banner_greece_olympics.gif"/>
          <p:cNvPicPr>
            <a:picLocks noChangeAspect="1"/>
          </p:cNvPicPr>
          <p:nvPr/>
        </p:nvPicPr>
        <p:blipFill>
          <a:blip r:embed="rId4"/>
          <a:srcRect l="69817"/>
          <a:stretch>
            <a:fillRect/>
          </a:stretch>
        </p:blipFill>
        <p:spPr>
          <a:xfrm>
            <a:off x="2024034" y="857232"/>
            <a:ext cx="3218418" cy="4857784"/>
          </a:xfrm>
          <a:prstGeom prst="round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4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988"/>
    </mc:Choice>
    <mc:Fallback xmlns="">
      <p:transition spd="slow" advTm="181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rtl="1" fontAlgn="auto">
              <a:spcAft>
                <a:spcPts val="0"/>
              </a:spcAft>
              <a:defRPr/>
            </a:pPr>
            <a:r>
              <a:rPr lang="fa-IR" sz="3600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  <a:cs typeface="B Nazanin" pitchFamily="2" charset="-78"/>
                <a:sym typeface="Wingdings" pitchFamily="2" charset="2"/>
              </a:rPr>
              <a:t>تربيت بدني در قرون وسطي</a:t>
            </a:r>
            <a:br>
              <a:rPr lang="fa-IR" sz="3600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  <a:cs typeface="B Nazanin" pitchFamily="2" charset="-78"/>
                <a:sym typeface="Wingdings" pitchFamily="2" charset="2"/>
              </a:rPr>
            </a:br>
            <a:r>
              <a:rPr lang="fa-IR" sz="3600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  <a:cs typeface="B Nazanin" pitchFamily="2" charset="-78"/>
                <a:sym typeface="Wingdings" pitchFamily="2" charset="2"/>
              </a:rPr>
              <a:t> ( قرن5 تا آغاز قرن 16) </a:t>
            </a:r>
            <a:endParaRPr lang="en-US" sz="3600" dirty="0">
              <a:cs typeface="B Nazanin" pitchFamily="2" charset="-78"/>
            </a:endParaRPr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>
          <a:xfrm>
            <a:off x="6310314" y="1935164"/>
            <a:ext cx="3900487" cy="4389437"/>
          </a:xfrm>
        </p:spPr>
        <p:txBody>
          <a:bodyPr/>
          <a:lstStyle/>
          <a:p>
            <a:pPr algn="r" rtl="1">
              <a:lnSpc>
                <a:spcPct val="80000"/>
              </a:lnSpc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fa-IR" sz="2800"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تسلط كليساي كاتوليك و تحريف دين الهي</a:t>
            </a:r>
            <a:endParaRPr lang="en-US" sz="2800">
              <a:ea typeface="SimSun" panose="02010600030101010101" pitchFamily="2" charset="-122"/>
              <a:cs typeface="B Nazanin"/>
              <a:sym typeface="Wingdings" panose="05000000000000000000" pitchFamily="2" charset="2"/>
            </a:endParaRPr>
          </a:p>
          <a:p>
            <a:pPr algn="r" rtl="1">
              <a:lnSpc>
                <a:spcPct val="80000"/>
              </a:lnSpc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fa-IR" sz="2800"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مذموم شمردن دنيا و جسم انسان  </a:t>
            </a:r>
          </a:p>
          <a:p>
            <a:pPr algn="r" rtl="1">
              <a:lnSpc>
                <a:spcPct val="80000"/>
              </a:lnSpc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fa-IR" sz="2800"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شروع دوران فترت تربيت بدني</a:t>
            </a:r>
          </a:p>
          <a:p>
            <a:pPr algn="r" rtl="1">
              <a:lnSpc>
                <a:spcPct val="80000"/>
              </a:lnSpc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fa-IR" sz="2800"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بي نصيب شدن تربيت بدني از ساير علوم </a:t>
            </a:r>
          </a:p>
          <a:p>
            <a:pPr algn="r" rtl="1">
              <a:lnSpc>
                <a:spcPct val="80000"/>
              </a:lnSpc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fa-IR" sz="2800"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اهميت ورزشهايي مثل شنا ، آب درماني ، تيرو كمان و . . . بين ثروتمندان عليرغم محدوديت هاي موجود .</a:t>
            </a:r>
          </a:p>
          <a:p>
            <a:pPr algn="r" rtl="1"/>
            <a:endParaRPr lang="en-US" sz="2800">
              <a:ea typeface="B Nazanin"/>
              <a:cs typeface="B Nazanin"/>
            </a:endParaRPr>
          </a:p>
        </p:txBody>
      </p:sp>
      <p:pic>
        <p:nvPicPr>
          <p:cNvPr id="83972" name="Picture 3" descr="C5A_776-BC-first-Olympic-gam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9" y="1500189"/>
            <a:ext cx="36210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4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02"/>
    </mc:Choice>
    <mc:Fallback xmlns="">
      <p:transition spd="slow" advTm="75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</TotalTime>
  <Words>301</Words>
  <Application>Microsoft Office PowerPoint</Application>
  <PresentationFormat>Custom</PresentationFormat>
  <Paragraphs>51</Paragraphs>
  <Slides>10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1_Flow</vt:lpstr>
      <vt:lpstr>مبانی آموزش تربیت بدنی</vt:lpstr>
      <vt:lpstr>PowerPoint Presentation</vt:lpstr>
      <vt:lpstr>انواع حرکت</vt:lpstr>
      <vt:lpstr>1. حركات بازتابي </vt:lpstr>
      <vt:lpstr>حركات بنيادي</vt:lpstr>
      <vt:lpstr>تعريف بازي</vt:lpstr>
      <vt:lpstr>تعریف تربیت بدنی</vt:lpstr>
      <vt:lpstr>تربيت بدني در تمدن اوليه </vt:lpstr>
      <vt:lpstr>تربيت بدني در قرون وسطي  ( قرن5 تا آغاز قرن 16) </vt:lpstr>
      <vt:lpstr>تربيت بدني در مكتب وحي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مبانی آموزش تربیت بدنی</dc:title>
  <dc:creator>IBM</dc:creator>
  <cp:lastModifiedBy>MRT Pack 30 DVDs</cp:lastModifiedBy>
  <cp:revision>4</cp:revision>
  <dcterms:created xsi:type="dcterms:W3CDTF">2020-04-17T08:59:00Z</dcterms:created>
  <dcterms:modified xsi:type="dcterms:W3CDTF">2020-05-18T08:52:33Z</dcterms:modified>
</cp:coreProperties>
</file>