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79" r:id="rId9"/>
    <p:sldId id="263" r:id="rId10"/>
    <p:sldId id="264" r:id="rId11"/>
    <p:sldId id="265" r:id="rId12"/>
    <p:sldId id="266" r:id="rId13"/>
    <p:sldId id="267" r:id="rId14"/>
    <p:sldId id="268" r:id="rId15"/>
    <p:sldId id="280"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5/28/2020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5/28/2020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3124200"/>
            <a:ext cx="8154572" cy="3429000"/>
          </a:xfrm>
        </p:spPr>
        <p:txBody>
          <a:bodyPr>
            <a:normAutofit fontScale="77500" lnSpcReduction="20000"/>
          </a:bodyPr>
          <a:lstStyle/>
          <a:p>
            <a:r>
              <a:rPr lang="fa-IR" sz="3600" dirty="0" smtClean="0">
                <a:cs typeface="B Titr" pitchFamily="2" charset="-78"/>
              </a:rPr>
              <a:t>عنوان درس:</a:t>
            </a:r>
          </a:p>
          <a:p>
            <a:pPr rtl="1"/>
            <a:r>
              <a:rPr lang="fa-IR" sz="3600" dirty="0" smtClean="0">
                <a:cs typeface="B Titr" pitchFamily="2" charset="-78"/>
              </a:rPr>
              <a:t>آموزش زیست شناسی، شیمی، فیزیک پایه</a:t>
            </a:r>
          </a:p>
          <a:p>
            <a:pPr rtl="1"/>
            <a:endParaRPr lang="fa-IR" sz="3600" dirty="0" smtClean="0">
              <a:cs typeface="B Titr" pitchFamily="2" charset="-78"/>
            </a:endParaRPr>
          </a:p>
          <a:p>
            <a:pPr rtl="1"/>
            <a:r>
              <a:rPr lang="fa-IR" sz="3600" dirty="0" smtClean="0">
                <a:cs typeface="B Titr" pitchFamily="2" charset="-78"/>
              </a:rPr>
              <a:t>دانشجویان رشته آموزش ابتدایی </a:t>
            </a:r>
          </a:p>
          <a:p>
            <a:pPr rtl="1"/>
            <a:endParaRPr lang="fa-IR" sz="1400" dirty="0" smtClean="0">
              <a:cs typeface="B Titr" pitchFamily="2" charset="-78"/>
            </a:endParaRPr>
          </a:p>
          <a:p>
            <a:endParaRPr lang="fa-IR" sz="1900" dirty="0" smtClean="0">
              <a:cs typeface="B Titr" pitchFamily="2" charset="-78"/>
            </a:endParaRPr>
          </a:p>
          <a:p>
            <a:r>
              <a:rPr lang="fa-IR" sz="3600" dirty="0" smtClean="0">
                <a:cs typeface="B Titr" pitchFamily="2" charset="-78"/>
              </a:rPr>
              <a:t>استاد : دکتر رفیعه خلیلی</a:t>
            </a:r>
          </a:p>
          <a:p>
            <a:endParaRPr lang="fa-IR" sz="1300" dirty="0" smtClean="0">
              <a:cs typeface="B Titr" pitchFamily="2" charset="-78"/>
            </a:endParaRPr>
          </a:p>
          <a:p>
            <a:endParaRPr lang="fa-IR" sz="2400" dirty="0" smtClean="0">
              <a:cs typeface="B Titr" pitchFamily="2" charset="-78"/>
            </a:endParaRPr>
          </a:p>
          <a:p>
            <a:r>
              <a:rPr lang="fa-IR" sz="2400" dirty="0" smtClean="0">
                <a:cs typeface="B Titr" pitchFamily="2" charset="-78"/>
              </a:rPr>
              <a:t>تعداد واحد : 3 (نظری)</a:t>
            </a:r>
          </a:p>
          <a:p>
            <a:endParaRPr lang="en-US" sz="2400" dirty="0">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بنام خدا</a:t>
            </a:r>
            <a:endParaRPr lang="en-US" dirty="0">
              <a:cs typeface="B Titr"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048000"/>
            <a:ext cx="8763000" cy="3505200"/>
          </a:xfrm>
        </p:spPr>
        <p:txBody>
          <a:bodyPr>
            <a:noAutofit/>
          </a:bodyPr>
          <a:lstStyle/>
          <a:p>
            <a:pPr algn="r" rtl="1">
              <a:lnSpc>
                <a:spcPct val="150000"/>
              </a:lnSpc>
            </a:pPr>
            <a:r>
              <a:rPr lang="fa-IR" sz="2800" b="1" dirty="0" smtClean="0">
                <a:solidFill>
                  <a:schemeClr val="tx1"/>
                </a:solidFill>
                <a:cs typeface="B Nazanin" pitchFamily="2" charset="-78"/>
              </a:rPr>
              <a:t>جانوران شامل : </a:t>
            </a:r>
          </a:p>
          <a:p>
            <a:pPr algn="r" rtl="1">
              <a:lnSpc>
                <a:spcPct val="150000"/>
              </a:lnSpc>
            </a:pPr>
            <a:r>
              <a:rPr lang="fa-IR" sz="2800" b="1" dirty="0" smtClean="0">
                <a:solidFill>
                  <a:srgbClr val="FF0000"/>
                </a:solidFill>
                <a:cs typeface="B Nazanin" pitchFamily="2" charset="-78"/>
              </a:rPr>
              <a:t>بی مهرگان </a:t>
            </a:r>
            <a:r>
              <a:rPr lang="fa-IR" sz="2800" b="1" dirty="0" smtClean="0">
                <a:solidFill>
                  <a:schemeClr val="tx1"/>
                </a:solidFill>
                <a:cs typeface="B Nazanin" pitchFamily="2" charset="-78"/>
              </a:rPr>
              <a:t>از جمله انواع کرم ها، حشرات، سخت پوستان.</a:t>
            </a:r>
          </a:p>
          <a:p>
            <a:pPr algn="r" rtl="1">
              <a:lnSpc>
                <a:spcPct val="150000"/>
              </a:lnSpc>
            </a:pPr>
            <a:r>
              <a:rPr lang="fa-IR" sz="2800" b="1" dirty="0" smtClean="0">
                <a:solidFill>
                  <a:srgbClr val="FF0000"/>
                </a:solidFill>
                <a:cs typeface="B Nazanin" pitchFamily="2" charset="-78"/>
              </a:rPr>
              <a:t>مهره داران </a:t>
            </a:r>
            <a:r>
              <a:rPr lang="fa-IR" sz="2800" b="1" dirty="0" smtClean="0">
                <a:solidFill>
                  <a:schemeClr val="tx1"/>
                </a:solidFill>
                <a:cs typeface="B Nazanin" pitchFamily="2" charset="-78"/>
              </a:rPr>
              <a:t>شامل : ماهی ها، دوزیستان، خزندگان، پرندگان، پستانداران.</a:t>
            </a: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endParaRPr lang="fa-IR" sz="2800" b="1" dirty="0" smtClean="0">
              <a:solidFill>
                <a:schemeClr val="tx1"/>
              </a:solidFill>
              <a:ea typeface="Majalla UI"/>
              <a:cs typeface="B Nazanin" pitchFamily="2" charset="-78"/>
            </a:endParaRPr>
          </a:p>
        </p:txBody>
      </p:sp>
      <p:sp>
        <p:nvSpPr>
          <p:cNvPr id="2" name="Title 1"/>
          <p:cNvSpPr>
            <a:spLocks noGrp="1"/>
          </p:cNvSpPr>
          <p:nvPr>
            <p:ph type="ctrTitle"/>
          </p:nvPr>
        </p:nvSpPr>
        <p:spPr>
          <a:xfrm>
            <a:off x="457200" y="1447800"/>
            <a:ext cx="8229600" cy="1528155"/>
          </a:xfrm>
        </p:spPr>
        <p:txBody>
          <a:bodyPr>
            <a:normAutofit/>
          </a:bodyPr>
          <a:lstStyle/>
          <a:p>
            <a:r>
              <a:rPr lang="fa-IR" dirty="0" smtClean="0">
                <a:cs typeface="2  Titr" pitchFamily="2" charset="-78"/>
              </a:rPr>
              <a:t>دنیای جانوران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200400"/>
            <a:ext cx="8686800" cy="3352800"/>
          </a:xfrm>
        </p:spPr>
        <p:txBody>
          <a:bodyPr>
            <a:normAutofit/>
          </a:bodyPr>
          <a:lstStyle/>
          <a:p>
            <a:pPr algn="r" rtl="1"/>
            <a:r>
              <a:rPr lang="fa-IR" sz="3200" b="1" dirty="0" smtClean="0">
                <a:cs typeface="B Nazanin" pitchFamily="2" charset="-78"/>
              </a:rPr>
              <a:t>انواع تغذیه در جانوران : </a:t>
            </a:r>
          </a:p>
          <a:p>
            <a:pPr algn="r" rtl="1"/>
            <a:r>
              <a:rPr lang="fa-IR" sz="3200" b="1" dirty="0" smtClean="0">
                <a:solidFill>
                  <a:srgbClr val="FF0000"/>
                </a:solidFill>
                <a:cs typeface="B Nazanin" pitchFamily="2" charset="-78"/>
              </a:rPr>
              <a:t>گیاه خواری </a:t>
            </a:r>
            <a:r>
              <a:rPr lang="fa-IR" sz="3200" b="1" dirty="0" smtClean="0">
                <a:cs typeface="B Nazanin" pitchFamily="2" charset="-78"/>
              </a:rPr>
              <a:t>مانند ملخ، </a:t>
            </a:r>
            <a:r>
              <a:rPr lang="fa-IR" sz="3200" b="1" dirty="0" smtClean="0">
                <a:solidFill>
                  <a:srgbClr val="FF0000"/>
                </a:solidFill>
                <a:cs typeface="B Nazanin" pitchFamily="2" charset="-78"/>
              </a:rPr>
              <a:t>گوشتخواری</a:t>
            </a:r>
            <a:r>
              <a:rPr lang="fa-IR" sz="3200" b="1" dirty="0" smtClean="0">
                <a:cs typeface="B Nazanin" pitchFamily="2" charset="-78"/>
              </a:rPr>
              <a:t> مانند عقاب ، </a:t>
            </a:r>
            <a:r>
              <a:rPr lang="fa-IR" sz="3200" b="1" dirty="0" smtClean="0">
                <a:solidFill>
                  <a:srgbClr val="FF0000"/>
                </a:solidFill>
                <a:cs typeface="B Nazanin" pitchFamily="2" charset="-78"/>
              </a:rPr>
              <a:t>همه چیزخواری </a:t>
            </a:r>
            <a:r>
              <a:rPr lang="fa-IR" sz="3200" b="1" dirty="0" smtClean="0">
                <a:cs typeface="B Nazanin" pitchFamily="2" charset="-78"/>
              </a:rPr>
              <a:t>مانند گنجشک.</a:t>
            </a:r>
          </a:p>
          <a:p>
            <a:pPr algn="r" rtl="1"/>
            <a:endParaRPr lang="fa-IR" sz="1000" b="1" dirty="0" smtClean="0">
              <a:solidFill>
                <a:srgbClr val="FF0000"/>
              </a:solidFill>
              <a:ea typeface="Majalla UI"/>
              <a:cs typeface="B Nazanin" pitchFamily="2" charset="-78"/>
            </a:endParaRPr>
          </a:p>
          <a:p>
            <a:pPr algn="r" rtl="1"/>
            <a:r>
              <a:rPr lang="fa-IR" sz="3200" b="1" dirty="0" smtClean="0">
                <a:solidFill>
                  <a:schemeClr val="tx1"/>
                </a:solidFill>
                <a:ea typeface="Majalla UI"/>
                <a:cs typeface="B Nazanin" pitchFamily="2" charset="-78"/>
              </a:rPr>
              <a:t>انواع حرکت در جانوران : </a:t>
            </a:r>
          </a:p>
          <a:p>
            <a:pPr algn="r" rtl="1"/>
            <a:r>
              <a:rPr lang="fa-IR" sz="3200" b="1" dirty="0" smtClean="0">
                <a:solidFill>
                  <a:schemeClr val="tx1"/>
                </a:solidFill>
                <a:ea typeface="Majalla UI"/>
                <a:cs typeface="B Nazanin" pitchFamily="2" charset="-78"/>
              </a:rPr>
              <a:t>دویدن ، پرواز کردن، خزیدن، شنا کردن.</a:t>
            </a:r>
            <a:endParaRPr lang="fa-IR" sz="2800" b="1" dirty="0" smtClean="0">
              <a:solidFill>
                <a:schemeClr val="tx1"/>
              </a:solidFill>
              <a:ea typeface="Majalla UI"/>
              <a:cs typeface="B Nazanin" pitchFamily="2" charset="-78"/>
            </a:endParaRPr>
          </a:p>
        </p:txBody>
      </p:sp>
      <p:sp>
        <p:nvSpPr>
          <p:cNvPr id="2" name="Title 1"/>
          <p:cNvSpPr>
            <a:spLocks noGrp="1"/>
          </p:cNvSpPr>
          <p:nvPr>
            <p:ph type="ctrTitle"/>
          </p:nvPr>
        </p:nvSpPr>
        <p:spPr>
          <a:xfrm>
            <a:off x="228600" y="1447799"/>
            <a:ext cx="8763000" cy="1447801"/>
          </a:xfrm>
        </p:spPr>
        <p:txBody>
          <a:bodyPr>
            <a:normAutofit/>
          </a:bodyPr>
          <a:lstStyle/>
          <a:p>
            <a:r>
              <a:rPr lang="fa-IR" sz="3600" dirty="0" smtClean="0">
                <a:solidFill>
                  <a:schemeClr val="bg1"/>
                </a:solidFill>
                <a:ea typeface="Majalla UI"/>
                <a:cs typeface="B Titr" pitchFamily="2" charset="-78"/>
              </a:rPr>
              <a:t>ویژگی های جانوران:</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276600"/>
            <a:ext cx="8610600" cy="3352800"/>
          </a:xfrm>
        </p:spPr>
        <p:txBody>
          <a:bodyPr>
            <a:noAutofit/>
          </a:bodyPr>
          <a:lstStyle/>
          <a:p>
            <a:pPr algn="r" rtl="1"/>
            <a:r>
              <a:rPr lang="fa-IR" sz="3200" b="1" dirty="0" smtClean="0">
                <a:solidFill>
                  <a:schemeClr val="tx1"/>
                </a:solidFill>
                <a:cs typeface="B Nazanin" pitchFamily="2" charset="-78"/>
              </a:rPr>
              <a:t>چرا جانوران حرکت می کنند؟</a:t>
            </a:r>
          </a:p>
          <a:p>
            <a:pPr algn="r" rtl="1"/>
            <a:r>
              <a:rPr lang="fa-IR" sz="3200" b="1" dirty="0" smtClean="0">
                <a:solidFill>
                  <a:schemeClr val="tx1"/>
                </a:solidFill>
                <a:cs typeface="B Nazanin" pitchFamily="2" charset="-78"/>
              </a:rPr>
              <a:t>برای یافتن غذا و لانه و جفت و برای گریز از خطرات.</a:t>
            </a:r>
          </a:p>
          <a:p>
            <a:pPr algn="r" rtl="1"/>
            <a:endParaRPr lang="fa-IR" sz="3200" b="1" dirty="0" smtClean="0">
              <a:solidFill>
                <a:schemeClr val="tx1"/>
              </a:solidFill>
              <a:cs typeface="B Nazanin" pitchFamily="2" charset="-78"/>
            </a:endParaRPr>
          </a:p>
          <a:p>
            <a:pPr algn="r" rtl="1"/>
            <a:r>
              <a:rPr lang="fa-IR" sz="3200" b="1" dirty="0" smtClean="0">
                <a:solidFill>
                  <a:schemeClr val="tx1"/>
                </a:solidFill>
                <a:cs typeface="B Nazanin" pitchFamily="2" charset="-78"/>
              </a:rPr>
              <a:t>جانوران چگونه رشد می کنند ؟</a:t>
            </a:r>
          </a:p>
          <a:p>
            <a:pPr algn="r" rtl="1"/>
            <a:r>
              <a:rPr lang="fa-IR" sz="3200" b="1" dirty="0" smtClean="0">
                <a:solidFill>
                  <a:schemeClr val="tx1"/>
                </a:solidFill>
                <a:cs typeface="B Nazanin" pitchFamily="2" charset="-78"/>
              </a:rPr>
              <a:t>با تقسیم سلول های بدنشان و افزایش اندازه سلول ها.</a:t>
            </a:r>
            <a:endParaRPr lang="en-US" sz="3200" b="1" dirty="0">
              <a:solidFill>
                <a:schemeClr val="tx1"/>
              </a:solidFill>
              <a:cs typeface="B Nazanin" pitchFamily="2" charset="-78"/>
            </a:endParaRPr>
          </a:p>
        </p:txBody>
      </p:sp>
      <p:sp>
        <p:nvSpPr>
          <p:cNvPr id="2" name="Title 1"/>
          <p:cNvSpPr>
            <a:spLocks noGrp="1"/>
          </p:cNvSpPr>
          <p:nvPr>
            <p:ph type="ctrTitle"/>
          </p:nvPr>
        </p:nvSpPr>
        <p:spPr>
          <a:xfrm>
            <a:off x="457200" y="1600201"/>
            <a:ext cx="8229600" cy="1219200"/>
          </a:xfrm>
        </p:spPr>
        <p:txBody>
          <a:bodyPr>
            <a:normAutofit fontScale="90000"/>
          </a:bodyPr>
          <a:lstStyle/>
          <a:p>
            <a:pPr rtl="1"/>
            <a:r>
              <a:rPr lang="fa-IR" dirty="0" smtClean="0">
                <a:solidFill>
                  <a:schemeClr val="bg1"/>
                </a:solidFill>
                <a:ea typeface="Majalla UI"/>
                <a:cs typeface="B Titr" pitchFamily="2" charset="-78"/>
              </a:rPr>
              <a:t>حرکت و رشد در جانوران:</a:t>
            </a:r>
            <a:r>
              <a:rPr lang="fa-IR" dirty="0" smtClean="0">
                <a:cs typeface="B Titr" pitchFamily="2" charset="-78"/>
              </a:rPr>
              <a:t/>
            </a:r>
            <a:br>
              <a:rPr lang="fa-IR" dirty="0" smtClean="0">
                <a:cs typeface="B Titr" pitchFamily="2" charset="-78"/>
              </a:rPr>
            </a:br>
            <a:endParaRPr lang="en-US" dirty="0">
              <a:cs typeface="B Titr"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200400"/>
            <a:ext cx="8610600" cy="3429000"/>
          </a:xfrm>
        </p:spPr>
        <p:txBody>
          <a:bodyPr>
            <a:normAutofit fontScale="92500"/>
          </a:bodyPr>
          <a:lstStyle/>
          <a:p>
            <a:pPr algn="r" rtl="1">
              <a:lnSpc>
                <a:spcPct val="150000"/>
              </a:lnSpc>
            </a:pPr>
            <a:r>
              <a:rPr lang="fa-IR" sz="2800" b="1" dirty="0" smtClean="0">
                <a:solidFill>
                  <a:schemeClr val="tx1"/>
                </a:solidFill>
                <a:cs typeface="B Nazanin" pitchFamily="2" charset="-78"/>
              </a:rPr>
              <a:t>انواع گیاهان:</a:t>
            </a:r>
          </a:p>
          <a:p>
            <a:pPr algn="r" rtl="1">
              <a:lnSpc>
                <a:spcPct val="150000"/>
              </a:lnSpc>
            </a:pPr>
            <a:r>
              <a:rPr lang="fa-IR" sz="2800" b="1" dirty="0" smtClean="0">
                <a:solidFill>
                  <a:schemeClr val="tx1"/>
                </a:solidFill>
                <a:ea typeface="Majalla UI"/>
                <a:cs typeface="B Nazanin" pitchFamily="2" charset="-78"/>
              </a:rPr>
              <a:t>1 – </a:t>
            </a:r>
            <a:r>
              <a:rPr lang="fa-IR" sz="2800" b="1" dirty="0" smtClean="0">
                <a:solidFill>
                  <a:srgbClr val="FF0000"/>
                </a:solidFill>
                <a:ea typeface="Majalla UI"/>
                <a:cs typeface="B Nazanin" pitchFamily="2" charset="-78"/>
              </a:rPr>
              <a:t>گیاهان ابتدایی </a:t>
            </a:r>
            <a:r>
              <a:rPr lang="fa-IR" sz="2800" b="1" dirty="0" smtClean="0">
                <a:solidFill>
                  <a:schemeClr val="tx1"/>
                </a:solidFill>
                <a:ea typeface="Majalla UI"/>
                <a:cs typeface="B Nazanin" pitchFamily="2" charset="-78"/>
              </a:rPr>
              <a:t>مانند خزه گیان (بدون آوند) و سرخس ها (بدون دانه).</a:t>
            </a:r>
          </a:p>
          <a:p>
            <a:pPr algn="r" rtl="1">
              <a:lnSpc>
                <a:spcPct val="150000"/>
              </a:lnSpc>
            </a:pPr>
            <a:endParaRPr lang="fa-IR" sz="1100" b="1" dirty="0" smtClean="0">
              <a:solidFill>
                <a:schemeClr val="tx1"/>
              </a:solidFill>
              <a:ea typeface="Majalla UI"/>
              <a:cs typeface="B Nazanin" pitchFamily="2" charset="-78"/>
            </a:endParaRPr>
          </a:p>
          <a:p>
            <a:pPr algn="r" rtl="1">
              <a:lnSpc>
                <a:spcPct val="150000"/>
              </a:lnSpc>
            </a:pPr>
            <a:r>
              <a:rPr lang="fa-IR" sz="2800" b="1" dirty="0" smtClean="0">
                <a:solidFill>
                  <a:srgbClr val="FF0000"/>
                </a:solidFill>
                <a:ea typeface="Majalla UI"/>
                <a:cs typeface="B Nazanin" pitchFamily="2" charset="-78"/>
              </a:rPr>
              <a:t>آوندها : </a:t>
            </a:r>
            <a:r>
              <a:rPr lang="fa-IR" sz="2800" b="1" dirty="0" smtClean="0">
                <a:solidFill>
                  <a:schemeClr val="tx1"/>
                </a:solidFill>
                <a:ea typeface="Majalla UI"/>
                <a:cs typeface="B Nazanin" pitchFamily="2" charset="-78"/>
              </a:rPr>
              <a:t>عبارتند از لوله هایی در گیاه که انتقال مواد در گیاه را برعهده دارند.</a:t>
            </a:r>
          </a:p>
          <a:p>
            <a:pPr algn="r" rtl="1">
              <a:lnSpc>
                <a:spcPct val="150000"/>
              </a:lnSpc>
            </a:pPr>
            <a:r>
              <a:rPr lang="fa-IR" sz="2800" b="1" dirty="0" smtClean="0">
                <a:solidFill>
                  <a:schemeClr val="tx1"/>
                </a:solidFill>
                <a:cs typeface="B Nazanin" pitchFamily="2" charset="-78"/>
              </a:rPr>
              <a:t>2 – </a:t>
            </a:r>
            <a:r>
              <a:rPr lang="fa-IR" sz="2800" b="1" dirty="0" smtClean="0">
                <a:solidFill>
                  <a:srgbClr val="FF0000"/>
                </a:solidFill>
                <a:cs typeface="B Nazanin" pitchFamily="2" charset="-78"/>
              </a:rPr>
              <a:t>گیاهان دانه دار </a:t>
            </a:r>
            <a:r>
              <a:rPr lang="fa-IR" sz="2800" b="1" dirty="0" smtClean="0">
                <a:solidFill>
                  <a:schemeClr val="tx1"/>
                </a:solidFill>
                <a:cs typeface="B Nazanin" pitchFamily="2" charset="-78"/>
              </a:rPr>
              <a:t>(گیاهان پیشرفته)</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solidFill>
                  <a:schemeClr val="bg1"/>
                </a:solidFill>
                <a:ea typeface="Majalla UI"/>
                <a:cs typeface="B Titr" pitchFamily="2" charset="-78"/>
              </a:rPr>
              <a:t>گیاهان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124200"/>
            <a:ext cx="8915400" cy="3505200"/>
          </a:xfrm>
        </p:spPr>
        <p:txBody>
          <a:bodyPr>
            <a:normAutofit/>
          </a:bodyPr>
          <a:lstStyle/>
          <a:p>
            <a:pPr algn="r" rtl="1"/>
            <a:r>
              <a:rPr lang="fa-IR" sz="2800" b="1" dirty="0" smtClean="0">
                <a:solidFill>
                  <a:schemeClr val="tx1"/>
                </a:solidFill>
                <a:cs typeface="B Nazanin" pitchFamily="2" charset="-78"/>
              </a:rPr>
              <a:t>نهاندانگان انواع گل را با شکل ها و رنگ های مختلف دارا می باشند.</a:t>
            </a:r>
          </a:p>
          <a:p>
            <a:pPr algn="r" rtl="1"/>
            <a:r>
              <a:rPr lang="fa-IR" sz="2800" b="1" dirty="0" smtClean="0">
                <a:solidFill>
                  <a:schemeClr val="tx1"/>
                </a:solidFill>
                <a:cs typeface="B Nazanin" pitchFamily="2" charset="-78"/>
              </a:rPr>
              <a:t>نهاندانگان شامل : </a:t>
            </a:r>
          </a:p>
          <a:p>
            <a:pPr algn="r" rtl="1"/>
            <a:r>
              <a:rPr lang="fa-IR" sz="2800" b="1" dirty="0" smtClean="0">
                <a:solidFill>
                  <a:schemeClr val="tx1"/>
                </a:solidFill>
                <a:cs typeface="B Nazanin" pitchFamily="2" charset="-78"/>
              </a:rPr>
              <a:t>1 – تک لپه ای ها مانند گندم ، ذرت.</a:t>
            </a:r>
          </a:p>
          <a:p>
            <a:pPr algn="r" rtl="1"/>
            <a:endParaRPr lang="fa-IR" sz="2800" b="1" dirty="0" smtClean="0">
              <a:solidFill>
                <a:schemeClr val="tx1"/>
              </a:solidFill>
              <a:cs typeface="B Nazanin" pitchFamily="2" charset="-78"/>
            </a:endParaRPr>
          </a:p>
          <a:p>
            <a:pPr algn="r" rtl="1"/>
            <a:r>
              <a:rPr lang="fa-IR" sz="2800" b="1" dirty="0" smtClean="0">
                <a:solidFill>
                  <a:schemeClr val="tx1"/>
                </a:solidFill>
                <a:cs typeface="B Nazanin" pitchFamily="2" charset="-78"/>
              </a:rPr>
              <a:t>2 – دولپه ای ها مانند جعفری ، گیلاس.</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normAutofit/>
          </a:bodyPr>
          <a:lstStyle/>
          <a:p>
            <a:r>
              <a:rPr lang="fa-IR" dirty="0" smtClean="0">
                <a:solidFill>
                  <a:schemeClr val="bg1"/>
                </a:solidFill>
                <a:ea typeface="Majalla UI"/>
                <a:cs typeface="B Titr" pitchFamily="2" charset="-78"/>
              </a:rPr>
              <a:t>نهاندانگان</a:t>
            </a:r>
            <a:r>
              <a:rPr lang="fa-IR" dirty="0" smtClean="0">
                <a:cs typeface="B Titr" pitchFamily="2" charset="-78"/>
              </a:rPr>
              <a:t>:</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4648200" y="4800600"/>
            <a:ext cx="3124200" cy="1828800"/>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838201" y="4724400"/>
            <a:ext cx="3124200" cy="19812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3276600" y="304800"/>
            <a:ext cx="5486400" cy="4038600"/>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685800" y="304800"/>
            <a:ext cx="2600325" cy="40386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124200"/>
            <a:ext cx="8763000" cy="3505200"/>
          </a:xfrm>
        </p:spPr>
        <p:txBody>
          <a:bodyPr>
            <a:noAutofit/>
          </a:bodyPr>
          <a:lstStyle/>
          <a:p>
            <a:pPr algn="r" rtl="1">
              <a:lnSpc>
                <a:spcPct val="150000"/>
              </a:lnSpc>
            </a:pPr>
            <a:r>
              <a:rPr lang="fa-IR" sz="2800" b="1" dirty="0" smtClean="0">
                <a:solidFill>
                  <a:schemeClr val="tx1"/>
                </a:solidFill>
                <a:cs typeface="B Nazanin" pitchFamily="2" charset="-78"/>
              </a:rPr>
              <a:t>1- </a:t>
            </a:r>
            <a:r>
              <a:rPr lang="fa-IR" sz="2800" b="1" dirty="0" smtClean="0">
                <a:solidFill>
                  <a:srgbClr val="FF0000"/>
                </a:solidFill>
                <a:cs typeface="B Nazanin" pitchFamily="2" charset="-78"/>
              </a:rPr>
              <a:t>گیاهان یک ساله </a:t>
            </a:r>
            <a:r>
              <a:rPr lang="fa-IR" sz="2800" b="1" dirty="0" smtClean="0">
                <a:solidFill>
                  <a:schemeClr val="tx1"/>
                </a:solidFill>
                <a:cs typeface="B Nazanin" pitchFamily="2" charset="-78"/>
              </a:rPr>
              <a:t>مانند بسیاری از گیاهان علفی که در طول یک فصل رویشی رشد کرده و گل می دهند و سپس از بین می روند.</a:t>
            </a:r>
          </a:p>
          <a:p>
            <a:pPr algn="r" rtl="1">
              <a:lnSpc>
                <a:spcPct val="150000"/>
              </a:lnSpc>
            </a:pPr>
            <a:r>
              <a:rPr lang="fa-IR" sz="2800" b="1" dirty="0" smtClean="0">
                <a:solidFill>
                  <a:schemeClr val="tx1"/>
                </a:solidFill>
                <a:cs typeface="B Nazanin" pitchFamily="2" charset="-78"/>
              </a:rPr>
              <a:t>2- </a:t>
            </a:r>
            <a:r>
              <a:rPr lang="fa-IR" sz="2800" b="1" dirty="0" smtClean="0">
                <a:solidFill>
                  <a:srgbClr val="FF0000"/>
                </a:solidFill>
                <a:cs typeface="B Nazanin" pitchFamily="2" charset="-78"/>
              </a:rPr>
              <a:t>گیاهان دو ساله </a:t>
            </a:r>
            <a:r>
              <a:rPr lang="fa-IR" sz="2800" b="1" dirty="0" smtClean="0">
                <a:solidFill>
                  <a:schemeClr val="tx1"/>
                </a:solidFill>
                <a:cs typeface="B Nazanin" pitchFamily="2" charset="-78"/>
              </a:rPr>
              <a:t>مانند جعفری که در طول یک فصل رویشی رشد کرده و در فصل رویشی بعدی گل می دهند و از بین می روند.</a:t>
            </a:r>
          </a:p>
          <a:p>
            <a:pPr algn="r" rtl="1">
              <a:lnSpc>
                <a:spcPct val="150000"/>
              </a:lnSpc>
            </a:pPr>
            <a:r>
              <a:rPr lang="fa-IR" sz="2800" b="1" dirty="0" smtClean="0">
                <a:solidFill>
                  <a:schemeClr val="tx1"/>
                </a:solidFill>
                <a:cs typeface="B Nazanin" pitchFamily="2" charset="-78"/>
              </a:rPr>
              <a:t>3 – </a:t>
            </a:r>
            <a:r>
              <a:rPr lang="fa-IR" sz="2800" b="1" dirty="0" smtClean="0">
                <a:solidFill>
                  <a:srgbClr val="FF0000"/>
                </a:solidFill>
                <a:cs typeface="B Nazanin" pitchFamily="2" charset="-78"/>
              </a:rPr>
              <a:t>گیاهان چند ساله </a:t>
            </a:r>
            <a:r>
              <a:rPr lang="fa-IR" sz="2800" b="1" dirty="0" smtClean="0">
                <a:solidFill>
                  <a:schemeClr val="tx1"/>
                </a:solidFill>
                <a:cs typeface="B Nazanin" pitchFamily="2" charset="-78"/>
              </a:rPr>
              <a:t>مانند سیب که چندین فصل رویشی گل می دهند.</a:t>
            </a:r>
            <a:r>
              <a:rPr lang="en-US" sz="2800" b="1" dirty="0" smtClean="0">
                <a:solidFill>
                  <a:schemeClr val="tx1"/>
                </a:solidFill>
                <a:cs typeface="B Nazanin" pitchFamily="2" charset="-78"/>
              </a:rPr>
              <a:t/>
            </a:r>
            <a:br>
              <a:rPr lang="en-US" sz="2800" b="1" dirty="0" smtClean="0">
                <a:solidFill>
                  <a:schemeClr val="tx1"/>
                </a:solidFill>
                <a:cs typeface="B Nazanin" pitchFamily="2" charset="-78"/>
              </a:rPr>
            </a:b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solidFill>
                  <a:schemeClr val="bg1"/>
                </a:solidFill>
                <a:cs typeface="B Titr" pitchFamily="2" charset="-78"/>
              </a:rPr>
              <a:t>انواع گیاهان از نظر طول عمر</a:t>
            </a:r>
            <a:r>
              <a:rPr lang="fa-IR" dirty="0" smtClean="0">
                <a:cs typeface="B Titr" pitchFamily="2" charset="-78"/>
              </a:rPr>
              <a:t>: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124200"/>
            <a:ext cx="8534400" cy="3733800"/>
          </a:xfrm>
        </p:spPr>
        <p:txBody>
          <a:bodyPr>
            <a:normAutofit/>
          </a:bodyPr>
          <a:lstStyle/>
          <a:p>
            <a:pPr rtl="1"/>
            <a:r>
              <a:rPr lang="fa-IR" sz="2800" dirty="0" smtClean="0">
                <a:cs typeface="2  Titr" pitchFamily="2" charset="-78"/>
              </a:rPr>
              <a:t>1 - آموختن </a:t>
            </a:r>
            <a:r>
              <a:rPr lang="fa-IR" sz="2800" dirty="0" smtClean="0">
                <a:solidFill>
                  <a:srgbClr val="FF0000"/>
                </a:solidFill>
                <a:cs typeface="2  Titr" pitchFamily="2" charset="-78"/>
              </a:rPr>
              <a:t>مشاهده</a:t>
            </a:r>
            <a:r>
              <a:rPr lang="fa-IR" sz="2800" dirty="0" smtClean="0">
                <a:cs typeface="2  Titr" pitchFamily="2" charset="-78"/>
              </a:rPr>
              <a:t> به دانش آموزان</a:t>
            </a:r>
          </a:p>
          <a:p>
            <a:pPr algn="r" rtl="1"/>
            <a:endParaRPr lang="fa-IR" sz="1000" dirty="0" smtClean="0">
              <a:cs typeface="2  Titr" pitchFamily="2" charset="-78"/>
            </a:endParaRPr>
          </a:p>
          <a:p>
            <a:pPr rtl="1">
              <a:lnSpc>
                <a:spcPct val="170000"/>
              </a:lnSpc>
            </a:pPr>
            <a:endParaRPr lang="en-US" sz="4000" dirty="0"/>
          </a:p>
        </p:txBody>
      </p:sp>
      <p:sp>
        <p:nvSpPr>
          <p:cNvPr id="2" name="Title 1"/>
          <p:cNvSpPr>
            <a:spLocks noGrp="1"/>
          </p:cNvSpPr>
          <p:nvPr>
            <p:ph type="ctrTitle"/>
          </p:nvPr>
        </p:nvSpPr>
        <p:spPr/>
        <p:txBody>
          <a:bodyPr/>
          <a:lstStyle/>
          <a:p>
            <a:r>
              <a:rPr lang="fa-IR" dirty="0" smtClean="0">
                <a:cs typeface="B Titr" pitchFamily="2" charset="-78"/>
              </a:rPr>
              <a:t>کتاب علوم پایه اول</a:t>
            </a:r>
            <a:r>
              <a:rPr lang="fa-IR" dirty="0" smtClean="0">
                <a:cs typeface="2  Koodak" pitchFamily="2" charset="-78"/>
              </a:rPr>
              <a:t/>
            </a:r>
            <a:br>
              <a:rPr lang="fa-IR" dirty="0" smtClean="0">
                <a:cs typeface="2  Koodak" pitchFamily="2" charset="-78"/>
              </a:rPr>
            </a:br>
            <a:endParaRPr lang="en-US" dirty="0">
              <a:cs typeface="B Titr" pitchFamily="2" charset="-78"/>
            </a:endParaRPr>
          </a:p>
        </p:txBody>
      </p:sp>
      <p:pic>
        <p:nvPicPr>
          <p:cNvPr id="1026" name="Picture 2"/>
          <p:cNvPicPr>
            <a:picLocks noChangeAspect="1" noChangeArrowheads="1"/>
          </p:cNvPicPr>
          <p:nvPr/>
        </p:nvPicPr>
        <p:blipFill>
          <a:blip r:embed="rId2" cstate="print"/>
          <a:srcRect/>
          <a:stretch>
            <a:fillRect/>
          </a:stretch>
        </p:blipFill>
        <p:spPr bwMode="auto">
          <a:xfrm>
            <a:off x="609600" y="4191000"/>
            <a:ext cx="2352675" cy="2057400"/>
          </a:xfrm>
          <a:prstGeom prst="rect">
            <a:avLst/>
          </a:prstGeom>
          <a:noFill/>
          <a:ln w="9525">
            <a:noFill/>
            <a:miter lim="800000"/>
            <a:headEnd/>
            <a:tailEnd/>
          </a:ln>
        </p:spPr>
      </p:pic>
      <p:pic>
        <p:nvPicPr>
          <p:cNvPr id="1029" name="Picture 5"/>
          <p:cNvPicPr>
            <a:picLocks noChangeAspect="1" noChangeArrowheads="1"/>
          </p:cNvPicPr>
          <p:nvPr/>
        </p:nvPicPr>
        <p:blipFill>
          <a:blip r:embed="rId3" cstate="print"/>
          <a:srcRect/>
          <a:stretch>
            <a:fillRect/>
          </a:stretch>
        </p:blipFill>
        <p:spPr bwMode="auto">
          <a:xfrm>
            <a:off x="3352800" y="4191000"/>
            <a:ext cx="2438400" cy="2047875"/>
          </a:xfrm>
          <a:prstGeom prst="rect">
            <a:avLst/>
          </a:prstGeom>
          <a:noFill/>
          <a:ln w="9525">
            <a:noFill/>
            <a:miter lim="800000"/>
            <a:headEnd/>
            <a:tailEnd/>
          </a:ln>
        </p:spPr>
      </p:pic>
      <p:pic>
        <p:nvPicPr>
          <p:cNvPr id="1030" name="Picture 6"/>
          <p:cNvPicPr>
            <a:picLocks noChangeAspect="1" noChangeArrowheads="1"/>
          </p:cNvPicPr>
          <p:nvPr/>
        </p:nvPicPr>
        <p:blipFill>
          <a:blip r:embed="rId4" cstate="print"/>
          <a:srcRect/>
          <a:stretch>
            <a:fillRect/>
          </a:stretch>
        </p:blipFill>
        <p:spPr bwMode="auto">
          <a:xfrm>
            <a:off x="6324600" y="4191000"/>
            <a:ext cx="2209800" cy="1905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0"/>
            <a:ext cx="8686800" cy="3810000"/>
          </a:xfrm>
        </p:spPr>
        <p:txBody>
          <a:bodyPr>
            <a:normAutofit lnSpcReduction="10000"/>
          </a:bodyPr>
          <a:lstStyle/>
          <a:p>
            <a:pPr algn="just" rtl="1">
              <a:lnSpc>
                <a:spcPct val="150000"/>
              </a:lnSpc>
            </a:pPr>
            <a:r>
              <a:rPr lang="fa-IR" sz="2800" b="1" dirty="0" smtClean="0">
                <a:ea typeface="Majalla UI"/>
                <a:cs typeface="B Nazanin" pitchFamily="2" charset="-78"/>
              </a:rPr>
              <a:t>پژوهشگران علوم تجربی فقط در جست و جوی علت های پدیده های طبیعی و قابل </a:t>
            </a:r>
            <a:r>
              <a:rPr lang="fa-IR" sz="2800" b="1" dirty="0" smtClean="0">
                <a:solidFill>
                  <a:srgbClr val="FF0000"/>
                </a:solidFill>
                <a:ea typeface="Majalla UI"/>
                <a:cs typeface="B Nazanin" pitchFamily="2" charset="-78"/>
              </a:rPr>
              <a:t>مشاهده</a:t>
            </a:r>
            <a:r>
              <a:rPr lang="fa-IR" sz="2800" b="1" dirty="0" smtClean="0">
                <a:ea typeface="Majalla UI"/>
                <a:cs typeface="B Nazanin" pitchFamily="2" charset="-78"/>
              </a:rPr>
              <a:t> اند. مشاهده ، اساس علوم تجربی است. بنابراین در زیست شناسی فقط ساختارها یا فرایندهایی را بررسی می کنیم که برای ما به طور مستقیم یا غیرمستقیم قابل مشاهده و اندازه گیری اند.</a:t>
            </a:r>
          </a:p>
          <a:p>
            <a:pPr algn="r" rtl="1">
              <a:lnSpc>
                <a:spcPct val="150000"/>
              </a:lnSpc>
            </a:pPr>
            <a:r>
              <a:rPr lang="fa-IR" sz="2800" b="1" dirty="0" smtClean="0">
                <a:solidFill>
                  <a:srgbClr val="FF0000"/>
                </a:solidFill>
                <a:cs typeface="B Nazanin" pitchFamily="2" charset="-78"/>
              </a:rPr>
              <a:t>مشاهده</a:t>
            </a:r>
            <a:r>
              <a:rPr lang="fa-IR" sz="2800" b="1" dirty="0" smtClean="0">
                <a:solidFill>
                  <a:schemeClr val="tx1"/>
                </a:solidFill>
                <a:cs typeface="B Nazanin" pitchFamily="2" charset="-78"/>
              </a:rPr>
              <a:t> می تواند از راه دیدن، شنیدن، حس کردن بوها، لمس کردن و چشیدن باشد. مشاهده از راه </a:t>
            </a:r>
            <a:r>
              <a:rPr lang="fa-IR" sz="2800" b="1" dirty="0" smtClean="0">
                <a:solidFill>
                  <a:srgbClr val="FF0000"/>
                </a:solidFill>
                <a:cs typeface="B Nazanin" pitchFamily="2" charset="-78"/>
              </a:rPr>
              <a:t>حواس</a:t>
            </a:r>
            <a:r>
              <a:rPr lang="fa-IR" sz="2800" b="1" dirty="0" smtClean="0">
                <a:solidFill>
                  <a:schemeClr val="tx1"/>
                </a:solidFill>
                <a:cs typeface="B Nazanin" pitchFamily="2" charset="-78"/>
              </a:rPr>
              <a:t> انجام می گیرد.</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مشاهده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124200"/>
            <a:ext cx="8686800" cy="3581400"/>
          </a:xfrm>
        </p:spPr>
        <p:txBody>
          <a:bodyPr>
            <a:noAutofit/>
          </a:bodyPr>
          <a:lstStyle/>
          <a:p>
            <a:pPr algn="r" rtl="1"/>
            <a:r>
              <a:rPr lang="fa-IR" sz="2800" b="1" dirty="0" smtClean="0">
                <a:cs typeface="B Nazanin" pitchFamily="2" charset="-78"/>
              </a:rPr>
              <a:t>حواس شامل دو نوع می باشد:</a:t>
            </a:r>
          </a:p>
          <a:p>
            <a:pPr algn="r" rtl="1"/>
            <a:r>
              <a:rPr lang="fa-IR" sz="2800" b="1" dirty="0" smtClean="0">
                <a:cs typeface="B Nazanin" pitchFamily="2" charset="-78"/>
              </a:rPr>
              <a:t>1 – حواس پیکری 2 – حواس ویژه</a:t>
            </a:r>
          </a:p>
          <a:p>
            <a:pPr algn="r" rtl="1">
              <a:lnSpc>
                <a:spcPct val="150000"/>
              </a:lnSpc>
            </a:pPr>
            <a:r>
              <a:rPr lang="fa-IR" sz="2800" b="1" dirty="0" smtClean="0">
                <a:cs typeface="B Nazanin" pitchFamily="2" charset="-78"/>
              </a:rPr>
              <a:t>گیرنده حسی : قسمتی از سلول های عصبی (نورون) بدن موجودات زنده می باشند که عملکرد آنها دریافت اطلاعات از محیط بیرون یا درون بدن موجود، می باشد تا ایجاد پیام های عصبی در بدن موجود نمایند.</a:t>
            </a:r>
            <a:endParaRPr lang="en-US" sz="2800" b="1" dirty="0">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انواع حواس:</a:t>
            </a:r>
            <a:endParaRPr lang="en-US" dirty="0">
              <a:cs typeface="B Titr"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429000"/>
            <a:ext cx="8915400" cy="3200400"/>
          </a:xfrm>
        </p:spPr>
        <p:txBody>
          <a:bodyPr>
            <a:normAutofit fontScale="92500" lnSpcReduction="10000"/>
          </a:bodyPr>
          <a:lstStyle/>
          <a:p>
            <a:pPr algn="r" rtl="1">
              <a:lnSpc>
                <a:spcPct val="150000"/>
              </a:lnSpc>
            </a:pPr>
            <a:r>
              <a:rPr lang="fa-IR" sz="2800" b="1" dirty="0" smtClean="0">
                <a:solidFill>
                  <a:srgbClr val="FF0000"/>
                </a:solidFill>
                <a:cs typeface="B Nazanin" pitchFamily="2" charset="-78"/>
              </a:rPr>
              <a:t>حواس پیکری </a:t>
            </a:r>
            <a:r>
              <a:rPr lang="fa-IR" sz="2800" b="1" dirty="0" smtClean="0">
                <a:cs typeface="B Nazanin" pitchFamily="2" charset="-78"/>
              </a:rPr>
              <a:t>، حواسی هستند که گیرنده های آنها در تمام بدن پراکنده اند مانند حس درد و حس دما.</a:t>
            </a:r>
          </a:p>
          <a:p>
            <a:pPr algn="r" rtl="1">
              <a:lnSpc>
                <a:spcPct val="170000"/>
              </a:lnSpc>
            </a:pPr>
            <a:r>
              <a:rPr lang="fa-IR" sz="2800" b="1" dirty="0" smtClean="0">
                <a:solidFill>
                  <a:srgbClr val="FF0000"/>
                </a:solidFill>
                <a:cs typeface="B Nazanin" pitchFamily="2" charset="-78"/>
              </a:rPr>
              <a:t>حواس ویژه </a:t>
            </a:r>
            <a:r>
              <a:rPr lang="fa-IR" sz="2800" b="1" dirty="0" smtClean="0">
                <a:solidFill>
                  <a:schemeClr val="tx1"/>
                </a:solidFill>
                <a:cs typeface="B Nazanin" pitchFamily="2" charset="-78"/>
              </a:rPr>
              <a:t>، حواسی هستند که گیرنده های آنها در بخش هایی از بدن متمرکز هستند مانند حس بینایی که گیرنده های آن در چشم تمرکز یافته اند و حس شنوایی که گیرنده های آن در گوش متمرکزند. </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حواس پیکری و حواس ویژه:</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048000"/>
            <a:ext cx="8839200" cy="3810000"/>
          </a:xfrm>
        </p:spPr>
        <p:txBody>
          <a:bodyPr>
            <a:normAutofit fontScale="85000" lnSpcReduction="10000"/>
          </a:bodyPr>
          <a:lstStyle/>
          <a:p>
            <a:pPr algn="r" rtl="1">
              <a:lnSpc>
                <a:spcPct val="150000"/>
              </a:lnSpc>
            </a:pPr>
            <a:r>
              <a:rPr lang="fa-IR" sz="2800" b="1" dirty="0" smtClean="0">
                <a:cs typeface="B Nazanin" pitchFamily="2" charset="-78"/>
              </a:rPr>
              <a:t>از ویژگی های گیرنده های حسی، سازش می باشد. به این ترتیب که اگر گیرنده ها برای مدتی در معرض محرک ثابت قرار بگیرند پیام عصبی تولید نمی کنند یا کمتر تولید می کنند تا پیام های عصبی غیرضروری و تکراری در بدن تولید نشود و مغز به بررسی پیام های مهم تر بپردازد. به عنوان مثال وجود لباس یا ساعت را بعد از مدتی بر روی بدن حس نمی کنیم زیرا گیرنده های لمس سازش می یابند.</a:t>
            </a:r>
          </a:p>
          <a:p>
            <a:pPr algn="r" rtl="1">
              <a:lnSpc>
                <a:spcPct val="150000"/>
              </a:lnSpc>
            </a:pPr>
            <a:r>
              <a:rPr lang="fa-IR" sz="2800" b="1" dirty="0" smtClean="0">
                <a:solidFill>
                  <a:schemeClr val="tx1"/>
                </a:solidFill>
                <a:cs typeface="B Nazanin" pitchFamily="2" charset="-78"/>
              </a:rPr>
              <a:t>سازش در گیرنده های درد وجود ندارد. زیرا درد احساس مهمی است و تا مادامی که بدن در معرض آسیب و تخریب باشد از وجود آن اطلاع داشته باشد.</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سازش در گیرنده ها:</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0"/>
            <a:ext cx="8763000" cy="3810000"/>
          </a:xfrm>
        </p:spPr>
        <p:txBody>
          <a:bodyPr>
            <a:noAutofit/>
          </a:bodyPr>
          <a:lstStyle/>
          <a:p>
            <a:pPr algn="just" rtl="1"/>
            <a:r>
              <a:rPr lang="fa-IR" sz="2400" b="1" dirty="0" smtClean="0">
                <a:solidFill>
                  <a:schemeClr val="tx1"/>
                </a:solidFill>
                <a:ea typeface="Majalla UI"/>
                <a:cs typeface="B Nazanin" pitchFamily="2" charset="-78"/>
              </a:rPr>
              <a:t>1 –گیرنده های شیمیایی در پای مگس که با حس مواد شیمیایی محیط، مزه غذاها و مواد را تشخیص می دهد.</a:t>
            </a:r>
          </a:p>
          <a:p>
            <a:pPr algn="just" rtl="1"/>
            <a:r>
              <a:rPr lang="fa-IR" sz="2400" b="1" dirty="0" smtClean="0">
                <a:solidFill>
                  <a:schemeClr val="tx1"/>
                </a:solidFill>
                <a:ea typeface="Majalla UI"/>
                <a:cs typeface="B Nazanin" pitchFamily="2" charset="-78"/>
              </a:rPr>
              <a:t>2 –گیرنده های تشخیص صدا در پاهای جلویی جیرجیرک.</a:t>
            </a:r>
          </a:p>
          <a:p>
            <a:pPr algn="just" rtl="1"/>
            <a:r>
              <a:rPr lang="fa-IR" sz="2400" b="1" dirty="0" smtClean="0">
                <a:solidFill>
                  <a:schemeClr val="tx1"/>
                </a:solidFill>
                <a:ea typeface="Majalla UI"/>
                <a:cs typeface="B Nazanin" pitchFamily="2" charset="-78"/>
              </a:rPr>
              <a:t>3 – چشم مرکب در حشرات مانند زنبور عسل که اشعه فرابنفش (مثلا از گل های پر از شهد) را درک می کند.</a:t>
            </a:r>
          </a:p>
          <a:p>
            <a:pPr algn="just" rtl="1"/>
            <a:r>
              <a:rPr lang="fa-IR" sz="2400" b="1" dirty="0" smtClean="0">
                <a:solidFill>
                  <a:schemeClr val="tx1"/>
                </a:solidFill>
                <a:ea typeface="Majalla UI"/>
                <a:cs typeface="B Nazanin" pitchFamily="2" charset="-78"/>
              </a:rPr>
              <a:t>4 – گیرنده های فروسرخ در مارهایی مانند مار زنگی که پرتوهای فروسرخ شکار را در اطراف درک می کند.</a:t>
            </a:r>
          </a:p>
          <a:p>
            <a:pPr algn="just" rtl="1"/>
            <a:r>
              <a:rPr lang="fa-IR" sz="2400" b="1" dirty="0" smtClean="0">
                <a:solidFill>
                  <a:schemeClr val="tx1"/>
                </a:solidFill>
                <a:ea typeface="Majalla UI"/>
                <a:cs typeface="B Nazanin" pitchFamily="2" charset="-78"/>
              </a:rPr>
              <a:t>5 – حس بویایی بسیار قوی در سگ و ماهی هایی مانند کوسه ماهی (درک بوی خون جانوران زخمی در آب).</a:t>
            </a:r>
            <a:endParaRPr lang="fa-IR" sz="2400" b="1" dirty="0" smtClean="0">
              <a:ea typeface="Majalla UI"/>
              <a:cs typeface="B Nazanin" pitchFamily="2" charset="-78"/>
            </a:endParaRPr>
          </a:p>
          <a:p>
            <a:pPr algn="r" rtl="1">
              <a:lnSpc>
                <a:spcPct val="150000"/>
              </a:lnSpc>
            </a:pPr>
            <a:endParaRPr lang="en-US" sz="24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گیرنده های خاص در جانوران مختلف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3200" dirty="0" smtClean="0">
                <a:cs typeface="B Titr" pitchFamily="2" charset="-78"/>
              </a:rPr>
              <a:t>گیرنده های خاص در جانوران</a:t>
            </a:r>
            <a:endParaRPr lang="en-US" sz="3200" dirty="0">
              <a:cs typeface="B Titr" pitchFamily="2" charset="-78"/>
            </a:endParaRPr>
          </a:p>
        </p:txBody>
      </p:sp>
      <p:pic>
        <p:nvPicPr>
          <p:cNvPr id="1026" name="Picture 2"/>
          <p:cNvPicPr>
            <a:picLocks noChangeAspect="1" noChangeArrowheads="1"/>
          </p:cNvPicPr>
          <p:nvPr/>
        </p:nvPicPr>
        <p:blipFill>
          <a:blip r:embed="rId2" cstate="print"/>
          <a:srcRect/>
          <a:stretch>
            <a:fillRect/>
          </a:stretch>
        </p:blipFill>
        <p:spPr bwMode="auto">
          <a:xfrm>
            <a:off x="1066800" y="1981200"/>
            <a:ext cx="2286000" cy="2133600"/>
          </a:xfrm>
          <a:prstGeom prst="rect">
            <a:avLst/>
          </a:prstGeom>
          <a:noFill/>
          <a:ln w="9525">
            <a:noFill/>
            <a:miter lim="800000"/>
            <a:headEnd/>
            <a:tailEnd/>
          </a:ln>
        </p:spPr>
      </p:pic>
      <p:pic>
        <p:nvPicPr>
          <p:cNvPr id="1027" name="Picture 3"/>
          <p:cNvPicPr>
            <a:picLocks noGrp="1" noChangeAspect="1" noChangeArrowheads="1"/>
          </p:cNvPicPr>
          <p:nvPr>
            <p:ph sz="quarter" idx="1"/>
          </p:nvPr>
        </p:nvPicPr>
        <p:blipFill>
          <a:blip r:embed="rId3" cstate="print"/>
          <a:srcRect/>
          <a:stretch>
            <a:fillRect/>
          </a:stretch>
        </p:blipFill>
        <p:spPr bwMode="auto">
          <a:xfrm>
            <a:off x="6629400" y="1981200"/>
            <a:ext cx="2209800" cy="1981200"/>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3810000" y="1981200"/>
            <a:ext cx="2286000" cy="2115766"/>
          </a:xfrm>
          <a:prstGeom prst="rect">
            <a:avLst/>
          </a:prstGeom>
          <a:noFill/>
          <a:ln w="9525">
            <a:noFill/>
            <a:miter lim="800000"/>
            <a:headEnd/>
            <a:tailEnd/>
          </a:ln>
        </p:spPr>
      </p:pic>
      <p:pic>
        <p:nvPicPr>
          <p:cNvPr id="1029" name="Picture 5"/>
          <p:cNvPicPr>
            <a:picLocks noChangeAspect="1" noChangeArrowheads="1"/>
          </p:cNvPicPr>
          <p:nvPr/>
        </p:nvPicPr>
        <p:blipFill>
          <a:blip r:embed="rId5" cstate="print"/>
          <a:srcRect/>
          <a:stretch>
            <a:fillRect/>
          </a:stretch>
        </p:blipFill>
        <p:spPr bwMode="auto">
          <a:xfrm>
            <a:off x="3505200" y="4495800"/>
            <a:ext cx="2514600" cy="21240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124200"/>
            <a:ext cx="8382000" cy="3352800"/>
          </a:xfrm>
        </p:spPr>
        <p:txBody>
          <a:bodyPr>
            <a:noAutofit/>
          </a:bodyPr>
          <a:lstStyle/>
          <a:p>
            <a:pPr algn="r" rtl="1">
              <a:lnSpc>
                <a:spcPct val="150000"/>
              </a:lnSpc>
            </a:pPr>
            <a:r>
              <a:rPr lang="fa-IR" sz="2800" b="1" dirty="0" smtClean="0">
                <a:solidFill>
                  <a:schemeClr val="tx1"/>
                </a:solidFill>
                <a:cs typeface="B Nazanin" pitchFamily="2" charset="-78"/>
              </a:rPr>
              <a:t>موجودات به دو گروه </a:t>
            </a:r>
            <a:r>
              <a:rPr lang="fa-IR" sz="2800" b="1" dirty="0" smtClean="0">
                <a:solidFill>
                  <a:srgbClr val="FF0000"/>
                </a:solidFill>
                <a:cs typeface="B Nazanin" pitchFamily="2" charset="-78"/>
              </a:rPr>
              <a:t>زنده و غیرزنده </a:t>
            </a:r>
            <a:r>
              <a:rPr lang="fa-IR" sz="2800" b="1" dirty="0" smtClean="0">
                <a:solidFill>
                  <a:schemeClr val="tx1"/>
                </a:solidFill>
                <a:cs typeface="B Nazanin" pitchFamily="2" charset="-78"/>
              </a:rPr>
              <a:t>تقسیم می شوند.</a:t>
            </a:r>
          </a:p>
          <a:p>
            <a:pPr algn="r" rtl="1">
              <a:lnSpc>
                <a:spcPct val="150000"/>
              </a:lnSpc>
            </a:pPr>
            <a:r>
              <a:rPr lang="fa-IR" sz="2800" b="1" dirty="0" smtClean="0">
                <a:solidFill>
                  <a:schemeClr val="tx1"/>
                </a:solidFill>
                <a:cs typeface="B Nazanin" pitchFamily="2" charset="-78"/>
              </a:rPr>
              <a:t>موجود غیر زنده مانند: سنگ، خاک، آب.</a:t>
            </a:r>
          </a:p>
          <a:p>
            <a:pPr algn="r" rtl="1">
              <a:lnSpc>
                <a:spcPct val="150000"/>
              </a:lnSpc>
            </a:pPr>
            <a:r>
              <a:rPr lang="fa-IR" sz="2800" b="1" dirty="0" smtClean="0">
                <a:solidFill>
                  <a:schemeClr val="tx1"/>
                </a:solidFill>
                <a:cs typeface="B Nazanin" pitchFamily="2" charset="-78"/>
              </a:rPr>
              <a:t>موجودات زنده شامل : باکتری ها، قارچ ها، آغازیان، گیاهان، جانوران.</a:t>
            </a:r>
            <a:endParaRPr lang="en-US" sz="2800" b="1" dirty="0">
              <a:solidFill>
                <a:schemeClr val="tx1"/>
              </a:solidFill>
              <a:cs typeface="B Nazanin" pitchFamily="2" charset="-78"/>
            </a:endParaRPr>
          </a:p>
        </p:txBody>
      </p:sp>
      <p:sp>
        <p:nvSpPr>
          <p:cNvPr id="2" name="Title 1"/>
          <p:cNvSpPr>
            <a:spLocks noGrp="1"/>
          </p:cNvSpPr>
          <p:nvPr>
            <p:ph type="ctrTitle"/>
          </p:nvPr>
        </p:nvSpPr>
        <p:spPr/>
        <p:txBody>
          <a:bodyPr/>
          <a:lstStyle/>
          <a:p>
            <a:r>
              <a:rPr lang="fa-IR" dirty="0" smtClean="0">
                <a:cs typeface="B Titr" pitchFamily="2" charset="-78"/>
              </a:rPr>
              <a:t>تقسیم بندی موجودات :</a:t>
            </a:r>
            <a:r>
              <a:rPr lang="fa-IR" dirty="0" smtClean="0">
                <a:cs typeface="2  Traffic" pitchFamily="2" charset="-78"/>
              </a:rPr>
              <a:t/>
            </a:r>
            <a:br>
              <a:rPr lang="fa-IR" dirty="0" smtClean="0">
                <a:cs typeface="2  Traffic" pitchFamily="2" charset="-78"/>
              </a:rPr>
            </a:b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468</TotalTime>
  <Words>805</Words>
  <Application>Microsoft Office PowerPoint</Application>
  <PresentationFormat>On-screen Show (4:3)</PresentationFormat>
  <Paragraphs>69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بنام خدا</vt:lpstr>
      <vt:lpstr>کتاب علوم پایه اول </vt:lpstr>
      <vt:lpstr>مشاهده : </vt:lpstr>
      <vt:lpstr>انواع حواس:</vt:lpstr>
      <vt:lpstr>حواس پیکری و حواس ویژه: </vt:lpstr>
      <vt:lpstr>سازش در گیرنده ها: </vt:lpstr>
      <vt:lpstr>گیرنده های خاص در جانوران مختلف : </vt:lpstr>
      <vt:lpstr>گیرنده های خاص در جانوران</vt:lpstr>
      <vt:lpstr>تقسیم بندی موجودات : </vt:lpstr>
      <vt:lpstr>دنیای جانوران :</vt:lpstr>
      <vt:lpstr>ویژگی های جانوران:</vt:lpstr>
      <vt:lpstr>حرکت و رشد در جانوران: </vt:lpstr>
      <vt:lpstr>گیاهان :</vt:lpstr>
      <vt:lpstr>نهاندانگان: </vt:lpstr>
      <vt:lpstr>Slide 15</vt:lpstr>
      <vt:lpstr>انواع گیاهان از نظر طول عمر: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R.Khalili</dc:creator>
  <cp:lastModifiedBy>R.Khalili</cp:lastModifiedBy>
  <cp:revision>61</cp:revision>
  <dcterms:created xsi:type="dcterms:W3CDTF">2006-08-16T00:00:00Z</dcterms:created>
  <dcterms:modified xsi:type="dcterms:W3CDTF">2020-05-28T03:41:12Z</dcterms:modified>
</cp:coreProperties>
</file>