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50588-075F-4DD7-83CE-63DFBE92A2F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46DE3-2C10-4DF4-8ADA-611F423D9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3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6DE3-2C10-4DF4-8ADA-611F423D93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1B40A9D-0221-4C03-8B66-C4AA4BE0D408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B3C9-ABE8-49C5-BAA0-DA08C3FAB346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9AAF-ADE6-486F-828E-5EFA48DC3877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0F1A8-32B9-40F5-9B10-6B340D597B96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9719F4-BA27-4BF1-A529-87E11699A80D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72FE-C811-4342-BA39-78FF2CD21A6A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8655-D24D-48DA-A1C1-0309EFC77562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48CD2-EAD7-4846-B3D5-7A436B08F347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2475-F99B-4753-8E63-BF46A874087D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FCEC87-A01A-4C63-99FC-23FA81BE02CA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C4045C-3D62-4EB4-9B70-0820B93B3988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716D2CB-8384-41D5-8200-F6F5FC0834A5}" type="datetime1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 smtClean="0">
                <a:cs typeface="B Zar" panose="00000400000000000000" pitchFamily="2" charset="-78"/>
              </a:rPr>
              <a:t>روانشناسی اجتماعی</a:t>
            </a:r>
            <a:endParaRPr lang="en-US" b="1" dirty="0">
              <a:cs typeface="B Zar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B Zar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B Zar" panose="00000400000000000000" pitchFamily="2" charset="-78"/>
              </a:rPr>
              <a:t>13ارتباطات </a:t>
            </a:r>
            <a:r>
              <a:rPr lang="fa-IR" b="1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B Zar" panose="00000400000000000000" pitchFamily="2" charset="-78"/>
              </a:rPr>
              <a:t>انسانی(دوستی و عشق</a:t>
            </a:r>
            <a:r>
              <a:rPr lang="fa-IR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B Zar" panose="00000400000000000000" pitchFamily="2" charset="-78"/>
              </a:rPr>
              <a:t>)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6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انواع عشق از نگاه هاتفیلد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عشق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عاطفی  </a:t>
            </a:r>
            <a:r>
              <a:rPr lang="fa-IR" sz="2800" b="1" dirty="0" smtClean="0">
                <a:cs typeface="B Nazanin" panose="00000400000000000000" pitchFamily="2" charset="-78"/>
              </a:rPr>
              <a:t>(مبتنی </a:t>
            </a:r>
            <a:r>
              <a:rPr lang="fa-IR" sz="2800" b="1" dirty="0">
                <a:cs typeface="B Nazanin" panose="00000400000000000000" pitchFamily="2" charset="-78"/>
              </a:rPr>
              <a:t>بر اعتماد و تبادل خدمات و اطلاعات )</a:t>
            </a:r>
          </a:p>
          <a:p>
            <a:pPr algn="justLow" rtl="1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عشق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هوسی  </a:t>
            </a:r>
            <a:r>
              <a:rPr lang="fa-IR" sz="2800" b="1" dirty="0" smtClean="0">
                <a:cs typeface="B Nazanin" panose="00000400000000000000" pitchFamily="2" charset="-78"/>
              </a:rPr>
              <a:t>(</a:t>
            </a:r>
            <a:r>
              <a:rPr lang="fa-IR" sz="2800" b="1" dirty="0">
                <a:cs typeface="B Nazanin" panose="00000400000000000000" pitchFamily="2" charset="-78"/>
              </a:rPr>
              <a:t>مبتنی بر شور و شوق ، </a:t>
            </a:r>
            <a:r>
              <a:rPr lang="fa-IR" sz="2800" b="1" dirty="0" smtClean="0">
                <a:cs typeface="B Nazanin" panose="00000400000000000000" pitchFamily="2" charset="-78"/>
              </a:rPr>
              <a:t>اضطراب </a:t>
            </a:r>
            <a:r>
              <a:rPr lang="fa-IR" sz="2800" b="1" dirty="0">
                <a:cs typeface="B Nazanin" panose="00000400000000000000" pitchFamily="2" charset="-78"/>
              </a:rPr>
              <a:t>و وسواس است(عشق کوریعنی همین)</a:t>
            </a:r>
          </a:p>
          <a:p>
            <a:pPr marL="0" indent="0" algn="justLow" rtl="1">
              <a:buNone/>
            </a:pPr>
            <a:r>
              <a:rPr lang="fa-IR" sz="2800" b="1" dirty="0">
                <a:cs typeface="B Nazanin" panose="00000400000000000000" pitchFamily="2" charset="-78"/>
              </a:rPr>
              <a:t>یعنی طرف را آرمانی می دانیم و به خاطر او کار می کنیم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2354" y="1428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انواع عشق از دید اشترنبرگ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b="1" dirty="0">
                <a:cs typeface="B Nazanin" panose="00000400000000000000" pitchFamily="2" charset="-78"/>
              </a:rPr>
              <a:t>میل </a:t>
            </a:r>
          </a:p>
          <a:p>
            <a:pPr algn="r" rtl="1"/>
            <a:r>
              <a:rPr lang="fa-IR" sz="3600" b="1" dirty="0">
                <a:cs typeface="B Nazanin" panose="00000400000000000000" pitchFamily="2" charset="-78"/>
              </a:rPr>
              <a:t>صمیمیت </a:t>
            </a:r>
          </a:p>
          <a:p>
            <a:pPr algn="r" rtl="1"/>
            <a:r>
              <a:rPr lang="fa-IR" sz="3600" b="1" dirty="0">
                <a:cs typeface="B Nazanin" panose="00000400000000000000" pitchFamily="2" charset="-78"/>
              </a:rPr>
              <a:t>تعهد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نظریه مبادله اجتماعی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>
                <a:solidFill>
                  <a:srgbClr val="FF0000"/>
                </a:solidFill>
                <a:cs typeface="B Nazanin" panose="00000400000000000000" pitchFamily="2" charset="-78"/>
              </a:rPr>
              <a:t>exchange Theory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این نظریه به بده بستان اجتماعی نظر دارد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تعادل بین داده ها و ستانده ها(انتظارات بر اساس میزان سودی که رسانده می شود)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نظریه زیست شناسی اجتماعی عشق(دگرخواهی)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800" b="1" dirty="0">
                <a:cs typeface="B Nazanin" panose="00000400000000000000" pitchFamily="2" charset="-78"/>
              </a:rPr>
              <a:t>این نظریه تمایل به دگر خواهی را ناشی از میل به بقای زیست شناسی ژنهایمان نسبت می دهد</a:t>
            </a:r>
          </a:p>
          <a:p>
            <a:pPr algn="justLow" rtl="1"/>
            <a:r>
              <a:rPr lang="fa-IR" sz="2800" b="1" dirty="0">
                <a:cs typeface="B Nazanin" panose="00000400000000000000" pitchFamily="2" charset="-78"/>
              </a:rPr>
              <a:t>این اصطلاح از نوشته های </a:t>
            </a:r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ادوارد نیلسون </a:t>
            </a:r>
            <a:r>
              <a:rPr lang="fa-IR" sz="2800" b="1" dirty="0">
                <a:cs typeface="B Nazanin" panose="00000400000000000000" pitchFamily="2" charset="-78"/>
              </a:rPr>
              <a:t>گرفته شده است. </a:t>
            </a:r>
            <a:r>
              <a:rPr lang="fa-IR" sz="2800" b="1" dirty="0" smtClean="0">
                <a:cs typeface="B Nazanin" panose="00000400000000000000" pitchFamily="2" charset="-78"/>
              </a:rPr>
              <a:t>روابط </a:t>
            </a:r>
            <a:r>
              <a:rPr lang="fa-IR" sz="2800" b="1" dirty="0">
                <a:cs typeface="B Nazanin" panose="00000400000000000000" pitchFamily="2" charset="-78"/>
              </a:rPr>
              <a:t>میان موجودات </a:t>
            </a:r>
            <a:r>
              <a:rPr lang="fa-IR" sz="2800" b="1" dirty="0" smtClean="0">
                <a:cs typeface="B Nazanin" panose="00000400000000000000" pitchFamily="2" charset="-78"/>
              </a:rPr>
              <a:t> اساس  </a:t>
            </a:r>
            <a:r>
              <a:rPr lang="fa-IR" sz="2800" b="1" dirty="0">
                <a:cs typeface="B Nazanin" panose="00000400000000000000" pitchFamily="2" charset="-78"/>
              </a:rPr>
              <a:t>غریزی و ضامن بقای آنها ست</a:t>
            </a:r>
          </a:p>
          <a:p>
            <a:pPr algn="justLow" rtl="1"/>
            <a:r>
              <a:rPr lang="fa-IR" sz="2800" b="1" dirty="0">
                <a:cs typeface="B Nazanin" panose="00000400000000000000" pitchFamily="2" charset="-78"/>
              </a:rPr>
              <a:t>آنها به عشق ورزی، بزرگ کردن نوزادان، همکاری گروهی با یکدیگر و گاه سلسله مراتب گروهی نیاز دارند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454" y="4970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9556" y="2967335"/>
            <a:ext cx="3292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خدانگهدار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338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مقدمه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800" b="1" dirty="0" smtClean="0">
                <a:cs typeface="B Nazanin" panose="00000400000000000000" pitchFamily="2" charset="-78"/>
              </a:rPr>
              <a:t>عصر، عصر ارتباطات است و افراد برای حل رفع نیازهای مادی و غیر مادی خودبا یکدیگر ارتباط برقرار می کنند.</a:t>
            </a:r>
          </a:p>
          <a:p>
            <a:pPr algn="justLow" rtl="1"/>
            <a:r>
              <a:rPr lang="fa-IR" sz="2800" b="1" dirty="0" smtClean="0">
                <a:cs typeface="B Nazanin" panose="00000400000000000000" pitchFamily="2" charset="-78"/>
              </a:rPr>
              <a:t>ارتباطات انسانی در جامعه، مفاهیم  و معانی متفاوتی چون دشمنی، رقابت، تقابل و </a:t>
            </a:r>
            <a:r>
              <a:rPr lang="fa-IR" sz="2800" b="1" dirty="0" smtClean="0">
                <a:cs typeface="B Nazanin" panose="00000400000000000000" pitchFamily="2" charset="-78"/>
              </a:rPr>
              <a:t>پرخاشگری </a:t>
            </a:r>
            <a:r>
              <a:rPr lang="fa-IR" sz="2800" b="1" dirty="0" smtClean="0">
                <a:cs typeface="B Nazanin" panose="00000400000000000000" pitchFamily="2" charset="-78"/>
              </a:rPr>
              <a:t>و نیز دلبستگی، دوستی و عشق را منعکس می کنند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9390" y="571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جاذبه های میان فردی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/>
            <a:r>
              <a:rPr lang="fa-IR" sz="2800" b="1" dirty="0">
                <a:cs typeface="B Nazanin" panose="00000400000000000000" pitchFamily="2" charset="-78"/>
              </a:rPr>
              <a:t>دوستی </a:t>
            </a:r>
            <a:r>
              <a:rPr lang="fa-IR" sz="2800" b="1" dirty="0" smtClean="0">
                <a:cs typeface="B Nazanin" panose="00000400000000000000" pitchFamily="2" charset="-78"/>
              </a:rPr>
              <a:t>مقدمه عشق </a:t>
            </a:r>
            <a:r>
              <a:rPr lang="fa-IR" sz="2800" b="1" dirty="0">
                <a:cs typeface="B Nazanin" panose="00000400000000000000" pitchFamily="2" charset="-78"/>
              </a:rPr>
              <a:t>است. </a:t>
            </a:r>
            <a:r>
              <a:rPr lang="fa-IR" sz="2800" b="1" dirty="0">
                <a:cs typeface="B Nazanin" panose="00000400000000000000" pitchFamily="2" charset="-78"/>
              </a:rPr>
              <a:t>دوستی و عشق نمی توانند بدون برخورد دوستانه دو نفر و پاسخ مثبتی که به هم می دهند، رخ دهند. این همان چیزی است که روانشناسان اجتماعی آن را </a:t>
            </a:r>
            <a:r>
              <a:rPr lang="fa-IR" sz="2800" b="1" dirty="0">
                <a:solidFill>
                  <a:schemeClr val="tx2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جاذبه میان فردی </a:t>
            </a:r>
            <a:r>
              <a:rPr lang="fa-IR" sz="2800" b="1" dirty="0">
                <a:cs typeface="B Nazanin" panose="00000400000000000000" pitchFamily="2" charset="-78"/>
              </a:rPr>
              <a:t>می نامند.</a:t>
            </a:r>
          </a:p>
          <a:p>
            <a:pPr algn="justLow" rtl="1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ماکس وبر </a:t>
            </a:r>
            <a:r>
              <a:rPr lang="fa-IR" sz="2800" b="1" dirty="0">
                <a:cs typeface="B Nazanin" panose="00000400000000000000" pitchFamily="2" charset="-78"/>
              </a:rPr>
              <a:t>می گوید انسان همیشه کنشهای عقلانی معطوف به هدفی مشخص ندارد برخی کنشهای اجتماعی ، عاطفی، هیجانی دوستانه و عاشقانه بوده </a:t>
            </a:r>
            <a:r>
              <a:rPr lang="fa-IR" sz="2800" b="1" dirty="0">
                <a:cs typeface="B Nazanin" panose="00000400000000000000" pitchFamily="2" charset="-78"/>
              </a:rPr>
              <a:t>است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</a:t>
            </a:r>
            <a:r>
              <a:rPr lang="fa-IR" dirty="0" smtClean="0"/>
              <a:t>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7237" y="941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مؤلفه های جاذبه های میان فردی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همجواری</a:t>
            </a:r>
            <a:r>
              <a:rPr lang="fa-IR" sz="2400" b="1" dirty="0" smtClean="0">
                <a:cs typeface="B Nazanin" panose="00000400000000000000" pitchFamily="2" charset="-78"/>
              </a:rPr>
              <a:t>(چهره به چهره بودن- نمیشه هر روز عده ای راببینی ودوستشان نداشته باشی)</a:t>
            </a:r>
          </a:p>
          <a:p>
            <a:pPr algn="justLow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آشنایی</a:t>
            </a:r>
            <a:r>
              <a:rPr lang="fa-IR" sz="2400" b="1" dirty="0" smtClean="0">
                <a:cs typeface="B Nazanin" panose="00000400000000000000" pitchFamily="2" charset="-78"/>
              </a:rPr>
              <a:t>(انسانها بیشتر به دوست داشتن آشنا ها گرایش دارند هرچه مدت آشنایی بیشتر علاقه مندی بیشتر)</a:t>
            </a:r>
          </a:p>
          <a:p>
            <a:pPr algn="justLow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مشابهت</a:t>
            </a:r>
            <a:r>
              <a:rPr lang="fa-IR" sz="2400" b="1" dirty="0" smtClean="0">
                <a:cs typeface="B Nazanin" panose="00000400000000000000" pitchFamily="2" charset="-78"/>
              </a:rPr>
              <a:t>(فرضیه همانندی -جاذبه در قبال ناهمانندی- جاذبه)</a:t>
            </a:r>
          </a:p>
          <a:p>
            <a:pPr algn="justLow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زیبایی و جاذبه جسمی </a:t>
            </a:r>
            <a:r>
              <a:rPr lang="fa-IR" sz="2400" b="1" dirty="0" smtClean="0">
                <a:cs typeface="B Nazanin" panose="00000400000000000000" pitchFamily="2" charset="-78"/>
              </a:rPr>
              <a:t>(تاثیر مهم در قضاوت)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0712" y="941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2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عوامل پیوند اجتماعی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دگردوستی</a:t>
            </a: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تعلق خاطر</a:t>
            </a: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عشق</a:t>
            </a: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احترام به دیگران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90052" y="6333744"/>
            <a:ext cx="6280830" cy="404614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دگردوستی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sz="2800" b="1" dirty="0">
                <a:cs typeface="B Nazanin" panose="00000400000000000000" pitchFamily="2" charset="-78"/>
              </a:rPr>
              <a:t>زیست </a:t>
            </a:r>
            <a:r>
              <a:rPr lang="fa-IR" sz="2800" b="1" dirty="0">
                <a:cs typeface="B Nazanin" panose="00000400000000000000" pitchFamily="2" charset="-78"/>
              </a:rPr>
              <a:t>شناسان اجتماعی این </a:t>
            </a:r>
            <a:r>
              <a:rPr lang="fa-IR" sz="2800" b="1" dirty="0" smtClean="0">
                <a:cs typeface="B Nazanin" panose="00000400000000000000" pitchFamily="2" charset="-78"/>
              </a:rPr>
              <a:t>رفتار </a:t>
            </a:r>
            <a:r>
              <a:rPr lang="fa-IR" sz="2800" b="1" dirty="0">
                <a:cs typeface="B Nazanin" panose="00000400000000000000" pitchFamily="2" charset="-78"/>
              </a:rPr>
              <a:t>را مبتنی بر یک برنامه ریزی ژنتیک می </a:t>
            </a:r>
            <a:r>
              <a:rPr lang="fa-IR" sz="2800" b="1" dirty="0">
                <a:cs typeface="B Nazanin" panose="00000400000000000000" pitchFamily="2" charset="-78"/>
              </a:rPr>
              <a:t>دانند</a:t>
            </a:r>
          </a:p>
          <a:p>
            <a:pPr lvl="0" algn="r" rtl="1"/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b="1" dirty="0">
                <a:cs typeface="B Nazanin" panose="00000400000000000000" pitchFamily="2" charset="-78"/>
              </a:rPr>
              <a:t>به رفتاری گفته می شود که در </a:t>
            </a:r>
            <a:r>
              <a:rPr lang="fa-IR" sz="2800" b="1" dirty="0" smtClean="0">
                <a:cs typeface="B Nazanin" panose="00000400000000000000" pitchFamily="2" charset="-78"/>
              </a:rPr>
              <a:t>آن </a:t>
            </a:r>
            <a:r>
              <a:rPr lang="fa-IR" sz="2800" b="1" dirty="0">
                <a:cs typeface="B Nazanin" panose="00000400000000000000" pitchFamily="2" charset="-78"/>
              </a:rPr>
              <a:t>فرد به یاری دیگری می </a:t>
            </a:r>
            <a:r>
              <a:rPr lang="fa-IR" sz="2800" b="1" dirty="0">
                <a:cs typeface="B Nazanin" panose="00000400000000000000" pitchFamily="2" charset="-78"/>
              </a:rPr>
              <a:t>پردازد</a:t>
            </a:r>
          </a:p>
          <a:p>
            <a:pPr lvl="0" algn="r" rtl="1"/>
            <a:r>
              <a:rPr lang="fa-IR" sz="2800" b="1" dirty="0">
                <a:cs typeface="B Nazanin" panose="00000400000000000000" pitchFamily="2" charset="-78"/>
              </a:rPr>
              <a:t>به اشکال مختلف در جامعه میتوان دید مثل: همیاری، هدیه، کارداوطلبانه، همکاری مشترک</a:t>
            </a:r>
          </a:p>
          <a:p>
            <a:pPr lvl="0" algn="r" rtl="1"/>
            <a:r>
              <a:rPr lang="fa-IR" sz="2800" b="1" dirty="0">
                <a:cs typeface="B Nazanin" panose="00000400000000000000" pitchFamily="2" charset="-78"/>
              </a:rPr>
              <a:t>اشاره به غریزه زندگی و غریزه مرگ و نتایج</a:t>
            </a:r>
            <a:r>
              <a:rPr lang="fa-IR" sz="2800" b="1" dirty="0">
                <a:cs typeface="B Nazanin" panose="00000400000000000000" pitchFamily="2" charset="-78"/>
              </a:rPr>
              <a:t> آن</a:t>
            </a:r>
          </a:p>
          <a:p>
            <a:pPr lvl="0" algn="r" rtl="1"/>
            <a:endParaRPr lang="fa-IR" dirty="0" smtClean="0">
              <a:solidFill>
                <a:srgbClr val="4A2318"/>
              </a:solidFill>
            </a:endParaRPr>
          </a:p>
          <a:p>
            <a:pPr lvl="0" algn="r" rtl="1"/>
            <a:endParaRPr lang="fa-IR" dirty="0">
              <a:solidFill>
                <a:srgbClr val="4A231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8456" y="1261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تعلق خاطر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به نوعی دلبستگی گفته می شود که کودکان را به مادر آنها و یا اعضای یک خانواده را به یکدیگر پیوند می دهد</a:t>
            </a: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علاوه بر این عشق نیز در شکل گیری </a:t>
            </a:r>
            <a:r>
              <a:rPr lang="fa-IR" sz="2800" b="1" dirty="0" smtClean="0">
                <a:cs typeface="B Nazanin" panose="00000400000000000000" pitchFamily="2" charset="-78"/>
              </a:rPr>
              <a:t>پیوند </a:t>
            </a:r>
            <a:r>
              <a:rPr lang="fa-IR" sz="2800" b="1" dirty="0">
                <a:cs typeface="B Nazanin" panose="00000400000000000000" pitchFamily="2" charset="-78"/>
              </a:rPr>
              <a:t>اجتماعی دخالت دارد</a:t>
            </a: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افراد درون مجموعه های جوشش خورده در نظیر کلیسا و ارتش را نمی توان بدون توجه به پدیده عشق به رهبری (مذهبی یا کاریزما )درک کرد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9570" y="68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عشق و احترام به دیگران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راسل</a:t>
            </a:r>
            <a:r>
              <a:rPr lang="fa-IR" sz="2800" b="1" dirty="0">
                <a:cs typeface="B Nazanin" panose="00000400000000000000" pitchFamily="2" charset="-78"/>
              </a:rPr>
              <a:t> عشق را تجربه ای می داندکه درآن تمام وجود </a:t>
            </a:r>
            <a:r>
              <a:rPr lang="fa-IR" sz="2800" b="1" dirty="0" smtClean="0">
                <a:cs typeface="B Nazanin" panose="00000400000000000000" pitchFamily="2" charset="-78"/>
              </a:rPr>
              <a:t>آدمی مانند </a:t>
            </a:r>
            <a:r>
              <a:rPr lang="fa-IR" sz="2800" b="1" dirty="0">
                <a:cs typeface="B Nazanin" panose="00000400000000000000" pitchFamily="2" charset="-78"/>
              </a:rPr>
              <a:t>گیاهی که پس از دوران خشکی بران ببارد، تر وتازه میشود</a:t>
            </a:r>
          </a:p>
          <a:p>
            <a:pPr algn="justLow" rtl="1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دوستی وعشق: </a:t>
            </a:r>
            <a:r>
              <a:rPr lang="fa-IR" sz="2800" b="1" dirty="0">
                <a:cs typeface="B Nazanin" panose="00000400000000000000" pitchFamily="2" charset="-78"/>
              </a:rPr>
              <a:t>رابین بین دوستی و عشق تفاوت کیفی قائل است. </a:t>
            </a:r>
            <a:r>
              <a:rPr lang="fa-IR" sz="2800" b="1" dirty="0">
                <a:cs typeface="B Nazanin" panose="00000400000000000000" pitchFamily="2" charset="-78"/>
              </a:rPr>
              <a:t>اشتغال ذهنی برای دیگری و دلبستگی و نیاز برای انحصاری </a:t>
            </a:r>
            <a:r>
              <a:rPr lang="fa-IR" sz="2800" b="1" dirty="0" smtClean="0">
                <a:cs typeface="B Nazanin" panose="00000400000000000000" pitchFamily="2" charset="-78"/>
              </a:rPr>
              <a:t>بودن </a:t>
            </a:r>
            <a:r>
              <a:rPr lang="fa-IR" sz="2800" b="1" dirty="0">
                <a:cs typeface="B Nazanin" panose="00000400000000000000" pitchFamily="2" charset="-78"/>
              </a:rPr>
              <a:t>رابطه از ویژگی های عشق است</a:t>
            </a:r>
          </a:p>
          <a:p>
            <a:pPr algn="justLow" rtl="1"/>
            <a:r>
              <a:rPr lang="fa-IR" sz="2800" b="1" dirty="0">
                <a:cs typeface="B Nazanin" panose="00000400000000000000" pitchFamily="2" charset="-78"/>
              </a:rPr>
              <a:t>دوستی به پای روابط </a:t>
            </a:r>
            <a:r>
              <a:rPr lang="fa-IR" sz="2800" b="1" dirty="0" smtClean="0">
                <a:cs typeface="B Nazanin" panose="00000400000000000000" pitchFamily="2" charset="-78"/>
              </a:rPr>
              <a:t>عاشقانه </a:t>
            </a:r>
            <a:r>
              <a:rPr lang="fa-IR" sz="2800" b="1" dirty="0">
                <a:cs typeface="B Nazanin" panose="00000400000000000000" pitchFamily="2" charset="-78"/>
              </a:rPr>
              <a:t>نمی رسد</a:t>
            </a:r>
          </a:p>
          <a:p>
            <a:pPr algn="justLow" rtl="1"/>
            <a:r>
              <a:rPr lang="fa-IR" sz="2800" b="1" dirty="0">
                <a:cs typeface="B Nazanin" panose="00000400000000000000" pitchFamily="2" charset="-78"/>
              </a:rPr>
              <a:t>کسانی که دوستان صمیمی زیادی بویژه در میانسالی دارند غالبا احساس </a:t>
            </a:r>
            <a:r>
              <a:rPr lang="fa-IR" sz="2800" b="1" dirty="0" smtClean="0">
                <a:cs typeface="B Nazanin" panose="00000400000000000000" pitchFamily="2" charset="-78"/>
              </a:rPr>
              <a:t>خوشبختی </a:t>
            </a:r>
            <a:r>
              <a:rPr lang="fa-IR" sz="2800" b="1" dirty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cs typeface="B Nazanin" panose="00000400000000000000" pitchFamily="2" charset="-78"/>
              </a:rPr>
              <a:t>بهروزی </a:t>
            </a:r>
            <a:r>
              <a:rPr lang="fa-IR" sz="2800" b="1" dirty="0">
                <a:cs typeface="B Nazanin" panose="00000400000000000000" pitchFamily="2" charset="-78"/>
              </a:rPr>
              <a:t>می کنند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7794" y="1048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فرایند دوست یابی ازدید کارنگی:</a:t>
            </a:r>
            <a:r>
              <a:rPr lang="fa-IR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پیوسته خود را در نظر دیگران مهم جلوه دهید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تبسم کنید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بخاطر داشته باشید که نام فرد مهمترین لذت آورترین و گوش نواز ترین کلمه برای او </a:t>
            </a:r>
            <a:r>
              <a:rPr lang="fa-IR" sz="2400" b="1" dirty="0" smtClean="0">
                <a:cs typeface="B Nazanin" panose="00000400000000000000" pitchFamily="2" charset="-78"/>
              </a:rPr>
              <a:t>می </a:t>
            </a:r>
            <a:r>
              <a:rPr lang="fa-IR" sz="2400" b="1" dirty="0">
                <a:cs typeface="B Nazanin" panose="00000400000000000000" pitchFamily="2" charset="-78"/>
              </a:rPr>
              <a:t>باشد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شنونده خوبی باشید و دیگران را به صحبت از خودشان تشویق کنید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از منافع دیگران صحبت کنید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احساس مهم بودن را در دیگران گسترش داده و این کار را با فروتنی همراه نمایید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دکترشاهپوراحمدی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4007" y="1185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116</TotalTime>
  <Words>644</Words>
  <Application>Microsoft Office PowerPoint</Application>
  <PresentationFormat>Widescreen</PresentationFormat>
  <Paragraphs>84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 Nazanin</vt:lpstr>
      <vt:lpstr>B Zar</vt:lpstr>
      <vt:lpstr>Calibri</vt:lpstr>
      <vt:lpstr>Franklin Gothic Book</vt:lpstr>
      <vt:lpstr>Tahoma</vt:lpstr>
      <vt:lpstr>Crop</vt:lpstr>
      <vt:lpstr>روانشناسی اجتماعی</vt:lpstr>
      <vt:lpstr>مقدمه</vt:lpstr>
      <vt:lpstr>جاذبه های میان فردی</vt:lpstr>
      <vt:lpstr>مؤلفه های جاذبه های میان فردی</vt:lpstr>
      <vt:lpstr>عوامل پیوند اجتماعی</vt:lpstr>
      <vt:lpstr>دگردوستی</vt:lpstr>
      <vt:lpstr>تعلق خاطر</vt:lpstr>
      <vt:lpstr>عشق و احترام به دیگران</vt:lpstr>
      <vt:lpstr>فرایند دوست یابی ازدید کارنگی:  </vt:lpstr>
      <vt:lpstr>انواع عشق از نگاه هاتفیلد</vt:lpstr>
      <vt:lpstr>انواع عشق از دید اشترنبرگ </vt:lpstr>
      <vt:lpstr>نظریه مبادله اجتماعی exchange Theory</vt:lpstr>
      <vt:lpstr>نظریه زیست شناسی اجتماعی عشق(دگرخواهی)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روانشناسی اجتماعی</dc:title>
  <dc:creator>Windows User</dc:creator>
  <cp:lastModifiedBy>Windows User</cp:lastModifiedBy>
  <cp:revision>15</cp:revision>
  <dcterms:created xsi:type="dcterms:W3CDTF">2020-05-01T12:02:12Z</dcterms:created>
  <dcterms:modified xsi:type="dcterms:W3CDTF">2020-05-01T14:34:05Z</dcterms:modified>
</cp:coreProperties>
</file>