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notesMasterIdLst>
    <p:notesMasterId r:id="rId24"/>
  </p:notesMasterIdLst>
  <p:sldIdLst>
    <p:sldId id="472" r:id="rId2"/>
    <p:sldId id="480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1" r:id="rId13"/>
    <p:sldId id="493" r:id="rId14"/>
    <p:sldId id="494" r:id="rId15"/>
    <p:sldId id="495" r:id="rId16"/>
    <p:sldId id="496" r:id="rId17"/>
    <p:sldId id="498" r:id="rId18"/>
    <p:sldId id="499" r:id="rId19"/>
    <p:sldId id="500" r:id="rId20"/>
    <p:sldId id="503" r:id="rId21"/>
    <p:sldId id="504" r:id="rId22"/>
    <p:sldId id="50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5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5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5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51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54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20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23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7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7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75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7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48677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78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08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0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 نقل قو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6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63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6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6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66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6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48668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69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حیح یا اشتبا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3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3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3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3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37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3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8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6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9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4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5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14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1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9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96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26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27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2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3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99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00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0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02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0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0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05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0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5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6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0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0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740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741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74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7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44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8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84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8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3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کادر متن 3"/>
          <p:cNvSpPr txBox="1"/>
          <p:nvPr/>
        </p:nvSpPr>
        <p:spPr>
          <a:xfrm>
            <a:off x="2440781" y="369093"/>
            <a:ext cx="7310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/>
              <a:t>بسم الله الرحمن الرحیم</a:t>
            </a:r>
          </a:p>
        </p:txBody>
      </p:sp>
      <p:sp>
        <p:nvSpPr>
          <p:cNvPr id="1048612" name="کادر متن 5"/>
          <p:cNvSpPr txBox="1"/>
          <p:nvPr/>
        </p:nvSpPr>
        <p:spPr>
          <a:xfrm>
            <a:off x="2440781" y="4672013"/>
            <a:ext cx="97369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000" dirty="0"/>
              <a:t>موضوع:تحلیل </a:t>
            </a:r>
            <a:r>
              <a:rPr lang="fa-IR" sz="4000" dirty="0" smtClean="0"/>
              <a:t>محتوای تصاویر ونمودارها</a:t>
            </a:r>
            <a:endParaRPr lang="fa-IR" sz="4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کادر متن 2"/>
          <p:cNvSpPr txBox="1"/>
          <p:nvPr/>
        </p:nvSpPr>
        <p:spPr>
          <a:xfrm>
            <a:off x="2571750" y="612844"/>
            <a:ext cx="9144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ضریب درگیری کمتر از 4/0 بیانگر این است که کتاب فق به ارائه اطالعات علمی می پردازد و از فراگیران می خواهد تا در پی </a:t>
            </a:r>
          </a:p>
          <a:p>
            <a:pPr algn="r"/>
            <a:r>
              <a:rPr lang="fa-IR" sz="2400"/>
              <a:t>حفظ کردن مطالب علمی ارائه شده باشند. چنین کتابی در زمره کتابهای غیر پژوهشی به حساب می آید که در آن دانش آموز </a:t>
            </a:r>
          </a:p>
          <a:p>
            <a:pPr algn="r"/>
            <a:r>
              <a:rPr lang="fa-IR" sz="2400"/>
              <a:t>هیچگونه نقش فعالی را در امر یادگیری به عهده ندارد و به او و به ذهن او به عنوان یک سیستم بانکی نگریسته می شود که </a:t>
            </a:r>
          </a:p>
          <a:p>
            <a:pPr algn="r"/>
            <a:r>
              <a:rPr lang="fa-IR" sz="2400"/>
              <a:t>همیشه در پی حفظ و نگهداری و بایگانی مطالب است. از طرف دیگر ضریب درگیری بزرگتر از 5/1 نمایانگر کتابی است که در </a:t>
            </a:r>
          </a:p>
          <a:p>
            <a:pPr algn="r"/>
            <a:r>
              <a:rPr lang="fa-IR" sz="2400"/>
              <a:t>مورد هر جمله، تصویر، یا سوال آن، از دانش آموز می خواهد تا به نوعی تجزیه و تحلیل انجام دهد و به فعالیت بپردازد. چنین </a:t>
            </a:r>
          </a:p>
          <a:p>
            <a:pPr algn="r"/>
            <a:r>
              <a:rPr lang="fa-IR" sz="2400"/>
              <a:t>کتاب هایی مفروضات و اطالعات علمی کافی را در اختیار فراگیران قرار نمی دهد و فق از دانش آموزان می خواهند تا به گونه </a:t>
            </a:r>
          </a:p>
          <a:p>
            <a:pPr algn="r"/>
            <a:r>
              <a:rPr lang="fa-IR" sz="2400"/>
              <a:t>ای، فعالیتی را انجام دهند. از نظر ویلیام رومی این کتابها نیز به صورت غیر فعال ارائه شده است. زیرا فعالیت زیادی می طلبد </a:t>
            </a:r>
          </a:p>
          <a:p>
            <a:pPr algn="r"/>
            <a:r>
              <a:rPr lang="fa-IR" sz="2400"/>
              <a:t>در حالی که به اطالعات کافی و شرای فراگیر توجه نمی شود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کادر متن 2"/>
          <p:cNvSpPr txBox="1"/>
          <p:nvPr/>
        </p:nvSpPr>
        <p:spPr>
          <a:xfrm>
            <a:off x="2762250" y="2000249"/>
            <a:ext cx="8405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بنابراین به عقیده ویلیام رومی کتابی مناسب است و به صورت فعال ارائه شده است که شاخص درگیری دانش آموز با محتوای </a:t>
            </a:r>
          </a:p>
          <a:p>
            <a:pPr algn="r"/>
            <a:r>
              <a:rPr lang="fa-IR" sz="2400"/>
              <a:t>آن کتاب بزرگتر از 4/0 و کوچکتر از 5/1 باشد. به عبارت دیگر هر کتاب که به صورت فعال ارائه می شود باید حداقل 30 %و </a:t>
            </a:r>
          </a:p>
          <a:p>
            <a:pPr algn="r"/>
            <a:r>
              <a:rPr lang="fa-IR" sz="2400"/>
              <a:t>حداکثر 70 %مطالب و موضوعات علمی را ارائه دهد، در غیر اینصورت محتوای کتاب غیر فعال خواهد بود.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کادر متن 2"/>
          <p:cNvSpPr txBox="1"/>
          <p:nvPr/>
        </p:nvSpPr>
        <p:spPr>
          <a:xfrm>
            <a:off x="3226594" y="1083469"/>
            <a:ext cx="8655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fa-IR" sz="2400"/>
          </a:p>
          <a:p>
            <a:pPr algn="r"/>
            <a:r>
              <a:rPr lang="fa-IR" sz="2400"/>
              <a:t>لذا اگر ضریب درگیری مابین 4/0 تا 5/1 باشد محتوای کتاب فعال و در صورتی که ضریب درگیری کمتر از 4/0 باشد کتاب غیرفعال است. </a:t>
            </a:r>
          </a:p>
        </p:txBody>
      </p:sp>
      <p:sp>
        <p:nvSpPr>
          <p:cNvPr id="1048636" name="کادر متن 4"/>
          <p:cNvSpPr txBox="1"/>
          <p:nvPr/>
        </p:nvSpPr>
        <p:spPr>
          <a:xfrm>
            <a:off x="1619251" y="2358211"/>
            <a:ext cx="102631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 در این صورت کتاب درسی باید حداقل 30 درصد و حداکثر 70 درصد به ارائه مطالب بپردازد . همچنین اگر فراسوی این </a:t>
            </a:r>
          </a:p>
          <a:p>
            <a:pPr algn="r"/>
            <a:r>
              <a:rPr lang="fa-IR" sz="2400"/>
              <a:t>محدوده ، اطالعات ارائه شود محتوای کتاب غیرفعال است . زیرا در صورتی که کمتر از 30 درصد کتاب شامل اطالعات و حقایق </a:t>
            </a:r>
          </a:p>
          <a:p>
            <a:pPr algn="r"/>
            <a:r>
              <a:rPr lang="fa-IR" sz="2400"/>
              <a:t>باشد ، کتاب سرتا سر به سوال ها و مسائل توجه دارد که دانش آموز خمیر مایه ی اولیه را برای درک و پاسخ به آنها دارا نیست </a:t>
            </a:r>
          </a:p>
          <a:p>
            <a:pPr algn="r"/>
            <a:r>
              <a:rPr lang="fa-IR" sz="2400"/>
              <a:t>،و اگر بیشتر از 70 درصد مطالب حقایق و اطالعات باشد؛ چنین محتوایی فق بر انتقال و انباشت ذهنی اطالعات تکیه دارد و </a:t>
            </a:r>
          </a:p>
          <a:p>
            <a:pPr algn="r"/>
            <a:r>
              <a:rPr lang="fa-IR" sz="2400"/>
              <a:t>نمیتوان آن را محتوایی فعال نامید .) کاکاوند، 1379)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کادر متن 4"/>
          <p:cNvSpPr txBox="1"/>
          <p:nvPr/>
        </p:nvSpPr>
        <p:spPr>
          <a:xfrm>
            <a:off x="1047749" y="369094"/>
            <a:ext cx="10977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2400"/>
              <a:t>جدول1-1 :داده های آماری حاصل از مقوله ی متن کتاب علوم تجربی پایه سوم ابتدایی</a:t>
            </a:r>
          </a:p>
        </p:txBody>
      </p:sp>
      <p:pic>
        <p:nvPicPr>
          <p:cNvPr id="2097152" name="تصوی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781" y="1059656"/>
            <a:ext cx="10406063" cy="579834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تصوی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781" y="0"/>
            <a:ext cx="1051321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تصوی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8" y="0"/>
            <a:ext cx="10394156" cy="6488668"/>
          </a:xfrm>
          <a:prstGeom prst="rect">
            <a:avLst/>
          </a:prstGeom>
        </p:spPr>
      </p:pic>
      <p:sp>
        <p:nvSpPr>
          <p:cNvPr id="1048639" name="کادر متن 3"/>
          <p:cNvSpPr txBox="1"/>
          <p:nvPr/>
        </p:nvSpPr>
        <p:spPr>
          <a:xfrm>
            <a:off x="2893218" y="6488668"/>
            <a:ext cx="766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/>
              <a:t>نمودار1-1 :نمودار دایره ای مربوط به مقوله متن کتاب علوم پایه سوم ابتدایی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کادر متن 2"/>
          <p:cNvSpPr txBox="1"/>
          <p:nvPr/>
        </p:nvSpPr>
        <p:spPr>
          <a:xfrm>
            <a:off x="339328" y="297655"/>
            <a:ext cx="11513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سوال دوم:آیا تصاویر کتاب علوم پایه ی سوم ابتدایی ، به شیوه ی فعال بر اساس روش ویلیام رومی ارائه شده است ؟</a:t>
            </a:r>
          </a:p>
          <a:p>
            <a:pPr algn="r"/>
            <a:endParaRPr lang="fa-IR" sz="2400"/>
          </a:p>
          <a:p>
            <a:pPr algn="r"/>
            <a:endParaRPr lang="fa-IR" sz="2400"/>
          </a:p>
          <a:p>
            <a:pPr algn="r"/>
            <a:r>
              <a:rPr lang="fa-IR" sz="2400"/>
              <a:t>جدول1-2 :داده های آماری حاصل از مقوله ی تصاویر کتاب علوم تجربی پایه سوم ابتدایی</a:t>
            </a:r>
          </a:p>
        </p:txBody>
      </p:sp>
      <p:pic>
        <p:nvPicPr>
          <p:cNvPr id="2097155" name="تصوی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530" y="2250279"/>
            <a:ext cx="9707563" cy="416718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تصوی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0"/>
            <a:ext cx="1038225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کادر متن 2"/>
          <p:cNvSpPr txBox="1"/>
          <p:nvPr/>
        </p:nvSpPr>
        <p:spPr>
          <a:xfrm>
            <a:off x="1702593" y="857250"/>
            <a:ext cx="9894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سوال سوم :آیا پرسش ها و فعالیت های کتاب علوم پایه ی سوم ابتدایی ، به شیوه ی فعال بر اساس روش ویلیام رومی ارائه </a:t>
            </a:r>
          </a:p>
          <a:p>
            <a:pPr algn="r"/>
            <a:r>
              <a:rPr lang="fa-IR" sz="2400"/>
              <a:t>شده است؟ </a:t>
            </a:r>
          </a:p>
        </p:txBody>
      </p:sp>
      <p:sp>
        <p:nvSpPr>
          <p:cNvPr id="1048643" name="کادر متن 4"/>
          <p:cNvSpPr txBox="1"/>
          <p:nvPr/>
        </p:nvSpPr>
        <p:spPr>
          <a:xfrm>
            <a:off x="4083843" y="3167390"/>
            <a:ext cx="8429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2800"/>
              <a:t>محاسبه ی شاخص درگیری در خصوص پرسش ها </a:t>
            </a:r>
          </a:p>
        </p:txBody>
      </p:sp>
      <p:pic>
        <p:nvPicPr>
          <p:cNvPr id="2097157" name="تصوی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93" y="4314825"/>
            <a:ext cx="6677025" cy="16859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تصوی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44" y="0"/>
            <a:ext cx="10584656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کادر متن 2"/>
          <p:cNvSpPr txBox="1"/>
          <p:nvPr/>
        </p:nvSpPr>
        <p:spPr>
          <a:xfrm>
            <a:off x="607220" y="251639"/>
            <a:ext cx="1126331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800"/>
              <a:t>ویلیام رومی یکی از صاحب نظران تعلیم و تربیت، کتاب خود را به نام »تکنیک های پژوهشی در آموزش علوم«</a:t>
            </a:r>
          </a:p>
          <a:p>
            <a:pPr algn="r"/>
            <a:r>
              <a:rPr lang="fa-IR" sz="2800"/>
              <a:t>2 ارائه کرد. روش او چنانکه خود او معتقد است، یک روش تحلیل کمی</a:t>
            </a:r>
          </a:p>
          <a:p>
            <a:pPr algn="r"/>
            <a:r>
              <a:rPr lang="fa-IR" sz="2800"/>
              <a:t>است. که به توصیف عینی و منظم محتوای آشکار مطالب </a:t>
            </a:r>
          </a:p>
          <a:p>
            <a:pPr algn="r"/>
            <a:r>
              <a:rPr lang="fa-IR" sz="2800"/>
              <a:t>درسی و آزمایشگاهی می پردازد.</a:t>
            </a:r>
          </a:p>
          <a:p>
            <a:pPr algn="r"/>
            <a:r>
              <a:rPr lang="fa-IR" sz="2800"/>
              <a:t>مراحل اصلی تحلیل محتوا عبارتند از: تعیین هدف، نمونه گیری، رمز گذاری و مقوله بندی، طبقه بندی مقوله ها، ارزیابی عینی </a:t>
            </a:r>
          </a:p>
          <a:p>
            <a:pPr algn="r"/>
            <a:r>
              <a:rPr lang="fa-IR" sz="2800"/>
              <a:t>طبقه ها.</a:t>
            </a:r>
          </a:p>
          <a:p>
            <a:pPr algn="r"/>
            <a:r>
              <a:rPr lang="fa-IR" sz="2800"/>
              <a:t>درباره هدف روش تحلیل محتوای ویلیام رومی، می توان گفت که هدف آن بررسی این موضوع است که آیا کتاب و یا محتوای </a:t>
            </a:r>
          </a:p>
          <a:p>
            <a:pPr algn="r"/>
            <a:r>
              <a:rPr lang="fa-IR" sz="2800"/>
              <a:t>مورد نظر، دانش آموزان را به طور فعال با آموزش یادگیری درگیر می نماید یا خیر؟ به عبارت دیگر هدف این است که بسنجیم </a:t>
            </a:r>
          </a:p>
          <a:p>
            <a:pPr algn="r"/>
            <a:r>
              <a:rPr lang="fa-IR" sz="2800"/>
              <a:t>آیا کتاب به شیوه فعالی ارائه و تدوین و تنظیم شده است یا خیر؟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کادر متن 2"/>
          <p:cNvSpPr txBox="1"/>
          <p:nvPr/>
        </p:nvSpPr>
        <p:spPr>
          <a:xfrm>
            <a:off x="3048000" y="892969"/>
            <a:ext cx="896540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در انتخاب تصاویر؛ جذابیت بیشتری به کار برده شود. در خصوص پرسش ها ضریب درگیری 5 میباشد که با باالترین میزان </a:t>
            </a:r>
          </a:p>
          <a:p>
            <a:pPr algn="r"/>
            <a:r>
              <a:rPr lang="fa-IR" sz="2400"/>
              <a:t>ضریب درگیری یعنی 5/1 تفاوت چشمگیری دارد. کتاب در حوزه ی فعالیت ها بدون در اختیار قرار دادن دانش و اطالعات کافی،</a:t>
            </a:r>
          </a:p>
          <a:p>
            <a:pPr algn="r"/>
            <a:r>
              <a:rPr lang="fa-IR" sz="2400"/>
              <a:t>مطالب و فعالیت های زیادی را طلبیده است ؛ به صورتی که دانش آموز خمیر مایه ی الزم برای حل تمامی این مسائل را ندارد.</a:t>
            </a:r>
          </a:p>
          <a:p>
            <a:pPr algn="r"/>
            <a:r>
              <a:rPr lang="fa-IR" sz="2400"/>
              <a:t>پویا و فعال بودن فعالیت ها تا حد نصاب مناسب است اما فراتر از آن موجب خستگی ذهنی دانش آموز، دلزدگی و بی رغبتی </a:t>
            </a:r>
          </a:p>
          <a:p>
            <a:pPr algn="r"/>
            <a:r>
              <a:rPr lang="fa-IR" sz="2400"/>
              <a:t>میشود . لذا در طراحی مجدد پرسش ها باید اقدام و کتابی مناسب از تمامی جوانب برای این پایه تالیف گردد. در نهایت به این </a:t>
            </a:r>
          </a:p>
          <a:p>
            <a:pPr algn="r"/>
            <a:r>
              <a:rPr lang="fa-IR" sz="2400"/>
              <a:t>نکته می رسیم که محتوای برنامه درسی می بایست به گونه ای طراحی و ارائه شود که دانش آموزان را نسبت به یادگیری </a:t>
            </a:r>
          </a:p>
          <a:p>
            <a:pPr algn="r"/>
            <a:r>
              <a:rPr lang="fa-IR" sz="2400"/>
              <a:t>برانگیزد و زمینه اکتشاف و پژوهش و عمل فعاالنه آنان را فراهم سازد.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کادر متن 2"/>
          <p:cNvSpPr txBox="1"/>
          <p:nvPr/>
        </p:nvSpPr>
        <p:spPr>
          <a:xfrm>
            <a:off x="1905001" y="488157"/>
            <a:ext cx="100726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/>
              <a:t>در</a:t>
            </a:r>
            <a:r>
              <a:rPr lang="fa-IR" sz="2400"/>
              <a:t> این خصوص نیز، پیشنهاداتی ارائه می دهیم:</a:t>
            </a:r>
          </a:p>
          <a:p>
            <a:pPr algn="r"/>
            <a:r>
              <a:rPr lang="fa-IR" sz="2400"/>
              <a:t>1 .متن کتاب علوم پایه ی سوم ابتدایی با توجه به شاخص درگیری خوب ارائه شده است لکن با توجه به ضعف و شاخص </a:t>
            </a:r>
          </a:p>
          <a:p>
            <a:pPr algn="r"/>
            <a:r>
              <a:rPr lang="fa-IR" sz="2400"/>
              <a:t>درگیری5 در پرسش ها بهتر است متن کتاب در راستای فعالیت ها و پرسش هایی که به دانش آموز داده میشود، اطالعات و </a:t>
            </a:r>
          </a:p>
          <a:p>
            <a:pPr algn="r"/>
            <a:r>
              <a:rPr lang="fa-IR" sz="2400"/>
              <a:t>دانش بیشتری را در زمینه ی این فعالیت ها در اختیار دانش آموزان قرار داده تا موجب سردرگمی و عدم رغبت دانش آموزان </a:t>
            </a:r>
          </a:p>
          <a:p>
            <a:pPr algn="r"/>
            <a:r>
              <a:rPr lang="fa-IR" sz="2400"/>
              <a:t>به فعالیت ها و پرسشها نشود . </a:t>
            </a:r>
          </a:p>
          <a:p>
            <a:pPr algn="r"/>
            <a:r>
              <a:rPr lang="fa-IR" sz="2400"/>
              <a:t>2 .تصاویر کتاب از نظر محتوا در سطح خوب و فعالی ارائه شده است و موجب درگیری دانش آموزان در یادگیری میشود. اما </a:t>
            </a:r>
          </a:p>
          <a:p>
            <a:pPr algn="r"/>
            <a:r>
              <a:rPr lang="fa-IR" sz="2400"/>
              <a:t>نکته ای که بیشتر باید مورد توجه قرار گیرد رنگ و شمای ظاهری تصاویر است . بهتر است تصاویر، کمی جذاب تر و با رنگ </a:t>
            </a:r>
          </a:p>
          <a:p>
            <a:pPr algn="r"/>
            <a:r>
              <a:rPr lang="fa-IR" sz="2400"/>
              <a:t>بندی شادتر با توجه به سن دانش آموزان ارائه شوند . تصاویری که موجب جلب توجه بیشتر بشوند؛ نسبت به سایرین بیشتر در</a:t>
            </a:r>
          </a:p>
          <a:p>
            <a:pPr algn="r"/>
            <a:r>
              <a:rPr lang="fa-IR" sz="2400"/>
              <a:t>ذهن باقی میمانند و موجب ایجاد عالقه ی دانش آموزان به درس مذکور میشوند.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کادر متن 1"/>
          <p:cNvSpPr txBox="1"/>
          <p:nvPr/>
        </p:nvSpPr>
        <p:spPr>
          <a:xfrm>
            <a:off x="3845719" y="2512219"/>
            <a:ext cx="408384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9600"/>
              <a:t>پایان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کادر متن 2"/>
          <p:cNvSpPr txBox="1"/>
          <p:nvPr/>
        </p:nvSpPr>
        <p:spPr>
          <a:xfrm>
            <a:off x="327422" y="0"/>
            <a:ext cx="11537156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800"/>
              <a:t>درباره نمونه گیری نیز همانند سایر روش های دیگر پژوهش، اگر جامعه آماری وسیع باشد می توان دست به نمونه گیری زد و </a:t>
            </a:r>
          </a:p>
          <a:p>
            <a:pPr algn="r"/>
            <a:r>
              <a:rPr lang="fa-IR" sz="2800"/>
              <a:t>چنانچه جامعه آماری مورد نظر وسعت چندانی نداشته باشد، می توان از تمام جامعه به عنوان نمونه استفاده کرد .</a:t>
            </a:r>
          </a:p>
          <a:p>
            <a:pPr algn="r"/>
            <a:r>
              <a:rPr lang="fa-IR" sz="2800"/>
              <a:t>در مرحله سوم، محتوا کدگذاری و مقوله بندی می شود که ویلیام رومی برای تحلیل محتوای کتابهای درسی ابتدا محتوا را به </a:t>
            </a:r>
          </a:p>
          <a:p>
            <a:pPr algn="r"/>
            <a:r>
              <a:rPr lang="fa-IR" sz="2800"/>
              <a:t>سه قسمت؛ متن کتاب درسی، تصاویر و سواالت تقسیم می کند و سپس برای هر قسمت مقوله هایی را تعریف می کند.</a:t>
            </a:r>
          </a:p>
          <a:p>
            <a:pPr algn="r"/>
            <a:r>
              <a:rPr lang="fa-IR" sz="2800"/>
              <a:t>درباره قسمت اول، یعنی متن کتاب درسی، ده مقوله تعریف می کند. در ارتباه با قسمت دوم یعنی تصاویر چهارمقوله، و در </a:t>
            </a:r>
          </a:p>
          <a:p>
            <a:pPr algn="r"/>
            <a:r>
              <a:rPr lang="fa-IR" sz="2800"/>
              <a:t>مورد قسمت سوم یعنی سواالت چهار مقوله کدگذاری می شود. مهم ترین اصل در مقوله بندی این است که تحلیل گر از یک </a:t>
            </a:r>
          </a:p>
          <a:p>
            <a:pPr algn="r"/>
            <a:r>
              <a:rPr lang="fa-IR" sz="2800"/>
              <a:t>سو بایستی متغیرهایی را که با آن سر و کار دارد به وضوح تعریف نماید و از سوی دیگر باید شاخص هایی که اطالعات محتوا بر </a:t>
            </a:r>
          </a:p>
          <a:p>
            <a:pPr algn="r"/>
            <a:r>
              <a:rPr lang="fa-IR" sz="2800"/>
              <a:t>اساس آن در مقوله قرار می گیرند را تعریف کند. به عبارت دیگر، مقوله ها بایستی منعکس کننده هدف پژوهش باشند.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کادر متن 2"/>
          <p:cNvSpPr txBox="1"/>
          <p:nvPr/>
        </p:nvSpPr>
        <p:spPr>
          <a:xfrm>
            <a:off x="136922" y="476250"/>
            <a:ext cx="119181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در مرحله چهارم طبقه بندی مقوله ها، ویلیام رومی، مقوله را به سه طبقه تقسیم می نماید، طبقه فعال، طبقه غیر فعال، طبقه </a:t>
            </a:r>
          </a:p>
          <a:p>
            <a:pPr algn="r"/>
            <a:r>
              <a:rPr lang="fa-IR" sz="2400"/>
              <a:t>مقوله های خنثی.</a:t>
            </a:r>
          </a:p>
          <a:p>
            <a:pPr algn="r"/>
            <a:r>
              <a:rPr lang="fa-IR" sz="2400"/>
              <a:t>- در طبقه های فعال، دانش آموز با فعالیت های علمی و بطور کلی با یادگیری و آموزش درگیر است و چون مستلزم فعالیت </a:t>
            </a:r>
          </a:p>
          <a:p>
            <a:pPr algn="r"/>
            <a:r>
              <a:rPr lang="fa-IR" sz="2400"/>
              <a:t>فراگیر است و یادگیری فعال را ارائه می دهند به آنها مقوله های فعال گفته می شود.</a:t>
            </a:r>
          </a:p>
          <a:p>
            <a:pPr algn="r"/>
            <a:r>
              <a:rPr lang="fa-IR" sz="2400"/>
              <a:t>- در طبقه های غیر فعال، دانش آموز مشغول فعالیت های علمی به معنی واقعی نمی باشد و کتاب هایی که روی این مقوله ها </a:t>
            </a:r>
          </a:p>
          <a:p>
            <a:pPr algn="r"/>
            <a:r>
              <a:rPr lang="fa-IR" sz="2400"/>
              <a:t>تاکید نمایند کتاب های غیر پژوهشی خواهند بود.</a:t>
            </a:r>
          </a:p>
          <a:p>
            <a:pPr algn="r"/>
            <a:r>
              <a:rPr lang="fa-IR" sz="2400"/>
              <a:t>- مقوله های خنثی، مقوله هایی هستند که نقش مهمی در ارزشیابی و تحلیل کمی کتب و متون درسی ایفا نمی کنند و بنابراین </a:t>
            </a:r>
          </a:p>
          <a:p>
            <a:pPr algn="r"/>
            <a:r>
              <a:rPr lang="fa-IR" sz="2400"/>
              <a:t>در ارزشیابی می توان از آنها صرف نظر نمود.</a:t>
            </a:r>
          </a:p>
          <a:p>
            <a:pPr algn="r"/>
            <a:r>
              <a:rPr lang="fa-IR" sz="2400"/>
              <a:t>اکنون جا دارد که روش ارائه شده توس ویلیام رومی را که عینا برگرفته از کتاب »تکنیک های پژوهش در آموزش علوم« اوست </a:t>
            </a:r>
          </a:p>
          <a:p>
            <a:pPr algn="r"/>
            <a:r>
              <a:rPr lang="fa-IR" sz="2400"/>
              <a:t>آورده شود: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کادر متن 2"/>
          <p:cNvSpPr txBox="1"/>
          <p:nvPr/>
        </p:nvSpPr>
        <p:spPr>
          <a:xfrm>
            <a:off x="1464469" y="202406"/>
            <a:ext cx="10644187" cy="122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fa-IR" sz="2400"/>
              <a:t>ارزشیابی متن درس</a:t>
            </a:r>
          </a:p>
          <a:p>
            <a:pPr lvl="1" algn="r"/>
            <a:r>
              <a:rPr lang="fa-IR" sz="2400"/>
              <a:t>1 .به طور تصادفی ده صفحه یا صفحات بیشتری از قسمت های گوناگون یک کتاب را انتخاب کرده و عالمت گذاری نمایید</a:t>
            </a:r>
          </a:p>
        </p:txBody>
      </p:sp>
      <p:sp>
        <p:nvSpPr>
          <p:cNvPr id="1048626" name="کادر متن 4"/>
          <p:cNvSpPr txBox="1"/>
          <p:nvPr/>
        </p:nvSpPr>
        <p:spPr>
          <a:xfrm>
            <a:off x="1464469" y="1426785"/>
            <a:ext cx="106441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2</a:t>
            </a:r>
            <a:r>
              <a:rPr lang="fa-IR"/>
              <a:t> .</a:t>
            </a:r>
            <a:r>
              <a:rPr lang="fa-IR" sz="2400"/>
              <a:t>در هر یک از صفحات انتخابی، 25 جمله یا بیشتر را مطالعه نموده و هر کدام را در یکی از مقوله های زیر قرار دهید. این </a:t>
            </a:r>
          </a:p>
          <a:p>
            <a:pPr algn="r"/>
            <a:r>
              <a:rPr lang="fa-IR" sz="2400"/>
              <a:t>جمالت شامل عناوین، شرح زیر تصاویر و پیشگفتار و یا مقدمه های فصول نمی شود.</a:t>
            </a:r>
          </a:p>
          <a:p>
            <a:pPr algn="r"/>
            <a:r>
              <a:rPr lang="af-ZA" sz="2400"/>
              <a:t>a )</a:t>
            </a:r>
            <a:r>
              <a:rPr lang="fa-IR" sz="2400"/>
              <a:t>بیان حقیقت: بیان حقیقت عبارتست از بیان ساده مفروضات و یا مشاهداتی که بوسیله فرد دیگری غیر از دانش آموز انجام </a:t>
            </a:r>
          </a:p>
          <a:p>
            <a:pPr algn="r"/>
            <a:r>
              <a:rPr lang="fa-IR" sz="2400"/>
              <a:t>پذیرفته است.</a:t>
            </a:r>
          </a:p>
          <a:p>
            <a:pPr algn="r"/>
            <a:r>
              <a:rPr lang="fa-IR" sz="2400"/>
              <a:t>مثال: در هوا دو عنصر نیتروژن و اکسیژن به مقدار زیاد و دو ماده مرکب دی اکسید کربن و بخار آب به مقدار کم با هم مخلوه </a:t>
            </a:r>
          </a:p>
          <a:p>
            <a:pPr algn="r"/>
            <a:r>
              <a:rPr lang="fa-IR" sz="2400"/>
              <a:t>شده اند.</a:t>
            </a:r>
          </a:p>
          <a:p>
            <a:pPr algn="r"/>
            <a:r>
              <a:rPr lang="af-ZA" sz="2400"/>
              <a:t>b )</a:t>
            </a:r>
            <a:r>
              <a:rPr lang="fa-IR" sz="2400"/>
              <a:t>بیان نتایج یا اصول کلی )تعمیم ها(: منظور از بیان نتایج یا اصول کلی عبارتست از نظرات ارائه شده توس نویسندگان کتاب </a:t>
            </a:r>
          </a:p>
          <a:p>
            <a:pPr algn="r"/>
            <a:r>
              <a:rPr lang="fa-IR" sz="2400"/>
              <a:t>درباره ارتباه بین مفروضات و موضوعات مختلف.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کادر متن 2"/>
          <p:cNvSpPr txBox="1"/>
          <p:nvPr/>
        </p:nvSpPr>
        <p:spPr>
          <a:xfrm>
            <a:off x="1589486" y="326974"/>
            <a:ext cx="102036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مثال : شاید بهترین کمکی که می توانید به دستگاه گوارش خود بکنید این است که خود را شاد نگه دارید.</a:t>
            </a:r>
          </a:p>
          <a:p>
            <a:pPr algn="r"/>
            <a:r>
              <a:rPr lang="af-ZA" sz="2400"/>
              <a:t>c )</a:t>
            </a:r>
            <a:r>
              <a:rPr lang="fa-IR" sz="2400"/>
              <a:t>تعاریف: منظور جمالت یا جمله ای است که برای توصیف و تشریح یک واژه یا اصطالح آورده می شود.</a:t>
            </a:r>
          </a:p>
          <a:p>
            <a:pPr algn="r"/>
            <a:r>
              <a:rPr lang="fa-IR" sz="2400"/>
              <a:t>مثال: هیجان عبارتست از یک واکنش کلی و شدید ارگانیزم به یک موقعیت غیر منتظره، همراه با یک حالت عاطفی خوشایند </a:t>
            </a:r>
          </a:p>
          <a:p>
            <a:pPr algn="r"/>
            <a:r>
              <a:rPr lang="fa-IR" sz="2400"/>
              <a:t>و یا ناخوشایند.</a:t>
            </a:r>
          </a:p>
          <a:p>
            <a:pPr algn="r"/>
            <a:r>
              <a:rPr lang="af-ZA" sz="2400"/>
              <a:t>d )</a:t>
            </a:r>
            <a:r>
              <a:rPr lang="fa-IR" sz="2400"/>
              <a:t>سواالتی که در متن مطرح شده و جواب آنها بالفاصله بوسیله مولف داده شده است.</a:t>
            </a:r>
          </a:p>
          <a:p>
            <a:pPr algn="r"/>
            <a:r>
              <a:rPr lang="fa-IR" sz="2400"/>
              <a:t>مثال: همه مواد آلی که در بدن موجودات زنده یافت می شوند، دارای کربن هستند، این کربن از کجا می آید؟</a:t>
            </a:r>
          </a:p>
          <a:p>
            <a:pPr algn="r"/>
            <a:r>
              <a:rPr lang="af-ZA" sz="2400"/>
              <a:t>e )</a:t>
            </a:r>
            <a:r>
              <a:rPr lang="fa-IR" sz="2400"/>
              <a:t>سواالتی که ایجاب می کند دانش آموز برای پاسخ به آنها مفروضات داده شده را تجزیه و تحلیل نماید.</a:t>
            </a:r>
          </a:p>
          <a:p>
            <a:pPr algn="r"/>
            <a:r>
              <a:rPr lang="fa-IR" sz="2400"/>
              <a:t>مثال: چه عاملی انگیزه یا سائق تشنگی را ایجاد می کند؟ و نیز به نظر شما</a:t>
            </a:r>
          </a:p>
          <a:p>
            <a:pPr algn="r"/>
            <a:r>
              <a:rPr lang="fa-IR" sz="2400"/>
              <a:t> بیشتر است؟ چرا؟ Bیا نیروی ژن Aنیروی ژن ABدرافراد دارای گروه خونی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کادر متن 6"/>
          <p:cNvSpPr txBox="1"/>
          <p:nvPr/>
        </p:nvSpPr>
        <p:spPr>
          <a:xfrm>
            <a:off x="2500312" y="663624"/>
            <a:ext cx="915590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 dirty="0"/>
              <a:t>ارزشیابی تصاویر و اشکال</a:t>
            </a:r>
          </a:p>
          <a:p>
            <a:pPr algn="r"/>
            <a:r>
              <a:rPr lang="fa-IR" sz="2400" dirty="0"/>
              <a:t>1 )ده شکل را به طور تصادفی انتخاب نمایید.</a:t>
            </a:r>
          </a:p>
          <a:p>
            <a:pPr algn="r"/>
            <a:r>
              <a:rPr lang="fa-IR" sz="2400" dirty="0"/>
              <a:t>2 )هر کدام از این تصاویر را تحلیل نموده و در یکی از مقوله های زیر جای دهید:  </a:t>
            </a:r>
          </a:p>
          <a:p>
            <a:pPr algn="r"/>
            <a:r>
              <a:rPr lang="fa-IR" sz="2400" dirty="0"/>
              <a:t>aتصویری که از آن فق برای تشریح موضوع خاصی استفاده شده است.</a:t>
            </a:r>
          </a:p>
          <a:p>
            <a:pPr algn="r"/>
            <a:r>
              <a:rPr lang="af-ZA" sz="2400" dirty="0"/>
              <a:t>b .</a:t>
            </a:r>
            <a:r>
              <a:rPr lang="fa-IR" sz="2400" dirty="0"/>
              <a:t>تصویری که از دانش آموز می خواهد تا با استفاده از موضوعات داده شده فعالیت یا آزمایشی را انجام دهد.</a:t>
            </a:r>
          </a:p>
          <a:p>
            <a:pPr algn="r"/>
            <a:r>
              <a:rPr lang="af-ZA" sz="2400" dirty="0"/>
              <a:t>c .</a:t>
            </a:r>
            <a:r>
              <a:rPr lang="fa-IR" sz="2400" dirty="0"/>
              <a:t>تصویری که برای تشریح شیوه جمع آوری وسایل یک آزمایش آمده است.</a:t>
            </a:r>
          </a:p>
          <a:p>
            <a:pPr algn="r"/>
            <a:r>
              <a:rPr lang="af-ZA" sz="2400" dirty="0"/>
              <a:t>d .</a:t>
            </a:r>
            <a:r>
              <a:rPr lang="fa-IR" sz="2400" dirty="0"/>
              <a:t>تصویری که در هیچکدام از مقوله های فوق نگنجد.</a:t>
            </a:r>
          </a:p>
          <a:p>
            <a:pPr algn="r"/>
            <a:r>
              <a:rPr lang="fa-IR" sz="2400" dirty="0"/>
              <a:t>از مقوله های چهارگانه فوق، مقوله </a:t>
            </a:r>
            <a:r>
              <a:rPr lang="af-ZA" sz="2400" dirty="0"/>
              <a:t>a ،</a:t>
            </a:r>
            <a:r>
              <a:rPr lang="fa-IR" sz="2400" dirty="0"/>
              <a:t>غیر فعال و</a:t>
            </a:r>
            <a:r>
              <a:rPr lang="af-ZA" sz="2400" dirty="0"/>
              <a:t>b </a:t>
            </a:r>
            <a:r>
              <a:rPr lang="fa-IR" sz="2400" dirty="0"/>
              <a:t>مقوله فعال قلمداد می شود و مقوله های </a:t>
            </a:r>
            <a:r>
              <a:rPr lang="af-ZA" sz="2400" dirty="0"/>
              <a:t>c </a:t>
            </a:r>
            <a:r>
              <a:rPr lang="fa-IR" sz="2400" dirty="0"/>
              <a:t>و </a:t>
            </a:r>
            <a:r>
              <a:rPr lang="af-ZA" sz="2400" dirty="0"/>
              <a:t>d </a:t>
            </a:r>
            <a:r>
              <a:rPr lang="fa-IR" sz="2400" dirty="0"/>
              <a:t>مقوله های خنثی هستند. </a:t>
            </a:r>
          </a:p>
          <a:p>
            <a:pPr algn="r"/>
            <a:r>
              <a:rPr lang="fa-IR" sz="2400" dirty="0"/>
              <a:t>برای محاسبه ضریب درگیری، در اینجا نیز مقوله فعال تقسیم بر مقوله غیر فعال می شود:</a:t>
            </a:r>
          </a:p>
          <a:p>
            <a:pPr algn="r"/>
            <a:r>
              <a:rPr lang="fa-IR" sz="2400" dirty="0"/>
              <a:t>ضریب در گیری دانش آموز با تصویر= مقوله فعال تقسیم بر مقوله غیر فعال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کادر متن 2"/>
          <p:cNvSpPr txBox="1"/>
          <p:nvPr/>
        </p:nvSpPr>
        <p:spPr>
          <a:xfrm>
            <a:off x="3524250" y="583406"/>
            <a:ext cx="8798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/>
              <a:t>ارزشیابی سوالات</a:t>
            </a:r>
          </a:p>
          <a:p>
            <a:pPr algn="r" rtl="1"/>
            <a:r>
              <a:rPr lang="fa-IR" sz="2400"/>
              <a:t>1 )ده سوال را به طور تصادفی از ده فصل انتخاب نمایید.</a:t>
            </a:r>
          </a:p>
          <a:p>
            <a:pPr algn="r" rtl="1"/>
            <a:r>
              <a:rPr lang="fa-IR" sz="2400"/>
              <a:t>2 )هر یک از سواالت انتخابی را در یکی از مقوله های زیر جای دهید:</a:t>
            </a:r>
          </a:p>
          <a:p>
            <a:pPr algn="r" rtl="1"/>
            <a:r>
              <a:rPr lang="af-ZA" sz="2400"/>
              <a:t>a )</a:t>
            </a:r>
            <a:r>
              <a:rPr lang="fa-IR" sz="2400"/>
              <a:t>سوالی که جواب آن را مستقیم در کتاب می توان یافت</a:t>
            </a:r>
            <a:r>
              <a:rPr lang="fa-IR"/>
              <a:t>.</a:t>
            </a:r>
          </a:p>
        </p:txBody>
      </p:sp>
      <p:sp>
        <p:nvSpPr>
          <p:cNvPr id="1048630" name="کادر متن 4"/>
          <p:cNvSpPr txBox="1"/>
          <p:nvPr/>
        </p:nvSpPr>
        <p:spPr>
          <a:xfrm>
            <a:off x="2917031" y="2153066"/>
            <a:ext cx="92749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/>
              <a:t>b)</a:t>
            </a:r>
            <a:r>
              <a:rPr lang="fa-IR" sz="2400"/>
              <a:t>سوالی که جواب آن را مربوه به نقل تعاریف است. </a:t>
            </a:r>
          </a:p>
          <a:p>
            <a:pPr algn="r" rtl="1"/>
            <a:r>
              <a:rPr lang="fa-IR" sz="2400"/>
              <a:t>c)  سوالی که برای پاسخ آن به دانش آموز باید از آموخته های خود در درس جدید برای نتیجه گیری در مورد مسائل جدید </a:t>
            </a:r>
          </a:p>
          <a:p>
            <a:pPr algn="r" rtl="1"/>
            <a:r>
              <a:rPr lang="fa-IR" sz="2400"/>
              <a:t>استفاده کند.</a:t>
            </a:r>
          </a:p>
          <a:p>
            <a:pPr algn="r" rtl="1"/>
            <a:r>
              <a:rPr lang="fa-IR" sz="2400"/>
              <a:t>D)</a:t>
            </a:r>
            <a:r>
              <a:rPr lang="af-ZA" sz="2400"/>
              <a:t> </a:t>
            </a:r>
            <a:r>
              <a:rPr lang="fa-IR" sz="2400"/>
              <a:t>سوالی که در آن از دانش آموز خواسته شده مساله بخصوصی را حل نماید.</a:t>
            </a:r>
          </a:p>
          <a:p>
            <a:pPr algn="r" rtl="1"/>
            <a:r>
              <a:rPr lang="fa-IR" sz="2400"/>
              <a:t>در طبقه بندی فوق ، مقوله های </a:t>
            </a:r>
            <a:r>
              <a:rPr lang="af-ZA" sz="2400"/>
              <a:t>a </a:t>
            </a:r>
            <a:r>
              <a:rPr lang="fa-IR" sz="2400"/>
              <a:t>و </a:t>
            </a:r>
            <a:r>
              <a:rPr lang="af-ZA" sz="2400"/>
              <a:t>b </a:t>
            </a:r>
            <a:r>
              <a:rPr lang="fa-IR" sz="2400"/>
              <a:t>در زمره مقوله های غیر فعال و مقوله های </a:t>
            </a:r>
            <a:r>
              <a:rPr lang="af-ZA" sz="2400"/>
              <a:t>c </a:t>
            </a:r>
            <a:r>
              <a:rPr lang="fa-IR" sz="2400"/>
              <a:t>و </a:t>
            </a:r>
            <a:r>
              <a:rPr lang="af-ZA" sz="2400"/>
              <a:t>d </a:t>
            </a:r>
            <a:r>
              <a:rPr lang="fa-IR" sz="2400"/>
              <a:t>در زمره مقوله های فعال قرار می گیرند. </a:t>
            </a:r>
          </a:p>
          <a:p>
            <a:pPr algn="r" rtl="1"/>
            <a:r>
              <a:rPr lang="fa-IR" sz="2400"/>
              <a:t>پس:</a:t>
            </a:r>
          </a:p>
          <a:p>
            <a:pPr algn="r" rtl="1"/>
            <a:r>
              <a:rPr lang="fa-IR" sz="2400"/>
              <a:t>ضریب درگیری دانش آموز با سؤالات = مجموع مقوله های فعال تقسیم بر مجموع مقوله های غیر فعال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کادر متن 2"/>
          <p:cNvSpPr txBox="1"/>
          <p:nvPr/>
        </p:nvSpPr>
        <p:spPr>
          <a:xfrm>
            <a:off x="2536031" y="928687"/>
            <a:ext cx="92392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/>
              <a:t>تفسیر نتایج در روش تحلیل محتوای ویلیام رومی</a:t>
            </a:r>
          </a:p>
          <a:p>
            <a:pPr algn="r"/>
            <a:r>
              <a:rPr lang="fa-IR" sz="2400"/>
              <a:t>در نهایت بعد از اینکه ضریب درگیری )شاخص درگیری( دانش آموز با محتوا )متن، تصاویر، پرسش ها( مشخص گردید، نوبت </a:t>
            </a:r>
          </a:p>
          <a:p>
            <a:pPr algn="r"/>
            <a:r>
              <a:rPr lang="fa-IR" sz="2400"/>
              <a:t>تفسیر نتایج فرا می رسد. ضریب درگیری دانش آموز با محتوا عددی است که نشان دهنده میزان فعال بودن محتوا است. دامنه </a:t>
            </a:r>
          </a:p>
          <a:p>
            <a:pPr algn="r"/>
            <a:r>
              <a:rPr lang="fa-IR" sz="2400"/>
              <a:t>این عدد بدست آمده ممکن است از صفر تا بی نهایت باشد، اما به نظر ویلیام رومی زمانی یک کتاب درسی، فعال است که ضریب </a:t>
            </a:r>
          </a:p>
          <a:p>
            <a:pPr algn="r"/>
            <a:r>
              <a:rPr lang="fa-IR" sz="2400"/>
              <a:t>درگیری )شاخص درگیری ( آن بین 4/0 تا5/1 باشد: 4/0 ‹ ضریب درگیری › 5/1.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باریک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2122</Words>
  <Application>Microsoft Office PowerPoint</Application>
  <PresentationFormat>Widescreen</PresentationFormat>
  <Paragraphs>118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Wingdings 3</vt:lpstr>
      <vt:lpstr>باریک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abdolhosein</cp:lastModifiedBy>
  <cp:revision>4</cp:revision>
  <dcterms:created xsi:type="dcterms:W3CDTF">2020-04-17T20:49:09Z</dcterms:created>
  <dcterms:modified xsi:type="dcterms:W3CDTF">2020-05-04T19:06:29Z</dcterms:modified>
</cp:coreProperties>
</file>