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24" r:id="rId2"/>
    <p:sldId id="325" r:id="rId3"/>
    <p:sldId id="326" r:id="rId4"/>
    <p:sldId id="313" r:id="rId5"/>
    <p:sldId id="336" r:id="rId6"/>
    <p:sldId id="337" r:id="rId7"/>
    <p:sldId id="314" r:id="rId8"/>
    <p:sldId id="350" r:id="rId9"/>
    <p:sldId id="351" r:id="rId10"/>
    <p:sldId id="352" r:id="rId11"/>
    <p:sldId id="353" r:id="rId12"/>
    <p:sldId id="348" r:id="rId13"/>
    <p:sldId id="354" r:id="rId14"/>
    <p:sldId id="338" r:id="rId15"/>
    <p:sldId id="355" r:id="rId16"/>
    <p:sldId id="339" r:id="rId17"/>
    <p:sldId id="346" r:id="rId18"/>
    <p:sldId id="335"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72"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D2CD90-7FF3-42B5-845C-19C98EFC7649}" type="datetimeFigureOut">
              <a:rPr lang="en-US" smtClean="0"/>
              <a:t>5/7/2020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1538716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D2CD90-7FF3-42B5-845C-19C98EFC7649}" type="datetimeFigureOut">
              <a:rPr lang="en-US" smtClean="0"/>
              <a:t>5/7/2020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2996839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D2CD90-7FF3-42B5-845C-19C98EFC7649}" type="datetimeFigureOut">
              <a:rPr lang="en-US" smtClean="0"/>
              <a:t>5/7/2020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3451609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D2CD90-7FF3-42B5-845C-19C98EFC7649}" type="datetimeFigureOut">
              <a:rPr lang="en-US" smtClean="0"/>
              <a:t>5/7/2020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1936573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ED2CD90-7FF3-42B5-845C-19C98EFC7649}" type="datetimeFigureOut">
              <a:rPr lang="en-US" smtClean="0"/>
              <a:t>5/7/2020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662334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D2CD90-7FF3-42B5-845C-19C98EFC7649}" type="datetimeFigureOut">
              <a:rPr lang="en-US" smtClean="0"/>
              <a:t>5/7/2020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658563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D2CD90-7FF3-42B5-845C-19C98EFC7649}" type="datetimeFigureOut">
              <a:rPr lang="en-US" smtClean="0"/>
              <a:t>5/7/2020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4290690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D2CD90-7FF3-42B5-845C-19C98EFC7649}" type="datetimeFigureOut">
              <a:rPr lang="en-US" smtClean="0"/>
              <a:t>5/7/2020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862926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D2CD90-7FF3-42B5-845C-19C98EFC7649}" type="datetimeFigureOut">
              <a:rPr lang="en-US" smtClean="0"/>
              <a:t>5/7/2020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697952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ED2CD90-7FF3-42B5-845C-19C98EFC7649}" type="datetimeFigureOut">
              <a:rPr lang="en-US" smtClean="0"/>
              <a:t>5/7/2020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964236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ED2CD90-7FF3-42B5-845C-19C98EFC7649}" type="datetimeFigureOut">
              <a:rPr lang="en-US" smtClean="0"/>
              <a:t>5/7/2020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193561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D2CD90-7FF3-42B5-845C-19C98EFC7649}" type="datetimeFigureOut">
              <a:rPr lang="en-US" smtClean="0"/>
              <a:t>5/7/2020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2494C9-75DA-4520-A972-D9B442C177C0}" type="slidenum">
              <a:rPr lang="en-US" smtClean="0"/>
              <a:t>‹#›</a:t>
            </a:fld>
            <a:endParaRPr lang="en-US"/>
          </a:p>
        </p:txBody>
      </p:sp>
    </p:spTree>
    <p:extLst>
      <p:ext uri="{BB962C8B-B14F-4D97-AF65-F5344CB8AC3E}">
        <p14:creationId xmlns:p14="http://schemas.microsoft.com/office/powerpoint/2010/main" val="8832293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155651"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155652" name="WordArt 4"/>
          <p:cNvSpPr>
            <a:spLocks noChangeArrowheads="1" noChangeShapeType="1" noTextEdit="1"/>
          </p:cNvSpPr>
          <p:nvPr/>
        </p:nvSpPr>
        <p:spPr bwMode="auto">
          <a:xfrm>
            <a:off x="2787139" y="1381892"/>
            <a:ext cx="7024255" cy="2407516"/>
          </a:xfrm>
          <a:prstGeom prst="rect">
            <a:avLst/>
          </a:prstGeom>
        </p:spPr>
        <p:txBody>
          <a:bodyPr wrap="none" fromWordArt="1">
            <a:prstTxWarp prst="textPlain">
              <a:avLst>
                <a:gd name="adj" fmla="val 47477"/>
              </a:avLst>
            </a:prstTxWarp>
          </a:bodyPr>
          <a:lstStyle/>
          <a:p>
            <a:pPr algn="ctr"/>
            <a:r>
              <a:rPr lang="fa-IR" sz="3600" kern="10" dirty="0" smtClean="0">
                <a:ln w="19050">
                  <a:solidFill>
                    <a:srgbClr val="99CCFF"/>
                  </a:solidFill>
                  <a:round/>
                  <a:headEnd/>
                  <a:tailEnd/>
                </a:ln>
                <a:solidFill>
                  <a:srgbClr val="0066CC"/>
                </a:solidFill>
                <a:effectLst>
                  <a:outerShdw dist="35921" dir="2700000" algn="ctr" rotWithShape="0">
                    <a:srgbClr val="990000"/>
                  </a:outerShdw>
                </a:effectLst>
                <a:latin typeface="2  Sahar"/>
              </a:rPr>
              <a:t>ساختمان تشریحی اندامها</a:t>
            </a:r>
            <a:endParaRPr lang="fa-IR" sz="3600" kern="10" dirty="0">
              <a:ln w="19050">
                <a:solidFill>
                  <a:srgbClr val="99CCFF"/>
                </a:solidFill>
                <a:round/>
                <a:headEnd/>
                <a:tailEnd/>
              </a:ln>
              <a:solidFill>
                <a:srgbClr val="0066CC"/>
              </a:solidFill>
              <a:effectLst>
                <a:outerShdw dist="35921" dir="2700000" algn="ctr" rotWithShape="0">
                  <a:srgbClr val="990000"/>
                </a:outerShdw>
              </a:effectLst>
              <a:latin typeface="2  Sahar"/>
            </a:endParaRPr>
          </a:p>
        </p:txBody>
      </p:sp>
      <p:sp>
        <p:nvSpPr>
          <p:cNvPr id="155653" name="WordArt 5"/>
          <p:cNvSpPr>
            <a:spLocks noChangeArrowheads="1" noChangeShapeType="1" noTextEdit="1"/>
          </p:cNvSpPr>
          <p:nvPr/>
        </p:nvSpPr>
        <p:spPr bwMode="auto">
          <a:xfrm>
            <a:off x="2495550" y="4207419"/>
            <a:ext cx="7200900" cy="1150938"/>
          </a:xfrm>
          <a:prstGeom prst="rect">
            <a:avLst/>
          </a:prstGeom>
        </p:spPr>
        <p:txBody>
          <a:bodyPr wrap="none" fromWordArt="1">
            <a:prstTxWarp prst="textPlain">
              <a:avLst>
                <a:gd name="adj" fmla="val 50000"/>
              </a:avLst>
            </a:prstTxWarp>
          </a:bodyPr>
          <a:lstStyle/>
          <a:p>
            <a:pPr algn="ctr" rtl="1"/>
            <a:r>
              <a:rPr lang="fa-IR" sz="3600" kern="10" spc="720" dirty="0" smtClean="0">
                <a:ln w="9525">
                  <a:noFill/>
                  <a:round/>
                  <a:headEnd/>
                  <a:tailEnd/>
                </a:ln>
                <a:gradFill rotWithShape="0">
                  <a:gsLst>
                    <a:gs pos="0">
                      <a:srgbClr val="AAAAAA"/>
                    </a:gs>
                    <a:gs pos="100000">
                      <a:srgbClr val="FFFFFF"/>
                    </a:gs>
                  </a:gsLst>
                  <a:lin ang="5400000" scaled="1"/>
                </a:gradFill>
                <a:effectLst>
                  <a:outerShdw dist="45791" dir="3378596" algn="ctr" rotWithShape="0">
                    <a:srgbClr val="4D4D4D">
                      <a:alpha val="80000"/>
                    </a:srgbClr>
                  </a:outerShdw>
                </a:effectLst>
                <a:latin typeface="2  Farnaz"/>
              </a:rPr>
              <a:t>)</a:t>
            </a:r>
            <a:endParaRPr lang="en-US" sz="3600" kern="10" spc="720" dirty="0">
              <a:ln w="9525">
                <a:noFill/>
                <a:round/>
                <a:headEnd/>
                <a:tailEnd/>
              </a:ln>
              <a:gradFill rotWithShape="0">
                <a:gsLst>
                  <a:gs pos="0">
                    <a:srgbClr val="AAAAAA"/>
                  </a:gs>
                  <a:gs pos="100000">
                    <a:srgbClr val="FFFFFF"/>
                  </a:gs>
                </a:gsLst>
                <a:lin ang="5400000" scaled="1"/>
              </a:gradFill>
              <a:effectLst>
                <a:outerShdw dist="45791" dir="3378596" algn="ctr" rotWithShape="0">
                  <a:srgbClr val="4D4D4D">
                    <a:alpha val="80000"/>
                  </a:srgbClr>
                </a:outerShdw>
              </a:effectLst>
              <a:latin typeface="2  Farnaz"/>
            </a:endParaRPr>
          </a:p>
        </p:txBody>
      </p:sp>
    </p:spTree>
    <p:extLst>
      <p:ext uri="{BB962C8B-B14F-4D97-AF65-F5344CB8AC3E}">
        <p14:creationId xmlns:p14="http://schemas.microsoft.com/office/powerpoint/2010/main" val="2186930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155652"/>
                                        </p:tgtEl>
                                        <p:attrNameLst>
                                          <p:attrName>style.visibility</p:attrName>
                                        </p:attrNameLst>
                                      </p:cBhvr>
                                      <p:to>
                                        <p:strVal val="visible"/>
                                      </p:to>
                                    </p:set>
                                    <p:animEffect transition="in" filter="wipe(down)">
                                      <p:cBhvr>
                                        <p:cTn id="7" dur="580">
                                          <p:stCondLst>
                                            <p:cond delay="0"/>
                                          </p:stCondLst>
                                        </p:cTn>
                                        <p:tgtEl>
                                          <p:spTgt spid="155652"/>
                                        </p:tgtEl>
                                      </p:cBhvr>
                                    </p:animEffect>
                                    <p:anim calcmode="lin" valueType="num">
                                      <p:cBhvr>
                                        <p:cTn id="8" dur="1822" tmFilter="0,0; 0.14,0.36; 0.43,0.73; 0.71,0.91; 1.0,1.0">
                                          <p:stCondLst>
                                            <p:cond delay="0"/>
                                          </p:stCondLst>
                                        </p:cTn>
                                        <p:tgtEl>
                                          <p:spTgt spid="15565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5565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5565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5565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55652"/>
                                        </p:tgtEl>
                                        <p:attrNameLst>
                                          <p:attrName>ppt_y</p:attrName>
                                        </p:attrNameLst>
                                      </p:cBhvr>
                                      <p:tavLst>
                                        <p:tav tm="0" fmla="#ppt_y-sin(pi*$)/81">
                                          <p:val>
                                            <p:fltVal val="0"/>
                                          </p:val>
                                        </p:tav>
                                        <p:tav tm="100000">
                                          <p:val>
                                            <p:fltVal val="1"/>
                                          </p:val>
                                        </p:tav>
                                      </p:tavLst>
                                    </p:anim>
                                    <p:animScale>
                                      <p:cBhvr>
                                        <p:cTn id="13" dur="26">
                                          <p:stCondLst>
                                            <p:cond delay="650"/>
                                          </p:stCondLst>
                                        </p:cTn>
                                        <p:tgtEl>
                                          <p:spTgt spid="155652"/>
                                        </p:tgtEl>
                                      </p:cBhvr>
                                      <p:to x="100000" y="60000"/>
                                    </p:animScale>
                                    <p:animScale>
                                      <p:cBhvr>
                                        <p:cTn id="14" dur="166" decel="50000">
                                          <p:stCondLst>
                                            <p:cond delay="676"/>
                                          </p:stCondLst>
                                        </p:cTn>
                                        <p:tgtEl>
                                          <p:spTgt spid="155652"/>
                                        </p:tgtEl>
                                      </p:cBhvr>
                                      <p:to x="100000" y="100000"/>
                                    </p:animScale>
                                    <p:animScale>
                                      <p:cBhvr>
                                        <p:cTn id="15" dur="26">
                                          <p:stCondLst>
                                            <p:cond delay="1312"/>
                                          </p:stCondLst>
                                        </p:cTn>
                                        <p:tgtEl>
                                          <p:spTgt spid="155652"/>
                                        </p:tgtEl>
                                      </p:cBhvr>
                                      <p:to x="100000" y="80000"/>
                                    </p:animScale>
                                    <p:animScale>
                                      <p:cBhvr>
                                        <p:cTn id="16" dur="166" decel="50000">
                                          <p:stCondLst>
                                            <p:cond delay="1338"/>
                                          </p:stCondLst>
                                        </p:cTn>
                                        <p:tgtEl>
                                          <p:spTgt spid="155652"/>
                                        </p:tgtEl>
                                      </p:cBhvr>
                                      <p:to x="100000" y="100000"/>
                                    </p:animScale>
                                    <p:animScale>
                                      <p:cBhvr>
                                        <p:cTn id="17" dur="26">
                                          <p:stCondLst>
                                            <p:cond delay="1642"/>
                                          </p:stCondLst>
                                        </p:cTn>
                                        <p:tgtEl>
                                          <p:spTgt spid="155652"/>
                                        </p:tgtEl>
                                      </p:cBhvr>
                                      <p:to x="100000" y="90000"/>
                                    </p:animScale>
                                    <p:animScale>
                                      <p:cBhvr>
                                        <p:cTn id="18" dur="166" decel="50000">
                                          <p:stCondLst>
                                            <p:cond delay="1668"/>
                                          </p:stCondLst>
                                        </p:cTn>
                                        <p:tgtEl>
                                          <p:spTgt spid="155652"/>
                                        </p:tgtEl>
                                      </p:cBhvr>
                                      <p:to x="100000" y="100000"/>
                                    </p:animScale>
                                    <p:animScale>
                                      <p:cBhvr>
                                        <p:cTn id="19" dur="26">
                                          <p:stCondLst>
                                            <p:cond delay="1808"/>
                                          </p:stCondLst>
                                        </p:cTn>
                                        <p:tgtEl>
                                          <p:spTgt spid="155652"/>
                                        </p:tgtEl>
                                      </p:cBhvr>
                                      <p:to x="100000" y="95000"/>
                                    </p:animScale>
                                    <p:animScale>
                                      <p:cBhvr>
                                        <p:cTn id="20" dur="166" decel="50000">
                                          <p:stCondLst>
                                            <p:cond delay="1834"/>
                                          </p:stCondLst>
                                        </p:cTn>
                                        <p:tgtEl>
                                          <p:spTgt spid="155652"/>
                                        </p:tgtEl>
                                      </p:cBhvr>
                                      <p:to x="100000" y="100000"/>
                                    </p:animScale>
                                  </p:childTnLst>
                                </p:cTn>
                              </p:par>
                            </p:childTnLst>
                          </p:cTn>
                        </p:par>
                        <p:par>
                          <p:cTn id="21" fill="hold">
                            <p:stCondLst>
                              <p:cond delay="2000"/>
                            </p:stCondLst>
                            <p:childTnLst>
                              <p:par>
                                <p:cTn id="22" presetID="34" presetClass="entr" presetSubtype="0" fill="hold" grpId="0" nodeType="afterEffect">
                                  <p:stCondLst>
                                    <p:cond delay="0"/>
                                  </p:stCondLst>
                                  <p:childTnLst>
                                    <p:set>
                                      <p:cBhvr>
                                        <p:cTn id="23" dur="1" fill="hold">
                                          <p:stCondLst>
                                            <p:cond delay="0"/>
                                          </p:stCondLst>
                                        </p:cTn>
                                        <p:tgtEl>
                                          <p:spTgt spid="155653"/>
                                        </p:tgtEl>
                                        <p:attrNameLst>
                                          <p:attrName>style.visibility</p:attrName>
                                        </p:attrNameLst>
                                      </p:cBhvr>
                                      <p:to>
                                        <p:strVal val="visible"/>
                                      </p:to>
                                    </p:set>
                                    <p:anim from="(-#ppt_w/2)" to="(#ppt_x)" calcmode="lin" valueType="num">
                                      <p:cBhvr>
                                        <p:cTn id="24" dur="600" fill="hold">
                                          <p:stCondLst>
                                            <p:cond delay="0"/>
                                          </p:stCondLst>
                                        </p:cTn>
                                        <p:tgtEl>
                                          <p:spTgt spid="155653"/>
                                        </p:tgtEl>
                                        <p:attrNameLst>
                                          <p:attrName>ppt_x</p:attrName>
                                        </p:attrNameLst>
                                      </p:cBhvr>
                                    </p:anim>
                                    <p:anim from="0" to="-1.0" calcmode="lin" valueType="num">
                                      <p:cBhvr>
                                        <p:cTn id="25" dur="200" decel="50000" autoRev="1" fill="hold">
                                          <p:stCondLst>
                                            <p:cond delay="600"/>
                                          </p:stCondLst>
                                        </p:cTn>
                                        <p:tgtEl>
                                          <p:spTgt spid="155653"/>
                                        </p:tgtEl>
                                        <p:attrNameLst>
                                          <p:attrName>xshear</p:attrName>
                                        </p:attrNameLst>
                                      </p:cBhvr>
                                    </p:anim>
                                    <p:animScale>
                                      <p:cBhvr>
                                        <p:cTn id="26" dur="200" decel="100000" autoRev="1" fill="hold">
                                          <p:stCondLst>
                                            <p:cond delay="600"/>
                                          </p:stCondLst>
                                        </p:cTn>
                                        <p:tgtEl>
                                          <p:spTgt spid="155653"/>
                                        </p:tgtEl>
                                      </p:cBhvr>
                                      <p:from x="100000" y="100000"/>
                                      <p:to x="80000" y="100000"/>
                                    </p:animScale>
                                    <p:anim by="(#ppt_h/3+#ppt_w*0.1)" calcmode="lin" valueType="num">
                                      <p:cBhvr additive="sum">
                                        <p:cTn id="27" dur="200" decel="100000" autoRev="1" fill="hold">
                                          <p:stCondLst>
                                            <p:cond delay="600"/>
                                          </p:stCondLst>
                                        </p:cTn>
                                        <p:tgtEl>
                                          <p:spTgt spid="155653"/>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52" grpId="0" animBg="1"/>
      <p:bldP spid="15565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1279901"/>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2566988" y="1675074"/>
            <a:ext cx="6778717" cy="3323987"/>
          </a:xfrm>
          <a:prstGeom prst="rect">
            <a:avLst/>
          </a:prstGeom>
        </p:spPr>
        <p:txBody>
          <a:bodyPr wrap="square">
            <a:spAutoFit/>
          </a:bodyPr>
          <a:lstStyle/>
          <a:p>
            <a:pPr algn="r" rtl="1">
              <a:lnSpc>
                <a:spcPct val="150000"/>
              </a:lnSpc>
            </a:pPr>
            <a:r>
              <a:rPr lang="en-US" sz="2000" b="1" dirty="0">
                <a:solidFill>
                  <a:schemeClr val="folHlink"/>
                </a:solidFill>
              </a:rPr>
              <a:t> </a:t>
            </a:r>
            <a:r>
              <a:rPr lang="ar-SA" sz="2000" b="1" dirty="0">
                <a:solidFill>
                  <a:schemeClr val="folHlink"/>
                </a:solidFill>
              </a:rPr>
              <a:t>ساقه‌ گياهان‌ دولپه‌اي‌ علفي‌</a:t>
            </a:r>
          </a:p>
          <a:p>
            <a:pPr algn="r" rtl="1">
              <a:lnSpc>
                <a:spcPct val="150000"/>
              </a:lnSpc>
            </a:pPr>
            <a:r>
              <a:rPr lang="ar-SA" sz="2000" b="1" dirty="0"/>
              <a:t> </a:t>
            </a:r>
            <a:r>
              <a:rPr lang="ar-SA" sz="2000" dirty="0"/>
              <a:t>دولپه‌ايهاي‌ علفي‌ اغلب‌ گياهاني‌ كوچك‌اند اگر غلاف‌ را جدا كنيم‌، ساقه‌اي‌ سبز و صاف‌ ديده‌ </a:t>
            </a:r>
            <a:r>
              <a:rPr lang="ar-SA" sz="2000" dirty="0" smtClean="0"/>
              <a:t>مي‌شود. </a:t>
            </a:r>
            <a:r>
              <a:rPr lang="ar-SA" sz="2000" dirty="0"/>
              <a:t>و در مناطق‌ معتدل‌ مي‌رويند. بيشتر آنها گياهاني‌ يكساله‌ يا دوساله‌اند، ساختار ظاهري‌ اين‌ گياهان‌ شبيه‌ ساقه‌ جوان‌ گياهان‌ چوبي‌ است‌. گره‌، ميانگره‌ و جوانه‌ دارند، اما جوانه‌ها برهنه‌اند. گياه‌ در سرتاسر عمر فعال‌ است‌. برگهاي‌ اين‌ گياهان‌ نمي‌ريزند و در نتيجه‌ اثر برگها و اثر بافتهاي‌ آنها روي‌ ساقه‌ ديده‌ نمي‌شوند.</a:t>
            </a:r>
            <a:endParaRPr lang="en-US" sz="2000" dirty="0"/>
          </a:p>
        </p:txBody>
      </p:sp>
    </p:spTree>
    <p:extLst>
      <p:ext uri="{BB962C8B-B14F-4D97-AF65-F5344CB8AC3E}">
        <p14:creationId xmlns:p14="http://schemas.microsoft.com/office/powerpoint/2010/main" val="299770854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1279901"/>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2447366" y="1336719"/>
            <a:ext cx="6871446" cy="3785652"/>
          </a:xfrm>
          <a:prstGeom prst="rect">
            <a:avLst/>
          </a:prstGeom>
        </p:spPr>
        <p:txBody>
          <a:bodyPr wrap="square">
            <a:spAutoFit/>
          </a:bodyPr>
          <a:lstStyle/>
          <a:p>
            <a:pPr algn="r" rtl="1">
              <a:lnSpc>
                <a:spcPct val="150000"/>
              </a:lnSpc>
            </a:pPr>
            <a:r>
              <a:rPr lang="en-US" sz="2000" b="1" dirty="0">
                <a:solidFill>
                  <a:schemeClr val="folHlink"/>
                </a:solidFill>
              </a:rPr>
              <a:t> </a:t>
            </a:r>
            <a:r>
              <a:rPr lang="ar-SA" sz="2000" b="1" dirty="0">
                <a:solidFill>
                  <a:schemeClr val="folHlink"/>
                </a:solidFill>
              </a:rPr>
              <a:t>ساقه‌ گياهان‌ تك‌لپه‌اي‌</a:t>
            </a:r>
          </a:p>
          <a:p>
            <a:pPr algn="r" rtl="1">
              <a:lnSpc>
                <a:spcPct val="150000"/>
              </a:lnSpc>
            </a:pPr>
            <a:r>
              <a:rPr lang="ar-SA" sz="2000" b="1" dirty="0"/>
              <a:t> </a:t>
            </a:r>
            <a:r>
              <a:rPr lang="ar-SA" sz="2000" dirty="0"/>
              <a:t>بيشتر گياهان‌ تك‌لپه‌اي‌ مناطق‌ معتدل‌ علفي‌اند. تك‌ لپه‌ايهاي‌ چوبي‌  به‌ مناطق‌ گرم‌ محدود و ساختار ظاهري‌ آنها با بازدانگان‌ و دولپه‌ايهاي‌ چوبي‌ تفاوت‌ دارد. ذرت‌ از تك‌لپه‌ايهاي‌ علفي‌ است‌ كه‌ ساقه‌ آن‌ از غلاف‌ برگ‌ پوشيده‌ شده‌ است‌. اگر غلاف‌ را جدا كنيم‌، ساقه‌اي‌ سبز و صاف‌ ديده‌ مي‌شود كه‌ به‌ گره‌ و ميانگره‌ تقسيم‌ شده‌ است‌. ساقه‌ در منطقه‌ ميان‌ گره‌ كاملاً گرد است‌، اما در محل‌ گره‌ها، كمابيش‌ تخم‌مرغي‌ شكل‌ و در يك‌ نقطه‌ فرورفته‌ است‌. در مراحل‌ اوليه‌ رشد ساقه‌، در نقطه‌ فرورفته‌ نامبرده‌، جوانه‌هايي‌ به‌ وجود مي‌آيند كه‌ گل‌ و گاهي‌ ساقه‌ توليد مي‌كنند.</a:t>
            </a:r>
            <a:endParaRPr lang="en-US" sz="2000" dirty="0"/>
          </a:p>
        </p:txBody>
      </p:sp>
    </p:spTree>
    <p:extLst>
      <p:ext uri="{BB962C8B-B14F-4D97-AF65-F5344CB8AC3E}">
        <p14:creationId xmlns:p14="http://schemas.microsoft.com/office/powerpoint/2010/main" val="103861677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1279901"/>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2070847" y="769322"/>
            <a:ext cx="7543800" cy="5124480"/>
          </a:xfrm>
          <a:prstGeom prst="rect">
            <a:avLst/>
          </a:prstGeom>
        </p:spPr>
        <p:txBody>
          <a:bodyPr wrap="square">
            <a:spAutoFit/>
          </a:bodyPr>
          <a:lstStyle/>
          <a:p>
            <a:pPr algn="r" rtl="1">
              <a:lnSpc>
                <a:spcPct val="150000"/>
              </a:lnSpc>
            </a:pPr>
            <a:r>
              <a:rPr lang="ar-SA" b="1" dirty="0">
                <a:solidFill>
                  <a:schemeClr val="folHlink"/>
                </a:solidFill>
              </a:rPr>
              <a:t>مهمترين‌ انواع‌ ساقه‌هاي‌ تغيير شكل‌ يافته‌ عبارت‌اند از:</a:t>
            </a:r>
          </a:p>
          <a:p>
            <a:pPr algn="r" rtl="1">
              <a:lnSpc>
                <a:spcPct val="150000"/>
              </a:lnSpc>
            </a:pPr>
            <a:r>
              <a:rPr lang="ar-SA" dirty="0"/>
              <a:t> </a:t>
            </a:r>
            <a:r>
              <a:rPr lang="ar-SA" sz="2000" b="1" i="1" dirty="0"/>
              <a:t>1. ساقه‌ هوايي‌ خزنده‌ يا بن‌رست‌ها </a:t>
            </a:r>
            <a:r>
              <a:rPr lang="ar-SA" sz="2000" dirty="0"/>
              <a:t>دادن‌ نام‌ رونده‌  </a:t>
            </a:r>
            <a:r>
              <a:rPr lang="ar-SA" sz="2000" dirty="0" smtClean="0"/>
              <a:t>به‌ </a:t>
            </a:r>
            <a:r>
              <a:rPr lang="ar-SA" sz="2000" dirty="0"/>
              <a:t>انشعابات‌ هوايي‌ و نام‌ بن‌رست‌ </a:t>
            </a:r>
            <a:r>
              <a:rPr lang="ar-SA" sz="2000" dirty="0" smtClean="0"/>
              <a:t>به‌ </a:t>
            </a:r>
            <a:r>
              <a:rPr lang="ar-SA" sz="2000" dirty="0"/>
              <a:t>انشعابات‌ افقي‌ در خاك‌ مورد قبول‌ است‌.</a:t>
            </a:r>
            <a:endParaRPr lang="ar-SA" sz="2000" i="1" dirty="0"/>
          </a:p>
          <a:p>
            <a:pPr algn="r" rtl="1">
              <a:lnSpc>
                <a:spcPct val="150000"/>
              </a:lnSpc>
            </a:pPr>
            <a:r>
              <a:rPr lang="ar-SA" sz="2000" i="1" dirty="0"/>
              <a:t> </a:t>
            </a:r>
            <a:r>
              <a:rPr lang="ar-SA" sz="2000" b="1" i="1" dirty="0"/>
              <a:t>2. ساقه‌هاي‌ زيرزميني‌</a:t>
            </a:r>
            <a:r>
              <a:rPr lang="ar-SA" sz="2000" b="1" dirty="0"/>
              <a:t> </a:t>
            </a:r>
            <a:r>
              <a:rPr lang="ar-SA" sz="2000" dirty="0"/>
              <a:t>اين‌ ساقه‌ها، اندامهاي‌ ذخيره‌اي‌ گياه‌ به‌ شمار مي‌روند ساقه‌هاي‌ زيرزميني‌ به‌ اشكال‌ </a:t>
            </a:r>
            <a:r>
              <a:rPr lang="ar-SA" sz="2000" dirty="0" smtClean="0"/>
              <a:t>ريزومها </a:t>
            </a:r>
            <a:r>
              <a:rPr lang="ar-SA" sz="2000" dirty="0"/>
              <a:t>، غده‌ها </a:t>
            </a:r>
            <a:r>
              <a:rPr lang="ar-SA" sz="2000" dirty="0" smtClean="0"/>
              <a:t>و </a:t>
            </a:r>
            <a:r>
              <a:rPr lang="ar-SA" sz="2000" dirty="0"/>
              <a:t>پيازها </a:t>
            </a:r>
            <a:r>
              <a:rPr lang="ar-SA" sz="2000" dirty="0" smtClean="0"/>
              <a:t>(</a:t>
            </a:r>
            <a:r>
              <a:rPr lang="ar-SA" sz="2000" dirty="0"/>
              <a:t>سوخ‌ها) ديده‌ مي‌شوند.</a:t>
            </a:r>
            <a:endParaRPr lang="ar-SA" sz="2000" b="1" i="1" dirty="0"/>
          </a:p>
          <a:p>
            <a:pPr algn="r" rtl="1">
              <a:lnSpc>
                <a:spcPct val="150000"/>
              </a:lnSpc>
            </a:pPr>
            <a:r>
              <a:rPr lang="ar-SA" sz="2000" b="1" i="1" dirty="0"/>
              <a:t>3. ساقه‌ پيچنده‌ يا پيچكها</a:t>
            </a:r>
            <a:r>
              <a:rPr lang="ar-SA" sz="2000" b="1" dirty="0"/>
              <a:t> </a:t>
            </a:r>
            <a:r>
              <a:rPr lang="ar-SA" sz="2000" dirty="0"/>
              <a:t>ساقه‌ پيچنده‌  </a:t>
            </a:r>
            <a:r>
              <a:rPr lang="ar-SA" sz="2000" dirty="0" smtClean="0"/>
              <a:t>دراز </a:t>
            </a:r>
            <a:r>
              <a:rPr lang="ar-SA" sz="2000" dirty="0"/>
              <a:t>و باريك‌ است‌ و بافت‌ استحكامي‌ كمي‌ دارد</a:t>
            </a:r>
            <a:r>
              <a:rPr lang="ar-SA" sz="2000" b="1" dirty="0"/>
              <a:t>.</a:t>
            </a:r>
            <a:endParaRPr lang="ar-SA" sz="2000" b="1" i="1" dirty="0"/>
          </a:p>
          <a:p>
            <a:pPr algn="r" rtl="1">
              <a:lnSpc>
                <a:spcPct val="150000"/>
              </a:lnSpc>
            </a:pPr>
            <a:r>
              <a:rPr lang="ar-SA" sz="2000" b="1" i="1" dirty="0"/>
              <a:t>4. ساقه‌ برگ‌نما</a:t>
            </a:r>
            <a:r>
              <a:rPr lang="ar-SA" sz="2000" b="1" dirty="0"/>
              <a:t> </a:t>
            </a:r>
            <a:r>
              <a:rPr lang="ar-SA" sz="2000" dirty="0"/>
              <a:t>شكل‌ ظاهري‌ ساقه‌ </a:t>
            </a:r>
            <a:r>
              <a:rPr lang="ar-SA" sz="2000" dirty="0" smtClean="0"/>
              <a:t>برگ‌</a:t>
            </a:r>
            <a:r>
              <a:rPr lang="fa-IR" sz="2000" dirty="0" smtClean="0"/>
              <a:t> </a:t>
            </a:r>
            <a:r>
              <a:rPr lang="ar-SA" sz="2000" dirty="0" smtClean="0"/>
              <a:t>نما همانند </a:t>
            </a:r>
            <a:r>
              <a:rPr lang="ar-SA" sz="2000" dirty="0"/>
              <a:t>برگ‌ است‌، سبز رنگ‌اند و نقش‌ برگ‌ را هم‌ انجام‌ </a:t>
            </a:r>
            <a:r>
              <a:rPr lang="ar-SA" sz="2000" dirty="0" smtClean="0"/>
              <a:t>مي‌دهند</a:t>
            </a:r>
            <a:r>
              <a:rPr lang="fa-IR" sz="2000" dirty="0" smtClean="0"/>
              <a:t>(این ساقه ها کلادود نامیده میشوند)</a:t>
            </a:r>
            <a:r>
              <a:rPr lang="ar-SA" sz="2000" dirty="0" smtClean="0"/>
              <a:t>.</a:t>
            </a:r>
            <a:endParaRPr lang="ar-SA" sz="2000" i="1" dirty="0"/>
          </a:p>
          <a:p>
            <a:pPr algn="r" rtl="1">
              <a:lnSpc>
                <a:spcPct val="150000"/>
              </a:lnSpc>
            </a:pPr>
            <a:r>
              <a:rPr lang="ar-SA" sz="2000" i="1" dirty="0"/>
              <a:t> </a:t>
            </a:r>
            <a:r>
              <a:rPr lang="ar-SA" sz="2000" b="1" i="1" dirty="0"/>
              <a:t>5. ساقه‌ گوشتي‌</a:t>
            </a:r>
            <a:r>
              <a:rPr lang="ar-SA" sz="2000" b="1" dirty="0"/>
              <a:t> </a:t>
            </a:r>
            <a:r>
              <a:rPr lang="ar-SA" sz="2000" dirty="0"/>
              <a:t>در بسياري‌ از گياهان‌ ساقه‌ و برگها سبزند و توانايي‌ ساختن‌ غذا را دارند. </a:t>
            </a:r>
            <a:endParaRPr lang="en-US" sz="2000" dirty="0"/>
          </a:p>
          <a:p>
            <a:pPr algn="r" rtl="1">
              <a:lnSpc>
                <a:spcPct val="150000"/>
              </a:lnSpc>
            </a:pPr>
            <a:r>
              <a:rPr lang="ar-SA" sz="2000" b="1" i="1" dirty="0"/>
              <a:t>6. ساقه‌ خارنما</a:t>
            </a:r>
            <a:r>
              <a:rPr lang="ar-SA" sz="2000" dirty="0"/>
              <a:t> اغلب‌ خارهاي‌ </a:t>
            </a:r>
            <a:r>
              <a:rPr lang="ar-SA" sz="2000" dirty="0" smtClean="0"/>
              <a:t>گياهان‌</a:t>
            </a:r>
            <a:r>
              <a:rPr lang="ar-SA" sz="2000" dirty="0"/>
              <a:t>، ساقه‌ تغيير شكل‌ يافته‌ يا زايده‌ </a:t>
            </a:r>
            <a:r>
              <a:rPr lang="ar-SA" sz="2000" dirty="0" smtClean="0"/>
              <a:t>ساقه‌اند</a:t>
            </a:r>
            <a:r>
              <a:rPr lang="ar-SA" sz="2000" b="1" dirty="0"/>
              <a:t>.</a:t>
            </a:r>
            <a:endParaRPr lang="en-US" sz="2000" b="1" dirty="0"/>
          </a:p>
        </p:txBody>
      </p:sp>
    </p:spTree>
    <p:extLst>
      <p:ext uri="{BB962C8B-B14F-4D97-AF65-F5344CB8AC3E}">
        <p14:creationId xmlns:p14="http://schemas.microsoft.com/office/powerpoint/2010/main" val="22630145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pPr>
              <a:lnSpc>
                <a:spcPct val="150000"/>
              </a:lnSpc>
            </a:pPr>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pPr>
              <a:lnSpc>
                <a:spcPct val="150000"/>
              </a:lnSpc>
            </a:pPr>
            <a:endParaRPr lang="en-US"/>
          </a:p>
        </p:txBody>
      </p:sp>
      <p:sp>
        <p:nvSpPr>
          <p:cNvPr id="75780" name="Text Box 4"/>
          <p:cNvSpPr txBox="1">
            <a:spLocks noChangeArrowheads="1"/>
          </p:cNvSpPr>
          <p:nvPr/>
        </p:nvSpPr>
        <p:spPr bwMode="auto">
          <a:xfrm>
            <a:off x="2009501" y="1065310"/>
            <a:ext cx="7589520" cy="589072"/>
          </a:xfrm>
          <a:prstGeom prst="rect">
            <a:avLst/>
          </a:prstGeom>
          <a:noFill/>
          <a:ln w="76200">
            <a:solidFill>
              <a:schemeClr val="bg1"/>
            </a:solidFill>
            <a:prstDash val="sysDot"/>
            <a:miter lim="800000"/>
            <a:headEnd/>
            <a:tailEnd/>
          </a:ln>
          <a:effectLst/>
        </p:spPr>
        <p:txBody>
          <a:bodyPr wrap="square">
            <a:spAutoFit/>
          </a:bodyPr>
          <a:lstStyle/>
          <a:p>
            <a:pPr algn="just" rtl="1">
              <a:lnSpc>
                <a:spcPct val="150000"/>
              </a:lnSpc>
            </a:pPr>
            <a:r>
              <a:rPr lang="en-US" sz="2400" b="1" dirty="0">
                <a:solidFill>
                  <a:schemeClr val="folHlink"/>
                </a:solidFill>
              </a:rPr>
              <a:t> </a:t>
            </a:r>
            <a:endParaRPr lang="en-US" sz="2400" dirty="0"/>
          </a:p>
        </p:txBody>
      </p:sp>
      <p:sp>
        <p:nvSpPr>
          <p:cNvPr id="2" name="Rectangle 1"/>
          <p:cNvSpPr/>
          <p:nvPr/>
        </p:nvSpPr>
        <p:spPr>
          <a:xfrm>
            <a:off x="2009501" y="1128970"/>
            <a:ext cx="7221071" cy="4613122"/>
          </a:xfrm>
          <a:prstGeom prst="rect">
            <a:avLst/>
          </a:prstGeom>
        </p:spPr>
        <p:txBody>
          <a:bodyPr wrap="square">
            <a:spAutoFit/>
          </a:bodyPr>
          <a:lstStyle/>
          <a:p>
            <a:pPr algn="r" rtl="1">
              <a:lnSpc>
                <a:spcPct val="150000"/>
              </a:lnSpc>
            </a:pPr>
            <a:r>
              <a:rPr lang="ar-SA" b="1" dirty="0">
                <a:solidFill>
                  <a:schemeClr val="folHlink"/>
                </a:solidFill>
              </a:rPr>
              <a:t>رشد ساقه‌</a:t>
            </a:r>
          </a:p>
          <a:p>
            <a:pPr algn="r" rtl="1">
              <a:lnSpc>
                <a:spcPct val="150000"/>
              </a:lnSpc>
            </a:pPr>
            <a:r>
              <a:rPr lang="ar-SA" sz="2000" dirty="0"/>
              <a:t>ساقه‌ داراي‌ رشد طولي‌ و رشد قطري‌ است‌. تمام‌ ساقه‌ها رشد طولي‌ دارند ولي‌ رشد قطري‌ در همه‌ آنها ديده‌ نمي‌شوند. هر دو نوع‌ رشد نتيجه‌ تقسيم‌ ياخته‌هاي‌ مريستمي‌ و توليد ياخته‌هاي‌ جديد است‌. رشد طولي‌ هميشه‌ مقدم‌ بر رشد قطري‌ است‌ و ساقه‌هايي‌ كه‌ داراي‌ هر دو نوع‌ رشدند، ابتدا رشد طولي‌ را آغاز مي‌كنند. به‌ همين‌ مناسبت‌ رشد طولي‌ را رشد نخستين‌ و رشد قطري‌ را رشد پسين‌ مي‌نامند. رشد پسين‌ از يك‌ سو استحكام‌ ساقه‌ را سبب‌ مي‌شود و از سوي‌ ديگر هرسال‌ ياخته‌هاي‌ جوان‌ و فعال‌ جديدي‌ به‌ وجود مي‌آورد كه‌ انتقال‌ مواد را درگياه‌ برعهده‌ دارند. رشد پسين‌، بين‌ بافتهاي‌ نخستين‌، كه‌ در نقاط‌ مختلف‌ سراسر ساقه‌ و ريشه‌ قراردارند، نوعي‌ پيوستگي‌ به‌ وجود مي‌آورد و امكان‌ مي‌دهد كه‌ گياه‌ مدت‌ بيشتري‌ زندگي‌ كند. </a:t>
            </a:r>
            <a:endParaRPr lang="en-US" sz="2000" dirty="0"/>
          </a:p>
        </p:txBody>
      </p:sp>
    </p:spTree>
    <p:extLst>
      <p:ext uri="{BB962C8B-B14F-4D97-AF65-F5344CB8AC3E}">
        <p14:creationId xmlns:p14="http://schemas.microsoft.com/office/powerpoint/2010/main" val="394035714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sz="2000"/>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sz="2000"/>
          </a:p>
        </p:txBody>
      </p:sp>
      <p:sp>
        <p:nvSpPr>
          <p:cNvPr id="75780" name="Text Box 4"/>
          <p:cNvSpPr txBox="1">
            <a:spLocks noChangeArrowheads="1"/>
          </p:cNvSpPr>
          <p:nvPr/>
        </p:nvSpPr>
        <p:spPr bwMode="auto">
          <a:xfrm>
            <a:off x="2207419" y="1279901"/>
            <a:ext cx="7589520" cy="338554"/>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000" b="1" dirty="0">
                <a:solidFill>
                  <a:schemeClr val="folHlink"/>
                </a:solidFill>
              </a:rPr>
              <a:t> </a:t>
            </a:r>
            <a:endParaRPr lang="en-US" sz="2000" dirty="0"/>
          </a:p>
        </p:txBody>
      </p:sp>
      <p:sp>
        <p:nvSpPr>
          <p:cNvPr id="2" name="Rectangle 1"/>
          <p:cNvSpPr/>
          <p:nvPr/>
        </p:nvSpPr>
        <p:spPr>
          <a:xfrm>
            <a:off x="2246814" y="1201085"/>
            <a:ext cx="7114894" cy="3785652"/>
          </a:xfrm>
          <a:prstGeom prst="rect">
            <a:avLst/>
          </a:prstGeom>
        </p:spPr>
        <p:txBody>
          <a:bodyPr wrap="square">
            <a:spAutoFit/>
          </a:bodyPr>
          <a:lstStyle/>
          <a:p>
            <a:pPr algn="r" rtl="1">
              <a:lnSpc>
                <a:spcPct val="150000"/>
              </a:lnSpc>
            </a:pPr>
            <a:r>
              <a:rPr lang="ar-SA" sz="2000" b="1" dirty="0">
                <a:solidFill>
                  <a:schemeClr val="folHlink"/>
                </a:solidFill>
              </a:rPr>
              <a:t>ساختار ساقه‌ تك‌لپه‌ايها با ساختار ساقة‌ دولپه‌ايها و بازدانگان‌ تفاوتهايي‌ به‌ شرح‌ زير دارد:</a:t>
            </a:r>
          </a:p>
          <a:p>
            <a:pPr algn="r" rtl="1">
              <a:lnSpc>
                <a:spcPct val="150000"/>
              </a:lnSpc>
            </a:pPr>
            <a:r>
              <a:rPr lang="ar-SA" sz="2000" dirty="0"/>
              <a:t> 1ـ در ساقه‌ دولپه‌ايها و بازدانگان‌، </a:t>
            </a:r>
            <a:r>
              <a:rPr lang="ar-SA" sz="2000" dirty="0" smtClean="0"/>
              <a:t>كامبيوم‌ </a:t>
            </a:r>
            <a:r>
              <a:rPr lang="ar-SA" sz="2000" dirty="0"/>
              <a:t>آوندي‌ و در نتيجه‌ دسته‌هاي‌ آوندي‌ در يك‌ رديف‌ به‌ صورت‌ حلقه‌ قراردارند، اما در تك‌لپه‌ايها، جز در مواردي‌ معدود در سرتاسر بافت‌ </a:t>
            </a:r>
            <a:r>
              <a:rPr lang="fa-IR" sz="2000" dirty="0" smtClean="0"/>
              <a:t>داخلی ساقه </a:t>
            </a:r>
            <a:r>
              <a:rPr lang="ar-SA" sz="2000" dirty="0" smtClean="0"/>
              <a:t>پراكنده‌اند</a:t>
            </a:r>
            <a:r>
              <a:rPr lang="en-US" sz="2000" dirty="0"/>
              <a:t>.</a:t>
            </a:r>
            <a:endParaRPr lang="ar-SA" sz="2000" dirty="0"/>
          </a:p>
          <a:p>
            <a:pPr algn="r" rtl="1">
              <a:lnSpc>
                <a:spcPct val="150000"/>
              </a:lnSpc>
            </a:pPr>
            <a:r>
              <a:rPr lang="fa-IR" sz="2000" dirty="0" smtClean="0"/>
              <a:t>2</a:t>
            </a:r>
            <a:r>
              <a:rPr lang="ar-SA" sz="2000" dirty="0" smtClean="0"/>
              <a:t>ـ </a:t>
            </a:r>
            <a:r>
              <a:rPr lang="ar-SA" sz="2000" dirty="0"/>
              <a:t>در تك‌لپه‌ايها، تشخيص‌ پارانشيم‌ پوستي‌ از استوانه‌ مركزي‌ اغلب‌ دشوار و حتي‌ گاهي‌ غيرممكن‌ است‌.</a:t>
            </a:r>
          </a:p>
          <a:p>
            <a:pPr algn="r" rtl="1">
              <a:lnSpc>
                <a:spcPct val="150000"/>
              </a:lnSpc>
            </a:pPr>
            <a:r>
              <a:rPr lang="ar-SA" sz="2000" dirty="0"/>
              <a:t> </a:t>
            </a:r>
            <a:r>
              <a:rPr lang="fa-IR" sz="2000" dirty="0" smtClean="0"/>
              <a:t>3</a:t>
            </a:r>
            <a:r>
              <a:rPr lang="ar-SA" sz="2000" dirty="0" smtClean="0"/>
              <a:t>ـ </a:t>
            </a:r>
            <a:r>
              <a:rPr lang="fa-IR" sz="2000" dirty="0" smtClean="0"/>
              <a:t>پارانشیم </a:t>
            </a:r>
            <a:r>
              <a:rPr lang="ar-SA" sz="2000" dirty="0" smtClean="0"/>
              <a:t>مغز</a:t>
            </a:r>
            <a:r>
              <a:rPr lang="fa-IR" sz="2000" dirty="0" smtClean="0"/>
              <a:t>ی</a:t>
            </a:r>
            <a:r>
              <a:rPr lang="ar-SA" sz="2000" dirty="0" smtClean="0"/>
              <a:t> </a:t>
            </a:r>
            <a:r>
              <a:rPr lang="ar-SA" sz="2000" dirty="0"/>
              <a:t>اكثرا تحليل‌ رفته‌ </a:t>
            </a:r>
            <a:r>
              <a:rPr lang="ar-SA" sz="2000" dirty="0" smtClean="0"/>
              <a:t>است‌</a:t>
            </a:r>
            <a:r>
              <a:rPr lang="fa-IR" sz="2000" dirty="0" smtClean="0"/>
              <a:t>(ساقه های ماشوره ای در گندمیان)</a:t>
            </a:r>
            <a:r>
              <a:rPr lang="ar-SA" sz="2000" dirty="0" smtClean="0"/>
              <a:t>.</a:t>
            </a:r>
            <a:endParaRPr lang="en-US" sz="2000" dirty="0"/>
          </a:p>
        </p:txBody>
      </p:sp>
    </p:spTree>
    <p:extLst>
      <p:ext uri="{BB962C8B-B14F-4D97-AF65-F5344CB8AC3E}">
        <p14:creationId xmlns:p14="http://schemas.microsoft.com/office/powerpoint/2010/main" val="67052355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1279901"/>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2421625" y="1477487"/>
            <a:ext cx="6765271" cy="4708981"/>
          </a:xfrm>
          <a:prstGeom prst="rect">
            <a:avLst/>
          </a:prstGeom>
        </p:spPr>
        <p:txBody>
          <a:bodyPr wrap="square">
            <a:spAutoFit/>
          </a:bodyPr>
          <a:lstStyle/>
          <a:p>
            <a:pPr algn="r" rtl="1">
              <a:lnSpc>
                <a:spcPct val="150000"/>
              </a:lnSpc>
            </a:pPr>
            <a:r>
              <a:rPr lang="en-US" b="1" dirty="0">
                <a:solidFill>
                  <a:schemeClr val="folHlink"/>
                </a:solidFill>
              </a:rPr>
              <a:t> </a:t>
            </a:r>
            <a:r>
              <a:rPr lang="ar-SA" sz="2000" b="1" dirty="0">
                <a:solidFill>
                  <a:schemeClr val="folHlink"/>
                </a:solidFill>
              </a:rPr>
              <a:t>پيدايش‌ بافتهاي‌ پسين‌ در ساقه‌</a:t>
            </a:r>
          </a:p>
          <a:p>
            <a:pPr algn="r" rtl="1">
              <a:lnSpc>
                <a:spcPct val="150000"/>
              </a:lnSpc>
            </a:pPr>
            <a:r>
              <a:rPr lang="ar-SA" b="1" dirty="0"/>
              <a:t> </a:t>
            </a:r>
            <a:r>
              <a:rPr lang="ar-SA" sz="2000" dirty="0"/>
              <a:t>هنگامي‌ كه‌ گياه‌ به‌ حد معيني‌ از رشد طولي‌ رسيد، ساقه‌ ديگر نمي‌تواند به‌ حد كافي‌ نقش‌ نگاهداري‌ و هدايت‌ مواد را ايفا كند، لذا اين‌ اندام‌ رشد قطري‌ پيدا مي‌كند. اين‌ كيفيت‌ بر اثر پيدايش‌ بافتهاي‌ هادي‌ جديدي‌ صورت‌ مي‌گيرد كه‌ از يك‌ مريستم‌ ثانوي‌، يعني‌ كامبيوم‌ يا لايه‌ زاينده‌ چوب‌ ـ آبكش‌، حاصل‌ مي‌شوند افزايش‌ قطري‌ ساقه‌ سبب‌ ايجاد شكافهايي‌ در بشره‌ و پوست‌ مي‌گردد. در اين‌ صورت‌ نقشهاي‌ حفاظتي‌ و ذخيره‌اي‌ بشره‌ و پوست‌ به‌ وسيله‌ بافتهاي‌ جديدي‌ كه‌ جانشين‌ آنها مي‌گردند ايفا خواهد شد. اين‌ بافتهاي‌ جديد كه‌ شامل‌ چوب‌ پنبه‌ و فلودرم‌اند از دومين‌ لايه‌ زاينده‌، يعني‌ فلوژن‌، حاصل‌ </a:t>
            </a:r>
            <a:r>
              <a:rPr lang="ar-SA" sz="2000" dirty="0" smtClean="0"/>
              <a:t>مي‌شوند</a:t>
            </a:r>
            <a:r>
              <a:rPr lang="fa-IR" sz="2000" dirty="0"/>
              <a:t> </a:t>
            </a:r>
            <a:r>
              <a:rPr lang="fa-IR" sz="2000" dirty="0" smtClean="0"/>
              <a:t>وپریدرم نامیده میشوند. پریدرم های مرده، تشکیل ریتیدوم را میدهند</a:t>
            </a:r>
            <a:r>
              <a:rPr lang="ar-SA" sz="2000" dirty="0" smtClean="0"/>
              <a:t>.</a:t>
            </a:r>
            <a:endParaRPr lang="en-US" sz="2000" dirty="0"/>
          </a:p>
        </p:txBody>
      </p:sp>
    </p:spTree>
    <p:extLst>
      <p:ext uri="{BB962C8B-B14F-4D97-AF65-F5344CB8AC3E}">
        <p14:creationId xmlns:p14="http://schemas.microsoft.com/office/powerpoint/2010/main" val="262130892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1279901"/>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2207420" y="1063946"/>
            <a:ext cx="7420674" cy="3785652"/>
          </a:xfrm>
          <a:prstGeom prst="rect">
            <a:avLst/>
          </a:prstGeom>
        </p:spPr>
        <p:txBody>
          <a:bodyPr wrap="square">
            <a:spAutoFit/>
          </a:bodyPr>
          <a:lstStyle/>
          <a:p>
            <a:pPr algn="r" rtl="1">
              <a:lnSpc>
                <a:spcPct val="150000"/>
              </a:lnSpc>
            </a:pPr>
            <a:r>
              <a:rPr lang="ar-SA" sz="2000" b="1" dirty="0">
                <a:solidFill>
                  <a:schemeClr val="folHlink"/>
                </a:solidFill>
              </a:rPr>
              <a:t>ساختار ساقه‌ در محل‌ گره‌</a:t>
            </a:r>
          </a:p>
          <a:p>
            <a:pPr algn="r" rtl="1">
              <a:lnSpc>
                <a:spcPct val="150000"/>
              </a:lnSpc>
            </a:pPr>
            <a:r>
              <a:rPr lang="ar-SA" sz="2000" b="1" dirty="0"/>
              <a:t> </a:t>
            </a:r>
            <a:r>
              <a:rPr lang="ar-SA" sz="2000" dirty="0"/>
              <a:t>دسته‌هاي‌ آوندي‌ برگها و جوانه‌ها ادامه‌ بافتهاي‌ هادي‌ ساقه‌اند. از آنجا كه‌ برگ‌ و جوانه‌ در محل‌ گره‌ ساقه‌ قرار دارند گره‌ محل‌ پيوند بافتهاي‌ آوندي‌ برگ‌، جوانه‌ و ساقه‌ است‌. ناحيه‌ گره‌ ساختاري‌ پيچيده‌ دارد. در بالاي‌ محلي‌ كه‌ آوندهاي‌ ساقه‌ منشعب‌ مي‌گردند تا وارد برگ‌ و جوانه‌ شوند محفظه‌هايي‌ به‌ نام‌ </a:t>
            </a:r>
            <a:r>
              <a:rPr lang="fa-IR" sz="2000" dirty="0" smtClean="0"/>
              <a:t>حفره های </a:t>
            </a:r>
            <a:r>
              <a:rPr lang="ar-SA" sz="2000" dirty="0" smtClean="0"/>
              <a:t>برگ</a:t>
            </a:r>
            <a:r>
              <a:rPr lang="fa-IR" sz="2000" dirty="0" smtClean="0"/>
              <a:t>ی</a:t>
            </a:r>
            <a:r>
              <a:rPr lang="ar-SA" sz="2000" dirty="0" smtClean="0"/>
              <a:t>‌   </a:t>
            </a:r>
            <a:r>
              <a:rPr lang="ar-SA" sz="2000" dirty="0"/>
              <a:t>يا </a:t>
            </a:r>
            <a:r>
              <a:rPr lang="fa-IR" sz="2000" dirty="0" smtClean="0"/>
              <a:t>حفره های شاخه ای </a:t>
            </a:r>
            <a:r>
              <a:rPr lang="ar-SA" sz="2000" dirty="0" smtClean="0"/>
              <a:t>پديد </a:t>
            </a:r>
            <a:r>
              <a:rPr lang="ar-SA" sz="2000" dirty="0"/>
              <a:t>مي‌آيند. در محل‌ انشعاب‌ شاخه‌ از ساقه‌ اصلي‌ نيز جاي‌ خالي‌ ايجاد مي‌شود.</a:t>
            </a:r>
          </a:p>
          <a:p>
            <a:pPr algn="r" rtl="1">
              <a:lnSpc>
                <a:spcPct val="150000"/>
              </a:lnSpc>
            </a:pPr>
            <a:r>
              <a:rPr lang="ar-SA" sz="2000" dirty="0" smtClean="0"/>
              <a:t> </a:t>
            </a:r>
            <a:r>
              <a:rPr lang="ar-SA" sz="2000" dirty="0"/>
              <a:t>بخشي‌ از دسته‌ آوند را كه‌ بين‌ استوانه‌ مركزي‌ ساقه‌ و قاعده‌ برگ‌ يا قاعده‌ جوانه‌ قرارمي‌گيرد، به‌ترتيب‌ «اثربرگي‌  » و «اثر جوانه‌اي‌  » گويند.</a:t>
            </a:r>
            <a:endParaRPr lang="en-US" sz="2000" dirty="0"/>
          </a:p>
        </p:txBody>
      </p:sp>
    </p:spTree>
    <p:extLst>
      <p:ext uri="{BB962C8B-B14F-4D97-AF65-F5344CB8AC3E}">
        <p14:creationId xmlns:p14="http://schemas.microsoft.com/office/powerpoint/2010/main" val="46238870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1279901"/>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2954179" y="1512690"/>
            <a:ext cx="6096000" cy="3323987"/>
          </a:xfrm>
          <a:prstGeom prst="rect">
            <a:avLst/>
          </a:prstGeom>
        </p:spPr>
        <p:txBody>
          <a:bodyPr>
            <a:spAutoFit/>
          </a:bodyPr>
          <a:lstStyle/>
          <a:p>
            <a:pPr algn="r" rtl="1">
              <a:lnSpc>
                <a:spcPct val="150000"/>
              </a:lnSpc>
            </a:pPr>
            <a:r>
              <a:rPr lang="ar-SA" sz="2000" b="1" dirty="0">
                <a:solidFill>
                  <a:schemeClr val="folHlink"/>
                </a:solidFill>
              </a:rPr>
              <a:t> ساختار تشريحي‌ يقه‌</a:t>
            </a:r>
          </a:p>
          <a:p>
            <a:pPr algn="r" rtl="1">
              <a:lnSpc>
                <a:spcPct val="150000"/>
              </a:lnSpc>
            </a:pPr>
            <a:r>
              <a:rPr lang="ar-SA" sz="2000" b="1" dirty="0"/>
              <a:t> </a:t>
            </a:r>
            <a:r>
              <a:rPr lang="ar-SA" sz="2000" dirty="0"/>
              <a:t>ناحيه‌ هم‌ مرز دو اندام‌ ريشه‌ و ساقه‌ را «يقه‌» گويند. يقه‌ در حقيقت‌ همان‌ ساقه‌چه‌ نخستين‌ گياه‌ است‌ كه‌ محور زير لپه‌ نام‌ دارد. چنانكه‌ مي‌دانيم‌ دسته‌هاي‌ چوب‌ و آبكش‌ در ريشه‌ متناوب‌ و در ساقه‌ </a:t>
            </a:r>
            <a:r>
              <a:rPr lang="ar-SA" sz="2000" dirty="0" smtClean="0"/>
              <a:t>هم‌</a:t>
            </a:r>
            <a:r>
              <a:rPr lang="fa-IR" sz="2000" dirty="0" smtClean="0"/>
              <a:t> </a:t>
            </a:r>
            <a:r>
              <a:rPr lang="ar-SA" sz="2000" dirty="0" smtClean="0"/>
              <a:t>پهلوست‌</a:t>
            </a:r>
            <a:r>
              <a:rPr lang="ar-SA" sz="2000" dirty="0"/>
              <a:t>. اين‌ تغيير محل‌ دسته‌هاي‌ چوبي‌ و آبكشي‌ در ريشه‌ و ساقه‌ در ناحيه‌ يقه‌ و يا ساقه‌چه‌ صورت‌ </a:t>
            </a:r>
            <a:r>
              <a:rPr lang="ar-SA" sz="2000" dirty="0" smtClean="0"/>
              <a:t>مي‌گيرد</a:t>
            </a:r>
            <a:r>
              <a:rPr lang="fa-IR" sz="2000" dirty="0" smtClean="0"/>
              <a:t> و دستجات آوندی ریشه به ساقه متصل میشود</a:t>
            </a:r>
            <a:r>
              <a:rPr lang="ar-SA" sz="2000" dirty="0" smtClean="0"/>
              <a:t>.</a:t>
            </a:r>
            <a:endParaRPr lang="en-US" sz="2000" dirty="0"/>
          </a:p>
        </p:txBody>
      </p:sp>
    </p:spTree>
    <p:extLst>
      <p:ext uri="{BB962C8B-B14F-4D97-AF65-F5344CB8AC3E}">
        <p14:creationId xmlns:p14="http://schemas.microsoft.com/office/powerpoint/2010/main" val="123538368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876005" y="2027557"/>
            <a:ext cx="6439989" cy="2123658"/>
          </a:xfrm>
          <a:prstGeom prst="rect">
            <a:avLst/>
          </a:prstGeom>
          <a:noFill/>
          <a:ln w="76200">
            <a:solidFill>
              <a:schemeClr val="bg1"/>
            </a:solidFill>
            <a:prstDash val="sysDot"/>
            <a:miter lim="800000"/>
            <a:headEnd/>
            <a:tailEnd/>
          </a:ln>
          <a:effectLst/>
        </p:spPr>
        <p:txBody>
          <a:bodyPr wrap="square">
            <a:spAutoFit/>
          </a:bodyPr>
          <a:lstStyle/>
          <a:p>
            <a:pPr algn="r" rtl="1">
              <a:lnSpc>
                <a:spcPct val="150000"/>
              </a:lnSpc>
            </a:pPr>
            <a:r>
              <a:rPr lang="fa-IR" sz="2800" b="1" dirty="0" smtClean="0">
                <a:solidFill>
                  <a:schemeClr val="folHlink"/>
                </a:solidFill>
              </a:rPr>
              <a:t>جلسه بعدی ساختمان </a:t>
            </a:r>
            <a:r>
              <a:rPr lang="fa-IR" sz="2800" b="1" dirty="0" smtClean="0">
                <a:solidFill>
                  <a:schemeClr val="folHlink"/>
                </a:solidFill>
              </a:rPr>
              <a:t>گل </a:t>
            </a:r>
            <a:r>
              <a:rPr lang="fa-IR" sz="2800" b="1" dirty="0" smtClean="0">
                <a:solidFill>
                  <a:schemeClr val="folHlink"/>
                </a:solidFill>
              </a:rPr>
              <a:t>را بررسی خواهیم کرد</a:t>
            </a:r>
          </a:p>
          <a:p>
            <a:pPr algn="r" rtl="1">
              <a:lnSpc>
                <a:spcPct val="150000"/>
              </a:lnSpc>
            </a:pPr>
            <a:endParaRPr lang="fa-IR" sz="2000" b="1" dirty="0">
              <a:solidFill>
                <a:schemeClr val="folHlink"/>
              </a:solidFill>
            </a:endParaRPr>
          </a:p>
          <a:p>
            <a:pPr algn="ctr" rtl="1">
              <a:lnSpc>
                <a:spcPct val="150000"/>
              </a:lnSpc>
            </a:pPr>
            <a:r>
              <a:rPr lang="fa-IR" sz="4000" b="1" dirty="0" smtClean="0">
                <a:solidFill>
                  <a:schemeClr val="folHlink"/>
                </a:solidFill>
              </a:rPr>
              <a:t>موفق باشید</a:t>
            </a:r>
            <a:r>
              <a:rPr lang="en-US" sz="4000" b="1" dirty="0" smtClean="0">
                <a:solidFill>
                  <a:schemeClr val="folHlink"/>
                </a:solidFill>
              </a:rPr>
              <a:t> </a:t>
            </a:r>
            <a:endParaRPr lang="en-US" sz="4000" dirty="0"/>
          </a:p>
        </p:txBody>
      </p:sp>
    </p:spTree>
    <p:extLst>
      <p:ext uri="{BB962C8B-B14F-4D97-AF65-F5344CB8AC3E}">
        <p14:creationId xmlns:p14="http://schemas.microsoft.com/office/powerpoint/2010/main" val="101553544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AutoShape 2"/>
          <p:cNvSpPr>
            <a:spLocks noChangeArrowheads="1"/>
          </p:cNvSpPr>
          <p:nvPr/>
        </p:nvSpPr>
        <p:spPr bwMode="auto">
          <a:xfrm>
            <a:off x="886691" y="0"/>
            <a:ext cx="9781309"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156675"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156676" name="Text Box 4"/>
          <p:cNvSpPr txBox="1">
            <a:spLocks noChangeArrowheads="1"/>
          </p:cNvSpPr>
          <p:nvPr/>
        </p:nvSpPr>
        <p:spPr bwMode="auto">
          <a:xfrm>
            <a:off x="2568214" y="983705"/>
            <a:ext cx="6418262" cy="769441"/>
          </a:xfrm>
          <a:prstGeom prst="rect">
            <a:avLst/>
          </a:prstGeom>
          <a:noFill/>
          <a:ln w="9525">
            <a:noFill/>
            <a:miter lim="800000"/>
            <a:headEnd/>
            <a:tailEnd/>
          </a:ln>
          <a:effectLst/>
        </p:spPr>
        <p:txBody>
          <a:bodyPr wrap="square">
            <a:spAutoFit/>
          </a:bodyPr>
          <a:lstStyle/>
          <a:p>
            <a:pPr algn="r"/>
            <a:r>
              <a:rPr lang="fa-IR" sz="4400" dirty="0"/>
              <a:t>هدف آموزشي كلي اين گفتار</a:t>
            </a:r>
            <a:endParaRPr lang="en-US" sz="4400" dirty="0"/>
          </a:p>
        </p:txBody>
      </p:sp>
      <p:sp>
        <p:nvSpPr>
          <p:cNvPr id="156677" name="Line 5"/>
          <p:cNvSpPr>
            <a:spLocks noChangeShapeType="1"/>
          </p:cNvSpPr>
          <p:nvPr/>
        </p:nvSpPr>
        <p:spPr bwMode="auto">
          <a:xfrm>
            <a:off x="2495551" y="1700213"/>
            <a:ext cx="7129463" cy="0"/>
          </a:xfrm>
          <a:prstGeom prst="line">
            <a:avLst/>
          </a:prstGeom>
          <a:noFill/>
          <a:ln w="76200">
            <a:solidFill>
              <a:srgbClr val="FFFFFF"/>
            </a:solidFill>
            <a:round/>
            <a:headEnd type="oval" w="med" len="med"/>
            <a:tailEnd type="oval" w="med" len="med"/>
          </a:ln>
          <a:effectLst/>
        </p:spPr>
        <p:txBody>
          <a:bodyPr/>
          <a:lstStyle/>
          <a:p>
            <a:endParaRPr lang="en-US"/>
          </a:p>
        </p:txBody>
      </p:sp>
      <p:sp>
        <p:nvSpPr>
          <p:cNvPr id="156678" name="AutoShape 6"/>
          <p:cNvSpPr>
            <a:spLocks noChangeArrowheads="1"/>
          </p:cNvSpPr>
          <p:nvPr/>
        </p:nvSpPr>
        <p:spPr bwMode="auto">
          <a:xfrm>
            <a:off x="2063750" y="3357563"/>
            <a:ext cx="8135938" cy="1511300"/>
          </a:xfrm>
          <a:prstGeom prst="flowChartAlternateProcess">
            <a:avLst/>
          </a:prstGeom>
          <a:noFill/>
          <a:ln w="95250">
            <a:solidFill>
              <a:schemeClr val="bg1"/>
            </a:solidFill>
            <a:prstDash val="sysDot"/>
            <a:miter lim="800000"/>
            <a:headEnd/>
            <a:tailEnd/>
          </a:ln>
          <a:effectLst/>
        </p:spPr>
        <p:txBody>
          <a:bodyPr wrap="none" anchor="ctr"/>
          <a:lstStyle/>
          <a:p>
            <a:endParaRPr lang="en-US"/>
          </a:p>
        </p:txBody>
      </p:sp>
      <p:sp>
        <p:nvSpPr>
          <p:cNvPr id="156679" name="Text Box 7"/>
          <p:cNvSpPr txBox="1">
            <a:spLocks noChangeArrowheads="1"/>
          </p:cNvSpPr>
          <p:nvPr/>
        </p:nvSpPr>
        <p:spPr bwMode="auto">
          <a:xfrm>
            <a:off x="1274618" y="2788634"/>
            <a:ext cx="8708287" cy="1569660"/>
          </a:xfrm>
          <a:prstGeom prst="rect">
            <a:avLst/>
          </a:prstGeom>
          <a:noFill/>
          <a:ln w="9525">
            <a:noFill/>
            <a:miter lim="800000"/>
            <a:headEnd/>
            <a:tailEnd/>
          </a:ln>
          <a:effectLst/>
        </p:spPr>
        <p:txBody>
          <a:bodyPr wrap="square">
            <a:spAutoFit/>
          </a:bodyPr>
          <a:lstStyle/>
          <a:p>
            <a:pPr algn="r" rtl="1"/>
            <a:r>
              <a:rPr lang="fa-IR" sz="3200" dirty="0"/>
              <a:t>آشنایی با </a:t>
            </a:r>
            <a:r>
              <a:rPr lang="fa-IR" sz="3200" dirty="0" smtClean="0"/>
              <a:t>ساختمان تشریحی ساقه ، ریشه و برگ در گروههای </a:t>
            </a:r>
          </a:p>
          <a:p>
            <a:pPr algn="r" rtl="1"/>
            <a:r>
              <a:rPr lang="fa-IR" sz="3200" dirty="0" smtClean="0"/>
              <a:t> </a:t>
            </a:r>
            <a:endParaRPr lang="fa-IR" sz="3200" dirty="0"/>
          </a:p>
          <a:p>
            <a:pPr algn="r" rtl="1"/>
            <a:r>
              <a:rPr lang="fa-IR" sz="3200" dirty="0" smtClean="0"/>
              <a:t>مختلف گیاهی.</a:t>
            </a:r>
            <a:endParaRPr lang="en-US" sz="3200" dirty="0"/>
          </a:p>
        </p:txBody>
      </p:sp>
    </p:spTree>
    <p:extLst>
      <p:ext uri="{BB962C8B-B14F-4D97-AF65-F5344CB8AC3E}">
        <p14:creationId xmlns:p14="http://schemas.microsoft.com/office/powerpoint/2010/main" val="3134843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156676"/>
                                        </p:tgtEl>
                                        <p:attrNameLst>
                                          <p:attrName>style.visibility</p:attrName>
                                        </p:attrNameLst>
                                      </p:cBhvr>
                                      <p:to>
                                        <p:strVal val="visible"/>
                                      </p:to>
                                    </p:set>
                                    <p:animEffect transition="in" filter="fade">
                                      <p:cBhvr>
                                        <p:cTn id="7" dur="770" decel="100000"/>
                                        <p:tgtEl>
                                          <p:spTgt spid="156676"/>
                                        </p:tgtEl>
                                      </p:cBhvr>
                                    </p:animEffect>
                                    <p:animScale>
                                      <p:cBhvr>
                                        <p:cTn id="8" dur="770" decel="100000"/>
                                        <p:tgtEl>
                                          <p:spTgt spid="156676"/>
                                        </p:tgtEl>
                                      </p:cBhvr>
                                      <p:from x="10000" y="10000"/>
                                      <p:to x="200000" y="450000"/>
                                    </p:animScale>
                                    <p:animScale>
                                      <p:cBhvr>
                                        <p:cTn id="9" dur="1230" accel="100000" fill="hold">
                                          <p:stCondLst>
                                            <p:cond delay="770"/>
                                          </p:stCondLst>
                                        </p:cTn>
                                        <p:tgtEl>
                                          <p:spTgt spid="156676"/>
                                        </p:tgtEl>
                                      </p:cBhvr>
                                      <p:from x="200000" y="450000"/>
                                      <p:to x="100000" y="100000"/>
                                    </p:animScale>
                                    <p:set>
                                      <p:cBhvr>
                                        <p:cTn id="10" dur="770" fill="hold"/>
                                        <p:tgtEl>
                                          <p:spTgt spid="156676"/>
                                        </p:tgtEl>
                                        <p:attrNameLst>
                                          <p:attrName>ppt_x</p:attrName>
                                        </p:attrNameLst>
                                      </p:cBhvr>
                                      <p:to>
                                        <p:strVal val="(0.5)"/>
                                      </p:to>
                                    </p:set>
                                    <p:anim from="(0.5)" to="(#ppt_x)" calcmode="lin" valueType="num">
                                      <p:cBhvr>
                                        <p:cTn id="11" dur="1230" accel="100000" fill="hold">
                                          <p:stCondLst>
                                            <p:cond delay="770"/>
                                          </p:stCondLst>
                                        </p:cTn>
                                        <p:tgtEl>
                                          <p:spTgt spid="156676"/>
                                        </p:tgtEl>
                                        <p:attrNameLst>
                                          <p:attrName>ppt_x</p:attrName>
                                        </p:attrNameLst>
                                      </p:cBhvr>
                                    </p:anim>
                                    <p:set>
                                      <p:cBhvr>
                                        <p:cTn id="12" dur="770" fill="hold"/>
                                        <p:tgtEl>
                                          <p:spTgt spid="156676"/>
                                        </p:tgtEl>
                                        <p:attrNameLst>
                                          <p:attrName>ppt_y</p:attrName>
                                        </p:attrNameLst>
                                      </p:cBhvr>
                                      <p:to>
                                        <p:strVal val="(#ppt_y+0.4)"/>
                                      </p:to>
                                    </p:set>
                                    <p:anim from="(#ppt_y+0.4)" to="(#ppt_y)" calcmode="lin" valueType="num">
                                      <p:cBhvr>
                                        <p:cTn id="13" dur="1230" accel="100000" fill="hold">
                                          <p:stCondLst>
                                            <p:cond delay="770"/>
                                          </p:stCondLst>
                                        </p:cTn>
                                        <p:tgtEl>
                                          <p:spTgt spid="156676"/>
                                        </p:tgtEl>
                                        <p:attrNameLst>
                                          <p:attrName>ppt_y</p:attrName>
                                        </p:attrNameLst>
                                      </p:cBhvr>
                                    </p:anim>
                                  </p:childTnLst>
                                </p:cTn>
                              </p:par>
                            </p:childTnLst>
                          </p:cTn>
                        </p:par>
                        <p:par>
                          <p:cTn id="14" fill="hold">
                            <p:stCondLst>
                              <p:cond delay="2000"/>
                            </p:stCondLst>
                            <p:childTnLst>
                              <p:par>
                                <p:cTn id="15" presetID="30" presetClass="entr" presetSubtype="0" fill="hold" grpId="0" nodeType="afterEffect">
                                  <p:stCondLst>
                                    <p:cond delay="0"/>
                                  </p:stCondLst>
                                  <p:childTnLst>
                                    <p:set>
                                      <p:cBhvr>
                                        <p:cTn id="16" dur="1" fill="hold">
                                          <p:stCondLst>
                                            <p:cond delay="0"/>
                                          </p:stCondLst>
                                        </p:cTn>
                                        <p:tgtEl>
                                          <p:spTgt spid="156677"/>
                                        </p:tgtEl>
                                        <p:attrNameLst>
                                          <p:attrName>style.visibility</p:attrName>
                                        </p:attrNameLst>
                                      </p:cBhvr>
                                      <p:to>
                                        <p:strVal val="visible"/>
                                      </p:to>
                                    </p:set>
                                    <p:animEffect transition="in" filter="fade">
                                      <p:cBhvr>
                                        <p:cTn id="17" dur="800" decel="100000"/>
                                        <p:tgtEl>
                                          <p:spTgt spid="156677"/>
                                        </p:tgtEl>
                                      </p:cBhvr>
                                    </p:animEffect>
                                    <p:anim calcmode="lin" valueType="num">
                                      <p:cBhvr>
                                        <p:cTn id="18" dur="800" decel="100000" fill="hold"/>
                                        <p:tgtEl>
                                          <p:spTgt spid="156677"/>
                                        </p:tgtEl>
                                        <p:attrNameLst>
                                          <p:attrName>style.rotation</p:attrName>
                                        </p:attrNameLst>
                                      </p:cBhvr>
                                      <p:tavLst>
                                        <p:tav tm="0">
                                          <p:val>
                                            <p:fltVal val="-90"/>
                                          </p:val>
                                        </p:tav>
                                        <p:tav tm="100000">
                                          <p:val>
                                            <p:fltVal val="0"/>
                                          </p:val>
                                        </p:tav>
                                      </p:tavLst>
                                    </p:anim>
                                    <p:anim calcmode="lin" valueType="num">
                                      <p:cBhvr>
                                        <p:cTn id="19" dur="800" decel="100000" fill="hold"/>
                                        <p:tgtEl>
                                          <p:spTgt spid="156677"/>
                                        </p:tgtEl>
                                        <p:attrNameLst>
                                          <p:attrName>ppt_x</p:attrName>
                                        </p:attrNameLst>
                                      </p:cBhvr>
                                      <p:tavLst>
                                        <p:tav tm="0">
                                          <p:val>
                                            <p:strVal val="#ppt_x+0.4"/>
                                          </p:val>
                                        </p:tav>
                                        <p:tav tm="100000">
                                          <p:val>
                                            <p:strVal val="#ppt_x-0.05"/>
                                          </p:val>
                                        </p:tav>
                                      </p:tavLst>
                                    </p:anim>
                                    <p:anim calcmode="lin" valueType="num">
                                      <p:cBhvr>
                                        <p:cTn id="20" dur="800" decel="100000" fill="hold"/>
                                        <p:tgtEl>
                                          <p:spTgt spid="156677"/>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156677"/>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156677"/>
                                        </p:tgtEl>
                                        <p:attrNameLst>
                                          <p:attrName>ppt_y</p:attrName>
                                        </p:attrNameLst>
                                      </p:cBhvr>
                                      <p:tavLst>
                                        <p:tav tm="0">
                                          <p:val>
                                            <p:strVal val="#ppt_y+0.1"/>
                                          </p:val>
                                        </p:tav>
                                        <p:tav tm="100000">
                                          <p:val>
                                            <p:strVal val="#ppt_y"/>
                                          </p:val>
                                        </p:tav>
                                      </p:tavLst>
                                    </p:anim>
                                  </p:childTnLst>
                                </p:cTn>
                              </p:par>
                            </p:childTnLst>
                          </p:cTn>
                        </p:par>
                        <p:par>
                          <p:cTn id="23" fill="hold">
                            <p:stCondLst>
                              <p:cond delay="3000"/>
                            </p:stCondLst>
                            <p:childTnLst>
                              <p:par>
                                <p:cTn id="24" presetID="34" presetClass="entr" presetSubtype="0" fill="hold" grpId="0" nodeType="afterEffect">
                                  <p:stCondLst>
                                    <p:cond delay="0"/>
                                  </p:stCondLst>
                                  <p:childTnLst>
                                    <p:set>
                                      <p:cBhvr>
                                        <p:cTn id="25" dur="1" fill="hold">
                                          <p:stCondLst>
                                            <p:cond delay="0"/>
                                          </p:stCondLst>
                                        </p:cTn>
                                        <p:tgtEl>
                                          <p:spTgt spid="156678"/>
                                        </p:tgtEl>
                                        <p:attrNameLst>
                                          <p:attrName>style.visibility</p:attrName>
                                        </p:attrNameLst>
                                      </p:cBhvr>
                                      <p:to>
                                        <p:strVal val="visible"/>
                                      </p:to>
                                    </p:set>
                                    <p:anim from="(-#ppt_w/2)" to="(#ppt_x)" calcmode="lin" valueType="num">
                                      <p:cBhvr>
                                        <p:cTn id="26" dur="600" fill="hold">
                                          <p:stCondLst>
                                            <p:cond delay="0"/>
                                          </p:stCondLst>
                                        </p:cTn>
                                        <p:tgtEl>
                                          <p:spTgt spid="156678"/>
                                        </p:tgtEl>
                                        <p:attrNameLst>
                                          <p:attrName>ppt_x</p:attrName>
                                        </p:attrNameLst>
                                      </p:cBhvr>
                                    </p:anim>
                                    <p:anim from="0" to="-1.0" calcmode="lin" valueType="num">
                                      <p:cBhvr>
                                        <p:cTn id="27" dur="200" decel="50000" autoRev="1" fill="hold">
                                          <p:stCondLst>
                                            <p:cond delay="600"/>
                                          </p:stCondLst>
                                        </p:cTn>
                                        <p:tgtEl>
                                          <p:spTgt spid="156678"/>
                                        </p:tgtEl>
                                        <p:attrNameLst>
                                          <p:attrName>xshear</p:attrName>
                                        </p:attrNameLst>
                                      </p:cBhvr>
                                    </p:anim>
                                    <p:animScale>
                                      <p:cBhvr>
                                        <p:cTn id="28" dur="200" decel="100000" autoRev="1" fill="hold">
                                          <p:stCondLst>
                                            <p:cond delay="600"/>
                                          </p:stCondLst>
                                        </p:cTn>
                                        <p:tgtEl>
                                          <p:spTgt spid="156678"/>
                                        </p:tgtEl>
                                      </p:cBhvr>
                                      <p:from x="100000" y="100000"/>
                                      <p:to x="80000" y="100000"/>
                                    </p:animScale>
                                    <p:anim by="(#ppt_h/3+#ppt_w*0.1)" calcmode="lin" valueType="num">
                                      <p:cBhvr additive="sum">
                                        <p:cTn id="29" dur="200" decel="100000" autoRev="1" fill="hold">
                                          <p:stCondLst>
                                            <p:cond delay="600"/>
                                          </p:stCondLst>
                                        </p:cTn>
                                        <p:tgtEl>
                                          <p:spTgt spid="156678"/>
                                        </p:tgtEl>
                                        <p:attrNameLst>
                                          <p:attrName>ppt_x</p:attrName>
                                        </p:attrNameLst>
                                      </p:cBhvr>
                                    </p:anim>
                                  </p:childTnLst>
                                </p:cTn>
                              </p:par>
                            </p:childTnLst>
                          </p:cTn>
                        </p:par>
                        <p:par>
                          <p:cTn id="30" fill="hold">
                            <p:stCondLst>
                              <p:cond delay="4000"/>
                            </p:stCondLst>
                            <p:childTnLst>
                              <p:par>
                                <p:cTn id="31" presetID="41" presetClass="entr" presetSubtype="0" fill="hold" grpId="0" nodeType="afterEffect">
                                  <p:stCondLst>
                                    <p:cond delay="0"/>
                                  </p:stCondLst>
                                  <p:iterate type="wd">
                                    <p:tmPct val="10000"/>
                                  </p:iterate>
                                  <p:childTnLst>
                                    <p:set>
                                      <p:cBhvr>
                                        <p:cTn id="32" dur="1" fill="hold">
                                          <p:stCondLst>
                                            <p:cond delay="0"/>
                                          </p:stCondLst>
                                        </p:cTn>
                                        <p:tgtEl>
                                          <p:spTgt spid="156679"/>
                                        </p:tgtEl>
                                        <p:attrNameLst>
                                          <p:attrName>style.visibility</p:attrName>
                                        </p:attrNameLst>
                                      </p:cBhvr>
                                      <p:to>
                                        <p:strVal val="visible"/>
                                      </p:to>
                                    </p:set>
                                    <p:anim calcmode="lin" valueType="num">
                                      <p:cBhvr>
                                        <p:cTn id="33" dur="500" fill="hold"/>
                                        <p:tgtEl>
                                          <p:spTgt spid="156679"/>
                                        </p:tgtEl>
                                        <p:attrNameLst>
                                          <p:attrName>ppt_x</p:attrName>
                                        </p:attrNameLst>
                                      </p:cBhvr>
                                      <p:tavLst>
                                        <p:tav tm="0">
                                          <p:val>
                                            <p:strVal val="#ppt_x"/>
                                          </p:val>
                                        </p:tav>
                                        <p:tav tm="50000">
                                          <p:val>
                                            <p:strVal val="#ppt_x+.1"/>
                                          </p:val>
                                        </p:tav>
                                        <p:tav tm="100000">
                                          <p:val>
                                            <p:strVal val="#ppt_x"/>
                                          </p:val>
                                        </p:tav>
                                      </p:tavLst>
                                    </p:anim>
                                    <p:anim calcmode="lin" valueType="num">
                                      <p:cBhvr>
                                        <p:cTn id="34" dur="500" fill="hold"/>
                                        <p:tgtEl>
                                          <p:spTgt spid="156679"/>
                                        </p:tgtEl>
                                        <p:attrNameLst>
                                          <p:attrName>ppt_y</p:attrName>
                                        </p:attrNameLst>
                                      </p:cBhvr>
                                      <p:tavLst>
                                        <p:tav tm="0">
                                          <p:val>
                                            <p:strVal val="#ppt_y"/>
                                          </p:val>
                                        </p:tav>
                                        <p:tav tm="100000">
                                          <p:val>
                                            <p:strVal val="#ppt_y"/>
                                          </p:val>
                                        </p:tav>
                                      </p:tavLst>
                                    </p:anim>
                                    <p:anim calcmode="lin" valueType="num">
                                      <p:cBhvr>
                                        <p:cTn id="35" dur="500" fill="hold"/>
                                        <p:tgtEl>
                                          <p:spTgt spid="156679"/>
                                        </p:tgtEl>
                                        <p:attrNameLst>
                                          <p:attrName>ppt_h</p:attrName>
                                        </p:attrNameLst>
                                      </p:cBhvr>
                                      <p:tavLst>
                                        <p:tav tm="0">
                                          <p:val>
                                            <p:strVal val="#ppt_h/10"/>
                                          </p:val>
                                        </p:tav>
                                        <p:tav tm="50000">
                                          <p:val>
                                            <p:strVal val="#ppt_h+.01"/>
                                          </p:val>
                                        </p:tav>
                                        <p:tav tm="100000">
                                          <p:val>
                                            <p:strVal val="#ppt_h"/>
                                          </p:val>
                                        </p:tav>
                                      </p:tavLst>
                                    </p:anim>
                                    <p:anim calcmode="lin" valueType="num">
                                      <p:cBhvr>
                                        <p:cTn id="36" dur="500" fill="hold"/>
                                        <p:tgtEl>
                                          <p:spTgt spid="156679"/>
                                        </p:tgtEl>
                                        <p:attrNameLst>
                                          <p:attrName>ppt_w</p:attrName>
                                        </p:attrNameLst>
                                      </p:cBhvr>
                                      <p:tavLst>
                                        <p:tav tm="0">
                                          <p:val>
                                            <p:strVal val="#ppt_w/10"/>
                                          </p:val>
                                        </p:tav>
                                        <p:tav tm="50000">
                                          <p:val>
                                            <p:strVal val="#ppt_w+.01"/>
                                          </p:val>
                                        </p:tav>
                                        <p:tav tm="100000">
                                          <p:val>
                                            <p:strVal val="#ppt_w"/>
                                          </p:val>
                                        </p:tav>
                                      </p:tavLst>
                                    </p:anim>
                                    <p:animEffect transition="in" filter="fade">
                                      <p:cBhvr>
                                        <p:cTn id="37" dur="500" tmFilter="0,0; .5, 1; 1, 1"/>
                                        <p:tgtEl>
                                          <p:spTgt spid="1566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676" grpId="0"/>
      <p:bldP spid="156677" grpId="0" animBg="1"/>
      <p:bldP spid="156678" grpId="0" animBg="1"/>
      <p:bldP spid="15667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155651"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155652" name="WordArt 4"/>
          <p:cNvSpPr>
            <a:spLocks noChangeArrowheads="1" noChangeShapeType="1" noTextEdit="1"/>
          </p:cNvSpPr>
          <p:nvPr/>
        </p:nvSpPr>
        <p:spPr bwMode="auto">
          <a:xfrm>
            <a:off x="4079876" y="1147328"/>
            <a:ext cx="5105688" cy="2407516"/>
          </a:xfrm>
          <a:prstGeom prst="rect">
            <a:avLst/>
          </a:prstGeom>
        </p:spPr>
        <p:txBody>
          <a:bodyPr wrap="none" fromWordArt="1">
            <a:prstTxWarp prst="textPlain">
              <a:avLst>
                <a:gd name="adj" fmla="val 47477"/>
              </a:avLst>
            </a:prstTxWarp>
          </a:bodyPr>
          <a:lstStyle/>
          <a:p>
            <a:pPr algn="ctr"/>
            <a:r>
              <a:rPr lang="fa-IR" sz="3600" kern="10" dirty="0" smtClean="0">
                <a:ln w="19050">
                  <a:solidFill>
                    <a:srgbClr val="99CCFF"/>
                  </a:solidFill>
                  <a:round/>
                  <a:headEnd/>
                  <a:tailEnd/>
                </a:ln>
                <a:solidFill>
                  <a:srgbClr val="0066CC"/>
                </a:solidFill>
                <a:effectLst>
                  <a:outerShdw dist="35921" dir="2700000" algn="ctr" rotWithShape="0">
                    <a:srgbClr val="990000"/>
                  </a:outerShdw>
                </a:effectLst>
                <a:latin typeface="2  Sahar"/>
              </a:rPr>
              <a:t>تشریح اندامها</a:t>
            </a:r>
          </a:p>
          <a:p>
            <a:pPr algn="ctr"/>
            <a:r>
              <a:rPr lang="fa-IR" sz="3600" kern="10" dirty="0" smtClean="0">
                <a:ln w="19050">
                  <a:solidFill>
                    <a:srgbClr val="99CCFF"/>
                  </a:solidFill>
                  <a:round/>
                  <a:headEnd/>
                  <a:tailEnd/>
                </a:ln>
                <a:solidFill>
                  <a:srgbClr val="0066CC"/>
                </a:solidFill>
                <a:effectLst>
                  <a:outerShdw dist="35921" dir="2700000" algn="ctr" rotWithShape="0">
                    <a:srgbClr val="990000"/>
                  </a:outerShdw>
                </a:effectLst>
                <a:latin typeface="2  Sahar"/>
              </a:rPr>
              <a:t>3- </a:t>
            </a:r>
            <a:r>
              <a:rPr lang="fa-IR" sz="3600" kern="10" dirty="0" smtClean="0">
                <a:ln w="19050">
                  <a:solidFill>
                    <a:srgbClr val="99CCFF"/>
                  </a:solidFill>
                  <a:round/>
                  <a:headEnd/>
                  <a:tailEnd/>
                </a:ln>
                <a:solidFill>
                  <a:srgbClr val="0066CC"/>
                </a:solidFill>
                <a:effectLst>
                  <a:outerShdw dist="35921" dir="2700000" algn="ctr" rotWithShape="0">
                    <a:srgbClr val="990000"/>
                  </a:outerShdw>
                </a:effectLst>
                <a:latin typeface="2  Sahar"/>
              </a:rPr>
              <a:t>ساختمان تشریحی </a:t>
            </a:r>
            <a:r>
              <a:rPr lang="fa-IR" sz="3600" kern="10" dirty="0" smtClean="0">
                <a:ln w="19050">
                  <a:solidFill>
                    <a:srgbClr val="99CCFF"/>
                  </a:solidFill>
                  <a:round/>
                  <a:headEnd/>
                  <a:tailEnd/>
                </a:ln>
                <a:solidFill>
                  <a:srgbClr val="0066CC"/>
                </a:solidFill>
                <a:effectLst>
                  <a:outerShdw dist="35921" dir="2700000" algn="ctr" rotWithShape="0">
                    <a:srgbClr val="990000"/>
                  </a:outerShdw>
                </a:effectLst>
                <a:latin typeface="2  Sahar"/>
              </a:rPr>
              <a:t>ساقه</a:t>
            </a:r>
            <a:endParaRPr lang="en-US" sz="3600" kern="10" dirty="0">
              <a:ln w="19050">
                <a:solidFill>
                  <a:srgbClr val="99CCFF"/>
                </a:solidFill>
                <a:round/>
                <a:headEnd/>
                <a:tailEnd/>
              </a:ln>
              <a:solidFill>
                <a:srgbClr val="0066CC"/>
              </a:solidFill>
              <a:effectLst>
                <a:outerShdw dist="35921" dir="2700000" algn="ctr" rotWithShape="0">
                  <a:srgbClr val="990000"/>
                </a:outerShdw>
              </a:effectLst>
              <a:latin typeface="2  Sahar"/>
            </a:endParaRPr>
          </a:p>
        </p:txBody>
      </p:sp>
      <p:sp>
        <p:nvSpPr>
          <p:cNvPr id="155653" name="WordArt 5"/>
          <p:cNvSpPr>
            <a:spLocks noChangeArrowheads="1" noChangeShapeType="1" noTextEdit="1"/>
          </p:cNvSpPr>
          <p:nvPr/>
        </p:nvSpPr>
        <p:spPr bwMode="auto">
          <a:xfrm>
            <a:off x="2358799" y="4029074"/>
            <a:ext cx="7200900" cy="1150938"/>
          </a:xfrm>
          <a:prstGeom prst="rect">
            <a:avLst/>
          </a:prstGeom>
        </p:spPr>
        <p:txBody>
          <a:bodyPr wrap="none" fromWordArt="1">
            <a:prstTxWarp prst="textPlain">
              <a:avLst>
                <a:gd name="adj" fmla="val 50000"/>
              </a:avLst>
            </a:prstTxWarp>
          </a:bodyPr>
          <a:lstStyle/>
          <a:p>
            <a:pPr algn="ctr" rtl="1"/>
            <a:r>
              <a:rPr lang="fa-IR" sz="3600" kern="10" spc="720" dirty="0" smtClean="0">
                <a:ln w="9525">
                  <a:noFill/>
                  <a:round/>
                  <a:headEnd/>
                  <a:tailEnd/>
                </a:ln>
                <a:gradFill rotWithShape="0">
                  <a:gsLst>
                    <a:gs pos="0">
                      <a:srgbClr val="AAAAAA"/>
                    </a:gs>
                    <a:gs pos="100000">
                      <a:srgbClr val="FFFFFF"/>
                    </a:gs>
                  </a:gsLst>
                  <a:lin ang="5400000" scaled="1"/>
                </a:gradFill>
                <a:effectLst>
                  <a:outerShdw dist="45791" dir="3378596" algn="ctr" rotWithShape="0">
                    <a:srgbClr val="4D4D4D">
                      <a:alpha val="80000"/>
                    </a:srgbClr>
                  </a:outerShdw>
                </a:effectLst>
                <a:latin typeface="2  Farnaz"/>
              </a:rPr>
              <a:t>)</a:t>
            </a:r>
            <a:endParaRPr lang="en-US" sz="3600" kern="10" spc="720" dirty="0">
              <a:ln w="9525">
                <a:noFill/>
                <a:round/>
                <a:headEnd/>
                <a:tailEnd/>
              </a:ln>
              <a:gradFill rotWithShape="0">
                <a:gsLst>
                  <a:gs pos="0">
                    <a:srgbClr val="AAAAAA"/>
                  </a:gs>
                  <a:gs pos="100000">
                    <a:srgbClr val="FFFFFF"/>
                  </a:gs>
                </a:gsLst>
                <a:lin ang="5400000" scaled="1"/>
              </a:gradFill>
              <a:effectLst>
                <a:outerShdw dist="45791" dir="3378596" algn="ctr" rotWithShape="0">
                  <a:srgbClr val="4D4D4D">
                    <a:alpha val="80000"/>
                  </a:srgbClr>
                </a:outerShdw>
              </a:effectLst>
              <a:latin typeface="2  Farnaz"/>
            </a:endParaRPr>
          </a:p>
        </p:txBody>
      </p:sp>
    </p:spTree>
    <p:extLst>
      <p:ext uri="{BB962C8B-B14F-4D97-AF65-F5344CB8AC3E}">
        <p14:creationId xmlns:p14="http://schemas.microsoft.com/office/powerpoint/2010/main" val="4191857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155652"/>
                                        </p:tgtEl>
                                        <p:attrNameLst>
                                          <p:attrName>style.visibility</p:attrName>
                                        </p:attrNameLst>
                                      </p:cBhvr>
                                      <p:to>
                                        <p:strVal val="visible"/>
                                      </p:to>
                                    </p:set>
                                    <p:animEffect transition="in" filter="wipe(down)">
                                      <p:cBhvr>
                                        <p:cTn id="7" dur="580">
                                          <p:stCondLst>
                                            <p:cond delay="0"/>
                                          </p:stCondLst>
                                        </p:cTn>
                                        <p:tgtEl>
                                          <p:spTgt spid="155652"/>
                                        </p:tgtEl>
                                      </p:cBhvr>
                                    </p:animEffect>
                                    <p:anim calcmode="lin" valueType="num">
                                      <p:cBhvr>
                                        <p:cTn id="8" dur="1822" tmFilter="0,0; 0.14,0.36; 0.43,0.73; 0.71,0.91; 1.0,1.0">
                                          <p:stCondLst>
                                            <p:cond delay="0"/>
                                          </p:stCondLst>
                                        </p:cTn>
                                        <p:tgtEl>
                                          <p:spTgt spid="15565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5565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5565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5565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55652"/>
                                        </p:tgtEl>
                                        <p:attrNameLst>
                                          <p:attrName>ppt_y</p:attrName>
                                        </p:attrNameLst>
                                      </p:cBhvr>
                                      <p:tavLst>
                                        <p:tav tm="0" fmla="#ppt_y-sin(pi*$)/81">
                                          <p:val>
                                            <p:fltVal val="0"/>
                                          </p:val>
                                        </p:tav>
                                        <p:tav tm="100000">
                                          <p:val>
                                            <p:fltVal val="1"/>
                                          </p:val>
                                        </p:tav>
                                      </p:tavLst>
                                    </p:anim>
                                    <p:animScale>
                                      <p:cBhvr>
                                        <p:cTn id="13" dur="26">
                                          <p:stCondLst>
                                            <p:cond delay="650"/>
                                          </p:stCondLst>
                                        </p:cTn>
                                        <p:tgtEl>
                                          <p:spTgt spid="155652"/>
                                        </p:tgtEl>
                                      </p:cBhvr>
                                      <p:to x="100000" y="60000"/>
                                    </p:animScale>
                                    <p:animScale>
                                      <p:cBhvr>
                                        <p:cTn id="14" dur="166" decel="50000">
                                          <p:stCondLst>
                                            <p:cond delay="676"/>
                                          </p:stCondLst>
                                        </p:cTn>
                                        <p:tgtEl>
                                          <p:spTgt spid="155652"/>
                                        </p:tgtEl>
                                      </p:cBhvr>
                                      <p:to x="100000" y="100000"/>
                                    </p:animScale>
                                    <p:animScale>
                                      <p:cBhvr>
                                        <p:cTn id="15" dur="26">
                                          <p:stCondLst>
                                            <p:cond delay="1312"/>
                                          </p:stCondLst>
                                        </p:cTn>
                                        <p:tgtEl>
                                          <p:spTgt spid="155652"/>
                                        </p:tgtEl>
                                      </p:cBhvr>
                                      <p:to x="100000" y="80000"/>
                                    </p:animScale>
                                    <p:animScale>
                                      <p:cBhvr>
                                        <p:cTn id="16" dur="166" decel="50000">
                                          <p:stCondLst>
                                            <p:cond delay="1338"/>
                                          </p:stCondLst>
                                        </p:cTn>
                                        <p:tgtEl>
                                          <p:spTgt spid="155652"/>
                                        </p:tgtEl>
                                      </p:cBhvr>
                                      <p:to x="100000" y="100000"/>
                                    </p:animScale>
                                    <p:animScale>
                                      <p:cBhvr>
                                        <p:cTn id="17" dur="26">
                                          <p:stCondLst>
                                            <p:cond delay="1642"/>
                                          </p:stCondLst>
                                        </p:cTn>
                                        <p:tgtEl>
                                          <p:spTgt spid="155652"/>
                                        </p:tgtEl>
                                      </p:cBhvr>
                                      <p:to x="100000" y="90000"/>
                                    </p:animScale>
                                    <p:animScale>
                                      <p:cBhvr>
                                        <p:cTn id="18" dur="166" decel="50000">
                                          <p:stCondLst>
                                            <p:cond delay="1668"/>
                                          </p:stCondLst>
                                        </p:cTn>
                                        <p:tgtEl>
                                          <p:spTgt spid="155652"/>
                                        </p:tgtEl>
                                      </p:cBhvr>
                                      <p:to x="100000" y="100000"/>
                                    </p:animScale>
                                    <p:animScale>
                                      <p:cBhvr>
                                        <p:cTn id="19" dur="26">
                                          <p:stCondLst>
                                            <p:cond delay="1808"/>
                                          </p:stCondLst>
                                        </p:cTn>
                                        <p:tgtEl>
                                          <p:spTgt spid="155652"/>
                                        </p:tgtEl>
                                      </p:cBhvr>
                                      <p:to x="100000" y="95000"/>
                                    </p:animScale>
                                    <p:animScale>
                                      <p:cBhvr>
                                        <p:cTn id="20" dur="166" decel="50000">
                                          <p:stCondLst>
                                            <p:cond delay="1834"/>
                                          </p:stCondLst>
                                        </p:cTn>
                                        <p:tgtEl>
                                          <p:spTgt spid="155652"/>
                                        </p:tgtEl>
                                      </p:cBhvr>
                                      <p:to x="100000" y="100000"/>
                                    </p:animScale>
                                  </p:childTnLst>
                                </p:cTn>
                              </p:par>
                            </p:childTnLst>
                          </p:cTn>
                        </p:par>
                        <p:par>
                          <p:cTn id="21" fill="hold">
                            <p:stCondLst>
                              <p:cond delay="2000"/>
                            </p:stCondLst>
                            <p:childTnLst>
                              <p:par>
                                <p:cTn id="22" presetID="34" presetClass="entr" presetSubtype="0" fill="hold" grpId="0" nodeType="afterEffect">
                                  <p:stCondLst>
                                    <p:cond delay="0"/>
                                  </p:stCondLst>
                                  <p:childTnLst>
                                    <p:set>
                                      <p:cBhvr>
                                        <p:cTn id="23" dur="1" fill="hold">
                                          <p:stCondLst>
                                            <p:cond delay="0"/>
                                          </p:stCondLst>
                                        </p:cTn>
                                        <p:tgtEl>
                                          <p:spTgt spid="155653"/>
                                        </p:tgtEl>
                                        <p:attrNameLst>
                                          <p:attrName>style.visibility</p:attrName>
                                        </p:attrNameLst>
                                      </p:cBhvr>
                                      <p:to>
                                        <p:strVal val="visible"/>
                                      </p:to>
                                    </p:set>
                                    <p:anim from="(-#ppt_w/2)" to="(#ppt_x)" calcmode="lin" valueType="num">
                                      <p:cBhvr>
                                        <p:cTn id="24" dur="600" fill="hold">
                                          <p:stCondLst>
                                            <p:cond delay="0"/>
                                          </p:stCondLst>
                                        </p:cTn>
                                        <p:tgtEl>
                                          <p:spTgt spid="155653"/>
                                        </p:tgtEl>
                                        <p:attrNameLst>
                                          <p:attrName>ppt_x</p:attrName>
                                        </p:attrNameLst>
                                      </p:cBhvr>
                                    </p:anim>
                                    <p:anim from="0" to="-1.0" calcmode="lin" valueType="num">
                                      <p:cBhvr>
                                        <p:cTn id="25" dur="200" decel="50000" autoRev="1" fill="hold">
                                          <p:stCondLst>
                                            <p:cond delay="600"/>
                                          </p:stCondLst>
                                        </p:cTn>
                                        <p:tgtEl>
                                          <p:spTgt spid="155653"/>
                                        </p:tgtEl>
                                        <p:attrNameLst>
                                          <p:attrName>xshear</p:attrName>
                                        </p:attrNameLst>
                                      </p:cBhvr>
                                    </p:anim>
                                    <p:animScale>
                                      <p:cBhvr>
                                        <p:cTn id="26" dur="200" decel="100000" autoRev="1" fill="hold">
                                          <p:stCondLst>
                                            <p:cond delay="600"/>
                                          </p:stCondLst>
                                        </p:cTn>
                                        <p:tgtEl>
                                          <p:spTgt spid="155653"/>
                                        </p:tgtEl>
                                      </p:cBhvr>
                                      <p:from x="100000" y="100000"/>
                                      <p:to x="80000" y="100000"/>
                                    </p:animScale>
                                    <p:anim by="(#ppt_h/3+#ppt_w*0.1)" calcmode="lin" valueType="num">
                                      <p:cBhvr additive="sum">
                                        <p:cTn id="27" dur="200" decel="100000" autoRev="1" fill="hold">
                                          <p:stCondLst>
                                            <p:cond delay="600"/>
                                          </p:stCondLst>
                                        </p:cTn>
                                        <p:tgtEl>
                                          <p:spTgt spid="155653"/>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52" grpId="0" animBg="1"/>
      <p:bldP spid="15565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908663" y="694843"/>
            <a:ext cx="6374674" cy="424732"/>
          </a:xfrm>
          <a:prstGeom prst="rect">
            <a:avLst/>
          </a:prstGeom>
          <a:noFill/>
          <a:ln w="76200">
            <a:solidFill>
              <a:schemeClr val="bg1"/>
            </a:solidFill>
            <a:prstDash val="sysDot"/>
            <a:miter lim="800000"/>
            <a:headEnd/>
            <a:tailEnd/>
          </a:ln>
          <a:effectLst/>
        </p:spPr>
        <p:txBody>
          <a:bodyPr wrap="square">
            <a:spAutoFit/>
          </a:bodyPr>
          <a:lstStyle/>
          <a:p>
            <a:pPr algn="r">
              <a:lnSpc>
                <a:spcPct val="90000"/>
              </a:lnSpc>
            </a:pPr>
            <a:r>
              <a:rPr lang="en-US" sz="2400" b="1" dirty="0">
                <a:solidFill>
                  <a:schemeClr val="folHlink"/>
                </a:solidFill>
              </a:rPr>
              <a:t> </a:t>
            </a:r>
            <a:endParaRPr lang="en-US" sz="2400" dirty="0"/>
          </a:p>
        </p:txBody>
      </p:sp>
      <p:sp>
        <p:nvSpPr>
          <p:cNvPr id="2" name="Rectangle 1"/>
          <p:cNvSpPr/>
          <p:nvPr/>
        </p:nvSpPr>
        <p:spPr>
          <a:xfrm>
            <a:off x="2908663" y="1570201"/>
            <a:ext cx="6096000" cy="3366627"/>
          </a:xfrm>
          <a:prstGeom prst="rect">
            <a:avLst/>
          </a:prstGeom>
        </p:spPr>
        <p:txBody>
          <a:bodyPr>
            <a:spAutoFit/>
          </a:bodyPr>
          <a:lstStyle/>
          <a:p>
            <a:pPr algn="r" rtl="1">
              <a:lnSpc>
                <a:spcPct val="150000"/>
              </a:lnSpc>
            </a:pPr>
            <a:r>
              <a:rPr lang="ar-SA" sz="2400" b="1" dirty="0">
                <a:solidFill>
                  <a:schemeClr val="folHlink"/>
                </a:solidFill>
              </a:rPr>
              <a:t>ساقه‌</a:t>
            </a:r>
          </a:p>
          <a:p>
            <a:pPr algn="r" rtl="1">
              <a:lnSpc>
                <a:spcPct val="150000"/>
              </a:lnSpc>
            </a:pPr>
            <a:r>
              <a:rPr lang="ar-SA" sz="2000" dirty="0"/>
              <a:t>ساقه‌ بخشي‌ از محور اصلي‌ گياه‌ است‌ كه‌ معمولاً بيرون‌ از خاك‌ و به‌ طور قائم‌ در </a:t>
            </a:r>
            <a:r>
              <a:rPr lang="fa-IR" sz="2000" dirty="0" smtClean="0"/>
              <a:t>قسمت هوایی</a:t>
            </a:r>
            <a:r>
              <a:rPr lang="ar-SA" sz="2000" dirty="0" smtClean="0"/>
              <a:t> </a:t>
            </a:r>
            <a:r>
              <a:rPr lang="ar-SA" sz="2000" dirty="0"/>
              <a:t>قراردارد. با وجود اين‌، ساقه‌هايي‌ وجود دارند كه‌ به‌ طور افقي‌ در زير يا روي‌ خاك‌ جاي‌ مي‌گيرند. شكل‌ كلي‌ ساقه‌ مخروطي‌ است‌، يعني‌ در ناحيه‌ يقه‌ كه‌ در سطح‌ خاك‌ قراردارد، قطر بيشتري‌ دارد و در انتها باريك‌ است‌. بعضي‌ از گياهان‌ مانند نخلها ساقة‌ استوانه‌اي‌ دارند.</a:t>
            </a:r>
            <a:endParaRPr lang="en-US" sz="2000" dirty="0"/>
          </a:p>
        </p:txBody>
      </p:sp>
    </p:spTree>
    <p:extLst>
      <p:ext uri="{BB962C8B-B14F-4D97-AF65-F5344CB8AC3E}">
        <p14:creationId xmlns:p14="http://schemas.microsoft.com/office/powerpoint/2010/main" val="116288623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3069771" y="1204596"/>
            <a:ext cx="6374674" cy="424732"/>
          </a:xfrm>
          <a:prstGeom prst="rect">
            <a:avLst/>
          </a:prstGeom>
          <a:noFill/>
          <a:ln w="76200">
            <a:solidFill>
              <a:schemeClr val="bg1"/>
            </a:solidFill>
            <a:prstDash val="sysDot"/>
            <a:miter lim="800000"/>
            <a:headEnd/>
            <a:tailEnd/>
          </a:ln>
          <a:effectLst/>
        </p:spPr>
        <p:txBody>
          <a:bodyPr wrap="square">
            <a:spAutoFit/>
          </a:bodyPr>
          <a:lstStyle/>
          <a:p>
            <a:pPr algn="r">
              <a:lnSpc>
                <a:spcPct val="90000"/>
              </a:lnSpc>
            </a:pPr>
            <a:r>
              <a:rPr lang="en-US" sz="2400" b="1" dirty="0">
                <a:solidFill>
                  <a:schemeClr val="folHlink"/>
                </a:solidFill>
              </a:rPr>
              <a:t> </a:t>
            </a:r>
            <a:endParaRPr lang="en-US" sz="2400" dirty="0"/>
          </a:p>
        </p:txBody>
      </p:sp>
      <p:sp>
        <p:nvSpPr>
          <p:cNvPr id="2" name="Rectangle 1"/>
          <p:cNvSpPr/>
          <p:nvPr/>
        </p:nvSpPr>
        <p:spPr>
          <a:xfrm>
            <a:off x="2566989" y="494758"/>
            <a:ext cx="7424176" cy="5170646"/>
          </a:xfrm>
          <a:prstGeom prst="rect">
            <a:avLst/>
          </a:prstGeom>
        </p:spPr>
        <p:txBody>
          <a:bodyPr wrap="square">
            <a:spAutoFit/>
          </a:bodyPr>
          <a:lstStyle/>
          <a:p>
            <a:pPr algn="r" rtl="1">
              <a:lnSpc>
                <a:spcPct val="150000"/>
              </a:lnSpc>
            </a:pPr>
            <a:r>
              <a:rPr lang="ar-SA" sz="2000" b="1" dirty="0">
                <a:solidFill>
                  <a:schemeClr val="folHlink"/>
                </a:solidFill>
              </a:rPr>
              <a:t>نقش ساقه‌ </a:t>
            </a:r>
            <a:r>
              <a:rPr lang="ar-SA" b="1" dirty="0">
                <a:solidFill>
                  <a:schemeClr val="folHlink"/>
                </a:solidFill>
              </a:rPr>
              <a:t>‌ </a:t>
            </a:r>
          </a:p>
          <a:p>
            <a:pPr algn="r" rtl="1">
              <a:lnSpc>
                <a:spcPct val="150000"/>
              </a:lnSpc>
            </a:pPr>
            <a:r>
              <a:rPr lang="ar-SA" sz="2000" i="1" dirty="0"/>
              <a:t>1ـ نگاهداري‌</a:t>
            </a:r>
            <a:r>
              <a:rPr lang="ar-SA" sz="2000" dirty="0"/>
              <a:t>: ساقه‌ به‌ گياه‌ استحكام‌ مي‌بخشد و برگها را به‌ وسيله‌ شاخه‌ها درسطوح‌ مختلف‌ نگاه‌ مي‌دارد.</a:t>
            </a:r>
          </a:p>
          <a:p>
            <a:pPr algn="r" rtl="1">
              <a:lnSpc>
                <a:spcPct val="150000"/>
              </a:lnSpc>
            </a:pPr>
            <a:r>
              <a:rPr lang="ar-SA" sz="2000" i="1" dirty="0"/>
              <a:t> 2ـ هدايت‌:</a:t>
            </a:r>
            <a:r>
              <a:rPr lang="ar-SA" sz="2000" dirty="0"/>
              <a:t> ساقه‌ مسير انتقال‌ آب‌ و نمكهاي‌ كاني‌ از ريشه‌ به‌ برگهاست‌. همچنين‌ موادي‌ كه‌ در برگها ساخته‌ مي‌شوند از ساقه‌ به‌ ريشه‌ و ديگر اندامهاي‌ گياه‌ پخش‌ مي‌شوند.</a:t>
            </a:r>
          </a:p>
          <a:p>
            <a:pPr algn="r" rtl="1">
              <a:lnSpc>
                <a:spcPct val="150000"/>
              </a:lnSpc>
            </a:pPr>
            <a:r>
              <a:rPr lang="ar-SA" sz="2000" i="1" dirty="0"/>
              <a:t> 3ـ توليد بافتهاي‌ جديد</a:t>
            </a:r>
            <a:r>
              <a:rPr lang="ar-SA" sz="2000" dirty="0"/>
              <a:t>: عمر متوسط‌ ياخته‌هاي‌ گياهي‌ يك‌ تا سه‌ سال‌ است‌. آب‌ و نمكهاي‌ كاني‌ در ياخته‌هاي‌ مرده‌ </a:t>
            </a:r>
            <a:r>
              <a:rPr lang="en-US" sz="2000" dirty="0"/>
              <a:t> </a:t>
            </a:r>
            <a:r>
              <a:rPr lang="ar-SA" sz="2000" dirty="0"/>
              <a:t>جريان‌ مي‌يابد اما اين‌ جريان‌ به‌ انرژي‌ نياز دارد. </a:t>
            </a:r>
          </a:p>
          <a:p>
            <a:pPr algn="r" rtl="1">
              <a:lnSpc>
                <a:spcPct val="150000"/>
              </a:lnSpc>
            </a:pPr>
            <a:r>
              <a:rPr lang="ar-SA" sz="2000" i="1" dirty="0"/>
              <a:t>4ـ اندوختن‌ مواد</a:t>
            </a:r>
            <a:r>
              <a:rPr lang="ar-SA" sz="2000" dirty="0"/>
              <a:t>: ساقه‌هاي‌ بعضي‌ گياهان‌ قادرند مواد گوناگون‌ را در بافتهاي‌ خود ذخيره‌ كنند. مثلاً ساقه‌ نيشكر، قند ذخيره‌ مي‌كند.</a:t>
            </a:r>
          </a:p>
          <a:p>
            <a:pPr algn="r" rtl="1">
              <a:lnSpc>
                <a:spcPct val="150000"/>
              </a:lnSpc>
            </a:pPr>
            <a:r>
              <a:rPr lang="ar-SA" sz="2000" i="1" dirty="0"/>
              <a:t> 5ـ فتوسنتز:</a:t>
            </a:r>
            <a:r>
              <a:rPr lang="ar-SA" sz="2000" dirty="0"/>
              <a:t> ياخته‌هاي‌ سطحي‌ ساقه‌هاي‌ جوان‌ داراي‌ كلروفيل‌اند و در نتيجه‌ مي‌توانند همانند برگ‌ عمل‌ فتوسنتز را انجام‌ دهند.</a:t>
            </a:r>
            <a:endParaRPr lang="en-US" sz="2000" dirty="0"/>
          </a:p>
        </p:txBody>
      </p:sp>
    </p:spTree>
    <p:extLst>
      <p:ext uri="{BB962C8B-B14F-4D97-AF65-F5344CB8AC3E}">
        <p14:creationId xmlns:p14="http://schemas.microsoft.com/office/powerpoint/2010/main" val="263709368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3069771" y="1204596"/>
            <a:ext cx="6374674" cy="424732"/>
          </a:xfrm>
          <a:prstGeom prst="rect">
            <a:avLst/>
          </a:prstGeom>
          <a:noFill/>
          <a:ln w="76200">
            <a:solidFill>
              <a:schemeClr val="bg1"/>
            </a:solidFill>
            <a:prstDash val="sysDot"/>
            <a:miter lim="800000"/>
            <a:headEnd/>
            <a:tailEnd/>
          </a:ln>
          <a:effectLst/>
        </p:spPr>
        <p:txBody>
          <a:bodyPr wrap="square">
            <a:spAutoFit/>
          </a:bodyPr>
          <a:lstStyle/>
          <a:p>
            <a:pPr algn="r">
              <a:lnSpc>
                <a:spcPct val="90000"/>
              </a:lnSpc>
            </a:pPr>
            <a:r>
              <a:rPr lang="en-US" sz="2400" b="1" dirty="0">
                <a:solidFill>
                  <a:schemeClr val="folHlink"/>
                </a:solidFill>
              </a:rPr>
              <a:t> </a:t>
            </a:r>
            <a:endParaRPr lang="en-US" sz="2400" dirty="0"/>
          </a:p>
        </p:txBody>
      </p:sp>
      <p:sp>
        <p:nvSpPr>
          <p:cNvPr id="2" name="Rectangle 1"/>
          <p:cNvSpPr/>
          <p:nvPr/>
        </p:nvSpPr>
        <p:spPr>
          <a:xfrm>
            <a:off x="3048000" y="1204596"/>
            <a:ext cx="6096000" cy="3877985"/>
          </a:xfrm>
          <a:prstGeom prst="rect">
            <a:avLst/>
          </a:prstGeom>
        </p:spPr>
        <p:txBody>
          <a:bodyPr>
            <a:spAutoFit/>
          </a:bodyPr>
          <a:lstStyle/>
          <a:p>
            <a:pPr algn="r" rtl="1">
              <a:lnSpc>
                <a:spcPct val="150000"/>
              </a:lnSpc>
            </a:pPr>
            <a:r>
              <a:rPr lang="ar-SA" sz="2400" b="1" dirty="0">
                <a:solidFill>
                  <a:schemeClr val="folHlink"/>
                </a:solidFill>
              </a:rPr>
              <a:t>ساقه‌ داراي‌ ويژگيهاي‌ زير است‌:</a:t>
            </a:r>
          </a:p>
          <a:p>
            <a:pPr algn="r" rtl="1">
              <a:lnSpc>
                <a:spcPct val="150000"/>
              </a:lnSpc>
            </a:pPr>
            <a:r>
              <a:rPr lang="ar-SA" dirty="0"/>
              <a:t> 1</a:t>
            </a:r>
            <a:r>
              <a:rPr lang="ar-SA" sz="2000" dirty="0"/>
              <a:t>ـ دستجات‌ چوب‌ و آبكش‌ نخستين‌، برخلاف‌ ريشه‌، به‌ صورت‌ دسته‌هاي‌ توام‌ چوب‌ ـ آبكش‌ </a:t>
            </a:r>
            <a:r>
              <a:rPr lang="ar-SA" sz="2000" dirty="0" smtClean="0"/>
              <a:t>قراردارند</a:t>
            </a:r>
            <a:r>
              <a:rPr lang="fa-IR" sz="2000" dirty="0" smtClean="0"/>
              <a:t>( یعنی آبکش روی چوب قرار گرفته)</a:t>
            </a:r>
            <a:r>
              <a:rPr lang="ar-SA" sz="2000" dirty="0" smtClean="0"/>
              <a:t>.</a:t>
            </a:r>
            <a:endParaRPr lang="ar-SA" sz="2000" dirty="0"/>
          </a:p>
          <a:p>
            <a:pPr algn="r" rtl="1">
              <a:lnSpc>
                <a:spcPct val="150000"/>
              </a:lnSpc>
            </a:pPr>
            <a:r>
              <a:rPr lang="ar-SA" sz="2000" dirty="0"/>
              <a:t> 2ـ رشد چوب‌ نخستين‌ </a:t>
            </a:r>
            <a:r>
              <a:rPr lang="ar-SA" sz="2000" dirty="0" smtClean="0"/>
              <a:t>در</a:t>
            </a:r>
            <a:r>
              <a:rPr lang="fa-IR" sz="2000" dirty="0" smtClean="0"/>
              <a:t>ساقه</a:t>
            </a:r>
            <a:r>
              <a:rPr lang="ar-SA" sz="2000" dirty="0" smtClean="0"/>
              <a:t>‌ مركز</a:t>
            </a:r>
            <a:r>
              <a:rPr lang="fa-IR" sz="2000" dirty="0"/>
              <a:t> </a:t>
            </a:r>
            <a:r>
              <a:rPr lang="fa-IR" sz="2000" dirty="0" smtClean="0"/>
              <a:t>گریز(گزیلم اگزارش) </a:t>
            </a:r>
            <a:r>
              <a:rPr lang="ar-SA" sz="2000" dirty="0" smtClean="0"/>
              <a:t>‌ </a:t>
            </a:r>
            <a:r>
              <a:rPr lang="ar-SA" sz="2000" dirty="0"/>
              <a:t>است‌، در حالي‌ كه‌ در ريشه‌ </a:t>
            </a:r>
            <a:r>
              <a:rPr lang="ar-SA" sz="2000" dirty="0" smtClean="0"/>
              <a:t>مركز</a:t>
            </a:r>
            <a:r>
              <a:rPr lang="fa-IR" sz="2000" dirty="0" smtClean="0"/>
              <a:t>رو</a:t>
            </a:r>
            <a:r>
              <a:rPr lang="fa-IR" sz="2000" dirty="0"/>
              <a:t>(گزیلم </a:t>
            </a:r>
            <a:r>
              <a:rPr lang="fa-IR" sz="2000" dirty="0" smtClean="0"/>
              <a:t>آندارش</a:t>
            </a:r>
            <a:r>
              <a:rPr lang="fa-IR" sz="2000" dirty="0"/>
              <a:t>) </a:t>
            </a:r>
            <a:r>
              <a:rPr lang="ar-SA" sz="2000" dirty="0" smtClean="0"/>
              <a:t> </a:t>
            </a:r>
            <a:r>
              <a:rPr lang="ar-SA" sz="2000" dirty="0"/>
              <a:t>است‌.</a:t>
            </a:r>
          </a:p>
          <a:p>
            <a:pPr algn="r" rtl="1">
              <a:lnSpc>
                <a:spcPct val="150000"/>
              </a:lnSpc>
            </a:pPr>
            <a:r>
              <a:rPr lang="ar-SA" sz="2000" dirty="0"/>
              <a:t> 3ـ در ساقه‌، برخلاف‌ ريشه‌، روزنه‌ وجود دارد و شاخه‌هاي‌ آن‌ از مريستم‌ انتهايي‌ سرچشمه‌ مي‌گيرند.</a:t>
            </a:r>
          </a:p>
          <a:p>
            <a:pPr algn="r" rtl="1">
              <a:lnSpc>
                <a:spcPct val="150000"/>
              </a:lnSpc>
            </a:pPr>
            <a:r>
              <a:rPr lang="fa-IR" sz="2000" dirty="0" smtClean="0"/>
              <a:t>4</a:t>
            </a:r>
            <a:r>
              <a:rPr lang="ar-SA" sz="2000" dirty="0" smtClean="0"/>
              <a:t>ـ </a:t>
            </a:r>
            <a:r>
              <a:rPr lang="ar-SA" sz="2000" dirty="0"/>
              <a:t>ساختار پسين‌ ساقه‌ همانند ريشه‌ است‌.</a:t>
            </a:r>
            <a:endParaRPr lang="en-US" sz="2000" dirty="0"/>
          </a:p>
        </p:txBody>
      </p:sp>
    </p:spTree>
    <p:extLst>
      <p:ext uri="{BB962C8B-B14F-4D97-AF65-F5344CB8AC3E}">
        <p14:creationId xmlns:p14="http://schemas.microsoft.com/office/powerpoint/2010/main" val="195145083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1279901"/>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2756261" y="1582150"/>
            <a:ext cx="6096000" cy="2954655"/>
          </a:xfrm>
          <a:prstGeom prst="rect">
            <a:avLst/>
          </a:prstGeom>
        </p:spPr>
        <p:txBody>
          <a:bodyPr>
            <a:spAutoFit/>
          </a:bodyPr>
          <a:lstStyle/>
          <a:p>
            <a:pPr algn="r" rtl="1">
              <a:lnSpc>
                <a:spcPct val="150000"/>
              </a:lnSpc>
            </a:pPr>
            <a:r>
              <a:rPr lang="ar-SA" sz="2400" b="1" dirty="0">
                <a:solidFill>
                  <a:schemeClr val="folHlink"/>
                </a:solidFill>
              </a:rPr>
              <a:t>شكل‌ ظاهري‌ ساقه‌</a:t>
            </a:r>
          </a:p>
          <a:p>
            <a:pPr algn="r" rtl="1">
              <a:lnSpc>
                <a:spcPct val="150000"/>
              </a:lnSpc>
            </a:pPr>
            <a:r>
              <a:rPr lang="ar-SA" sz="2000" b="1" dirty="0"/>
              <a:t> </a:t>
            </a:r>
            <a:r>
              <a:rPr lang="ar-SA" sz="2000" dirty="0"/>
              <a:t>ساقه‌ها از نظر محيط‌ زندگي‌ بر سه‌ نوع‌اند: ساقه‌هاي‌ آبي‌، ساقه‌هاي‌ هوايي‌ و ساقه‌هاي‌ زيرزميني‌. ساقه‌ها در هر محيطي‌ كه‌ زندگي‌ كنند، عموماً </a:t>
            </a:r>
            <a:r>
              <a:rPr lang="ar-SA" sz="2000" dirty="0" smtClean="0"/>
              <a:t>گره‌ و </a:t>
            </a:r>
            <a:r>
              <a:rPr lang="ar-SA" sz="2000" dirty="0"/>
              <a:t>ميانگره‌ </a:t>
            </a:r>
            <a:r>
              <a:rPr lang="ar-SA" sz="2000" dirty="0" smtClean="0"/>
              <a:t>دارند</a:t>
            </a:r>
            <a:r>
              <a:rPr lang="ar-SA" sz="2000" dirty="0"/>
              <a:t>. چون‌ ساقه‌هاي‌ آبي‌ در آب‌ زندگي‌ مي‌كنند لذا نيازي‌ به‌ بافت‌ نگاهدارنده‌ ندارند، در نتيجه‌ يا فاقد بافت‌ نگاهدارنده‌اند و يا مقدار بسيار كمي‌ از آن‌ دارند و </a:t>
            </a:r>
            <a:r>
              <a:rPr lang="ar-SA" sz="2000" dirty="0" smtClean="0"/>
              <a:t>ازاين‌رو </a:t>
            </a:r>
            <a:r>
              <a:rPr lang="ar-SA" sz="2000" dirty="0"/>
              <a:t>عموماً </a:t>
            </a:r>
            <a:r>
              <a:rPr lang="ar-SA" sz="2000" dirty="0" smtClean="0"/>
              <a:t>نرم‌</a:t>
            </a:r>
            <a:r>
              <a:rPr lang="fa-IR" sz="2000" dirty="0" smtClean="0"/>
              <a:t>تر</a:t>
            </a:r>
            <a:r>
              <a:rPr lang="ar-SA" sz="2000" dirty="0" smtClean="0"/>
              <a:t>ند</a:t>
            </a:r>
            <a:r>
              <a:rPr lang="ar-SA" sz="2000" dirty="0"/>
              <a:t>.</a:t>
            </a:r>
            <a:endParaRPr lang="en-US" sz="2000" dirty="0"/>
          </a:p>
        </p:txBody>
      </p:sp>
    </p:spTree>
    <p:extLst>
      <p:ext uri="{BB962C8B-B14F-4D97-AF65-F5344CB8AC3E}">
        <p14:creationId xmlns:p14="http://schemas.microsoft.com/office/powerpoint/2010/main" val="301306636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1279901"/>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2207419" y="1279901"/>
            <a:ext cx="7111393" cy="3323987"/>
          </a:xfrm>
          <a:prstGeom prst="rect">
            <a:avLst/>
          </a:prstGeom>
        </p:spPr>
        <p:txBody>
          <a:bodyPr wrap="square">
            <a:spAutoFit/>
          </a:bodyPr>
          <a:lstStyle/>
          <a:p>
            <a:pPr algn="r" rtl="1">
              <a:lnSpc>
                <a:spcPct val="150000"/>
              </a:lnSpc>
            </a:pPr>
            <a:r>
              <a:rPr lang="ar-SA" sz="2000" b="1" dirty="0">
                <a:solidFill>
                  <a:schemeClr val="folHlink"/>
                </a:solidFill>
              </a:rPr>
              <a:t>ساقه‌هاي‌ هوايي‌ و زيرزميني‌ بر اساس‌ طول‌ عمر، نوع‌ گياه‌ و نياز به‌ حفاظت‌ در برابر تغييرات‌ اقليمي‌ محيط‌ و نحوه‌ رشد برچند نوع‌اند:</a:t>
            </a:r>
          </a:p>
          <a:p>
            <a:pPr algn="r" rtl="1">
              <a:lnSpc>
                <a:spcPct val="150000"/>
              </a:lnSpc>
            </a:pPr>
            <a:r>
              <a:rPr lang="ar-SA" sz="2000" dirty="0"/>
              <a:t>	 1) ساقه‌ بازدانگان‌ و دولپه‌ايهاي‌ چوبي‌: مانند گردو، سيب‌، كاج‌، بلوط‌.</a:t>
            </a:r>
          </a:p>
          <a:p>
            <a:pPr algn="r" rtl="1">
              <a:lnSpc>
                <a:spcPct val="150000"/>
              </a:lnSpc>
            </a:pPr>
            <a:r>
              <a:rPr lang="ar-SA" sz="2000" dirty="0"/>
              <a:t>	 2) ساقه‌ گياهان‌ دولپه‌اي‌ علفي‌: مانند لوبيا، نخود، آفتاب‌گردان‌ و شمعداني‌.</a:t>
            </a:r>
          </a:p>
          <a:p>
            <a:pPr algn="r" rtl="1">
              <a:lnSpc>
                <a:spcPct val="150000"/>
              </a:lnSpc>
            </a:pPr>
            <a:r>
              <a:rPr lang="ar-SA" sz="2000" dirty="0"/>
              <a:t>	 3) ساقه‌ گياهان‌ تك‌ لپه‌: مانند ذرت‌، </a:t>
            </a:r>
            <a:r>
              <a:rPr lang="ar-SA" sz="2000" dirty="0" smtClean="0"/>
              <a:t>جو</a:t>
            </a:r>
            <a:r>
              <a:rPr lang="fa-IR" sz="2000" dirty="0" smtClean="0"/>
              <a:t>،</a:t>
            </a:r>
            <a:r>
              <a:rPr lang="ar-SA" sz="2000" dirty="0" smtClean="0"/>
              <a:t> </a:t>
            </a:r>
            <a:r>
              <a:rPr lang="ar-SA" sz="2000" dirty="0"/>
              <a:t>گندم‌، مارچوبه‌ و نخل‌.</a:t>
            </a:r>
          </a:p>
          <a:p>
            <a:pPr algn="r" rtl="1">
              <a:lnSpc>
                <a:spcPct val="150000"/>
              </a:lnSpc>
            </a:pPr>
            <a:r>
              <a:rPr lang="ar-SA" sz="2000" dirty="0"/>
              <a:t>	 4) ساقه‌هاي‌ تغيير شكل‌ يافته‌: مانند ساقه‌ زيرزميني‌ سيب‌زميني‌، پياز، </a:t>
            </a:r>
            <a:r>
              <a:rPr lang="fa-IR" sz="2000" dirty="0" smtClean="0"/>
              <a:t>      </a:t>
            </a:r>
            <a:r>
              <a:rPr lang="ar-SA" sz="2000" dirty="0" smtClean="0"/>
              <a:t>ساقه‌ </a:t>
            </a:r>
            <a:r>
              <a:rPr lang="ar-SA" sz="2000" dirty="0"/>
              <a:t>خزنده‌ </a:t>
            </a:r>
            <a:r>
              <a:rPr lang="ar-SA" sz="2000" dirty="0" smtClean="0"/>
              <a:t>توت‌فرنگي‌.</a:t>
            </a:r>
            <a:endParaRPr lang="en-US" sz="2000" dirty="0"/>
          </a:p>
        </p:txBody>
      </p:sp>
    </p:spTree>
    <p:extLst>
      <p:ext uri="{BB962C8B-B14F-4D97-AF65-F5344CB8AC3E}">
        <p14:creationId xmlns:p14="http://schemas.microsoft.com/office/powerpoint/2010/main" val="406406410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1279901"/>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2720903" y="1076760"/>
            <a:ext cx="6562551" cy="4247317"/>
          </a:xfrm>
          <a:prstGeom prst="rect">
            <a:avLst/>
          </a:prstGeom>
        </p:spPr>
        <p:txBody>
          <a:bodyPr wrap="square">
            <a:spAutoFit/>
          </a:bodyPr>
          <a:lstStyle/>
          <a:p>
            <a:pPr algn="r" rtl="1">
              <a:lnSpc>
                <a:spcPct val="150000"/>
              </a:lnSpc>
            </a:pPr>
            <a:r>
              <a:rPr lang="ar-SA" sz="2000" b="1" i="1" dirty="0">
                <a:solidFill>
                  <a:schemeClr val="accent2"/>
                </a:solidFill>
              </a:rPr>
              <a:t>جوانه‌ها را، بر اساس‌ محل‌ قرارگرفتن‌ آنها بر روي‌ ساقه‌ تقسيم‌ مي‌كنند:</a:t>
            </a:r>
          </a:p>
          <a:p>
            <a:pPr algn="r" rtl="1">
              <a:lnSpc>
                <a:spcPct val="150000"/>
              </a:lnSpc>
            </a:pPr>
            <a:r>
              <a:rPr lang="ar-SA" sz="2000" i="1" dirty="0"/>
              <a:t>-جوانه‌انتهايي‌</a:t>
            </a:r>
            <a:r>
              <a:rPr lang="ar-SA" sz="2000" dirty="0"/>
              <a:t>  : در نوك‌ شاخه‌ و ساقه‌ قراردارد.</a:t>
            </a:r>
          </a:p>
          <a:p>
            <a:pPr algn="r" rtl="1">
              <a:lnSpc>
                <a:spcPct val="150000"/>
              </a:lnSpc>
            </a:pPr>
            <a:r>
              <a:rPr lang="ar-SA" sz="2000" dirty="0"/>
              <a:t>-</a:t>
            </a:r>
            <a:r>
              <a:rPr lang="ar-SA" sz="2000" i="1" dirty="0"/>
              <a:t>جوانه‌ جانبي‌ يا محوري‌</a:t>
            </a:r>
            <a:r>
              <a:rPr lang="ar-SA" sz="2000" dirty="0"/>
              <a:t>  : در محور </a:t>
            </a:r>
            <a:r>
              <a:rPr lang="fa-IR" sz="2000" dirty="0" smtClean="0"/>
              <a:t>ساقه</a:t>
            </a:r>
            <a:r>
              <a:rPr lang="ar-SA" sz="2000" dirty="0" smtClean="0"/>
              <a:t>‌ </a:t>
            </a:r>
            <a:r>
              <a:rPr lang="ar-SA" sz="2000" dirty="0"/>
              <a:t>يا در زاويه‌ بين‌ برگ‌ و شاخه‌ وجود دارد. اين‌ نوع‌ جوانه‌ها فقط‌ از نظر موقعيتشان‌ بر روي‌ شاخه‌ با جوانه‌هاي‌ انتهايي‌ تفاوت‌ دارند.</a:t>
            </a:r>
          </a:p>
          <a:p>
            <a:pPr algn="r" rtl="1">
              <a:lnSpc>
                <a:spcPct val="150000"/>
              </a:lnSpc>
            </a:pPr>
            <a:r>
              <a:rPr lang="ar-SA" sz="2000" i="1" dirty="0"/>
              <a:t> -جوانه‌ فرعي‌</a:t>
            </a:r>
            <a:r>
              <a:rPr lang="ar-SA" sz="2000" dirty="0"/>
              <a:t>  : فقط‌ در بعضي‌ گونه‌ها وجود دارد. اين‌ نوع‌ جوانه‌ها در نواحي‌ گره‌ روي‌ جوانه‌ محوري‌ يا در يكي‌ از دو طرف‌ آن‌ قرارگرفته‌اند. اين‌ جوانه‌ها رشد نمي‌كنند مگر اينكه‌ جوانه‌ محوري‌ از ميان‌ برود.</a:t>
            </a:r>
          </a:p>
          <a:p>
            <a:pPr algn="r" rtl="1">
              <a:lnSpc>
                <a:spcPct val="150000"/>
              </a:lnSpc>
            </a:pPr>
            <a:r>
              <a:rPr lang="ar-SA" sz="2000" i="1" dirty="0"/>
              <a:t>-جوانه‌ نابجا:</a:t>
            </a:r>
            <a:r>
              <a:rPr lang="ar-SA" sz="2000" dirty="0"/>
              <a:t> گاهي‌ جوانه‌ها در محلي‌ غير از گره‌هاي‌ ساقه‌ به‌ وجود مي‌آيند.</a:t>
            </a:r>
            <a:endParaRPr lang="en-US" sz="2000" dirty="0"/>
          </a:p>
        </p:txBody>
      </p:sp>
    </p:spTree>
    <p:extLst>
      <p:ext uri="{BB962C8B-B14F-4D97-AF65-F5344CB8AC3E}">
        <p14:creationId xmlns:p14="http://schemas.microsoft.com/office/powerpoint/2010/main" val="89842058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607</TotalTime>
  <Words>1478</Words>
  <Application>Microsoft Office PowerPoint</Application>
  <PresentationFormat>Widescreen</PresentationFormat>
  <Paragraphs>75</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2  Farnaz</vt:lpstr>
      <vt:lpstr>2  Sahar</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203</cp:revision>
  <dcterms:created xsi:type="dcterms:W3CDTF">2020-04-05T15:16:16Z</dcterms:created>
  <dcterms:modified xsi:type="dcterms:W3CDTF">2020-05-07T09:19:13Z</dcterms:modified>
</cp:coreProperties>
</file>