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D1E78-BF7A-4C1C-9962-BE0B88A4B85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58339-F409-4B89-A7D0-3FB04C615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0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58339-F409-4B89-A7D0-3FB04C615F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9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363D658-1EEB-4A5A-9043-7D5D785020B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FF4B99-8CC1-4BDC-8E24-71495289D79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wma" /><Relationship Id="rId1" Type="http://schemas.microsoft.com/office/2007/relationships/media" Target="../media/media1.wma" /><Relationship Id="rId5" Type="http://schemas.openxmlformats.org/officeDocument/2006/relationships/image" Target="../media/image2.png" /><Relationship Id="rId4" Type="http://schemas.openxmlformats.org/officeDocument/2006/relationships/notesSlide" Target="../notesSlides/notesSlide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wma" /><Relationship Id="rId1" Type="http://schemas.microsoft.com/office/2007/relationships/media" Target="../media/media3.wma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wma" /><Relationship Id="rId1" Type="http://schemas.microsoft.com/office/2007/relationships/media" Target="../media/media4.wma" /><Relationship Id="rId4" Type="http://schemas.openxmlformats.org/officeDocument/2006/relationships/image" Target="../media/image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wma" /><Relationship Id="rId1" Type="http://schemas.microsoft.com/office/2007/relationships/media" Target="../media/media5.wma" /><Relationship Id="rId4" Type="http://schemas.openxmlformats.org/officeDocument/2006/relationships/image" Target="../media/image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wma" /><Relationship Id="rId1" Type="http://schemas.microsoft.com/office/2007/relationships/media" Target="../media/media6.wma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wma" /><Relationship Id="rId1" Type="http://schemas.microsoft.com/office/2007/relationships/media" Target="../media/media7.wma" /><Relationship Id="rId4" Type="http://schemas.openxmlformats.org/officeDocument/2006/relationships/image" Target="../media/image2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wma" /><Relationship Id="rId1" Type="http://schemas.microsoft.com/office/2007/relationships/media" Target="../media/media8.wma" /><Relationship Id="rId4" Type="http://schemas.openxmlformats.org/officeDocument/2006/relationships/image" Target="../media/image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9.wma" /><Relationship Id="rId1" Type="http://schemas.microsoft.com/office/2007/relationships/media" Target="../media/media9.wma" /><Relationship Id="rId4" Type="http://schemas.openxmlformats.org/officeDocument/2006/relationships/image" Target="../media/image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4133056"/>
          </a:xfrm>
        </p:spPr>
        <p:txBody>
          <a:bodyPr>
            <a:normAutofit/>
          </a:bodyPr>
          <a:lstStyle/>
          <a:p>
            <a:r>
              <a:rPr lang="fa-IR" sz="9600" dirty="0">
                <a:solidFill>
                  <a:schemeClr val="bg1"/>
                </a:solidFill>
              </a:rPr>
              <a:t>به نام خدا</a:t>
            </a:r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4" name="Voice 00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186" y="58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4800" dirty="0">
                <a:solidFill>
                  <a:srgbClr val="FF0000"/>
                </a:solidFill>
              </a:rPr>
              <a:t>ویژه</a:t>
            </a:r>
          </a:p>
          <a:p>
            <a:pPr marL="0" indent="0" algn="ctr" rtl="1">
              <a:buNone/>
            </a:pPr>
            <a:r>
              <a:rPr lang="fa-IR" sz="4800" dirty="0">
                <a:solidFill>
                  <a:srgbClr val="FF0000"/>
                </a:solidFill>
              </a:rPr>
              <a:t>دانشجویان دانشگاه فرهنگیان</a:t>
            </a:r>
          </a:p>
          <a:p>
            <a:pPr marL="0" indent="0" algn="ctr" rtl="1">
              <a:buNone/>
            </a:pPr>
            <a:r>
              <a:rPr lang="fa-IR" sz="4800" dirty="0">
                <a:solidFill>
                  <a:srgbClr val="FF0000"/>
                </a:solidFill>
              </a:rPr>
              <a:t>پردیس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fa-IR" sz="4800" dirty="0">
                <a:solidFill>
                  <a:srgbClr val="FF0000"/>
                </a:solidFill>
              </a:rPr>
              <a:t>های استان آذربایجان غربی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26576"/>
          </a:xfrm>
        </p:spPr>
        <p:txBody>
          <a:bodyPr>
            <a:normAutofit/>
          </a:bodyPr>
          <a:lstStyle/>
          <a:p>
            <a:r>
              <a:rPr lang="fa-IR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مبانی آموزش مطالعات اجتماعی</a:t>
            </a:r>
            <a:endParaRPr lang="en-US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Voice 002_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7584" y="2636912"/>
            <a:ext cx="7408333" cy="3450696"/>
          </a:xfrm>
        </p:spPr>
        <p:txBody>
          <a:bodyPr>
            <a:normAutofit/>
          </a:bodyPr>
          <a:lstStyle/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مطالعات اجتماعی یک حوزه یادگیری اصلی است که مفاهیم اصلی خود را از ترکیب رشته های گوناگون به ویژه جغرافیا، تاریخ و علوم اجتماعی می گیرد.</a:t>
            </a:r>
          </a:p>
          <a:p>
            <a:pPr marL="0" indent="0" algn="r" rtl="1">
              <a:buClr>
                <a:srgbClr val="FF0000"/>
              </a:buClr>
              <a:buNone/>
            </a:pPr>
            <a:endParaRPr lang="fa-IR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ارکان اصلی برنامه درسی مطالعات اجتماعی، </a:t>
            </a:r>
            <a:r>
              <a:rPr lang="fa-IR" sz="3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مکان</a:t>
            </a:r>
            <a:r>
              <a:rPr lang="fa-IR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،</a:t>
            </a:r>
            <a:r>
              <a:rPr lang="fa-IR" sz="32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زمان</a:t>
            </a:r>
            <a:r>
              <a:rPr lang="fa-IR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و </a:t>
            </a:r>
            <a:r>
              <a:rPr lang="fa-IR" sz="3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جامعه</a:t>
            </a:r>
            <a:r>
              <a:rPr lang="fa-IR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است.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FFFF00"/>
                </a:solidFill>
              </a:rPr>
              <a:t>ماهیت و تعاریف: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Voice 003_s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11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2780928"/>
            <a:ext cx="8280400" cy="345069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a-IR" sz="2800" dirty="0"/>
              <a:t>1905            ابداع واژه مطالعات اجتماعی برای نخستین بار</a:t>
            </a:r>
          </a:p>
          <a:p>
            <a:pPr marL="0" indent="0" algn="r">
              <a:buNone/>
            </a:pPr>
            <a:endParaRPr lang="fa-IR" sz="2800" dirty="0"/>
          </a:p>
          <a:p>
            <a:pPr marL="0" indent="0" algn="r">
              <a:buNone/>
            </a:pPr>
            <a:endParaRPr lang="fa-IR" sz="2800" dirty="0"/>
          </a:p>
          <a:p>
            <a:pPr marL="0" indent="0" algn="r">
              <a:buNone/>
            </a:pPr>
            <a:r>
              <a:rPr lang="fa-IR" sz="2800" dirty="0"/>
              <a:t>1916             ایجاد حوزه برنامه درسی با عنوان مطالعات اجتماعی</a:t>
            </a:r>
          </a:p>
          <a:p>
            <a:pPr marL="0" indent="0" algn="r">
              <a:buNone/>
            </a:pPr>
            <a:endParaRPr lang="fa-IR" sz="2800" dirty="0"/>
          </a:p>
          <a:p>
            <a:pPr marL="0" indent="0" algn="r">
              <a:buNone/>
            </a:pPr>
            <a:endParaRPr lang="fa-IR" sz="2800" dirty="0"/>
          </a:p>
          <a:p>
            <a:pPr marL="0" indent="0" algn="r">
              <a:buNone/>
            </a:pPr>
            <a:r>
              <a:rPr lang="fa-IR" sz="2800" dirty="0"/>
              <a:t>1921            کسب مشروعیت قانونی برای درس مطالعات اجتماعی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مسیر شکل گیری مطالعات اجتماعی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7020272" y="2895735"/>
            <a:ext cx="1080120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7015033" y="4291338"/>
            <a:ext cx="1080120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7092280" y="5661248"/>
            <a:ext cx="1080120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oice 004_s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1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5" cy="532859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b="1" dirty="0">
                <a:solidFill>
                  <a:srgbClr val="FF0000"/>
                </a:solidFill>
              </a:rPr>
              <a:t>دایرة المعارف بین المللی آموزش و پروش</a:t>
            </a:r>
          </a:p>
          <a:p>
            <a:pPr marL="0" indent="0" algn="r">
              <a:buNone/>
            </a:pPr>
            <a:r>
              <a:rPr lang="fa-IR" dirty="0">
                <a:solidFill>
                  <a:schemeClr val="tx1"/>
                </a:solidFill>
              </a:rPr>
              <a:t>مطالعات اجتماعی حوزه ای  از برنامهدرسی است که هدف آن آشنا کردن بچه ها با محیط اطرافشان و نیز توسعه ارتباطات انسانی است به گونه ای که دانش آموزان شهروندان خوبی تربیت شوند.</a:t>
            </a:r>
          </a:p>
          <a:p>
            <a:pPr marL="0" indent="0" algn="r">
              <a:buNone/>
            </a:pPr>
            <a:endParaRPr lang="fa-IR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fa-IR" b="1" dirty="0">
                <a:solidFill>
                  <a:srgbClr val="FF0000"/>
                </a:solidFill>
              </a:rPr>
              <a:t>استرالیا:</a:t>
            </a:r>
          </a:p>
          <a:p>
            <a:pPr marL="0" indent="0" algn="r">
              <a:buNone/>
            </a:pPr>
            <a:r>
              <a:rPr lang="fa-IR" dirty="0">
                <a:solidFill>
                  <a:schemeClr val="tx1"/>
                </a:solidFill>
              </a:rPr>
              <a:t>مطالعات جامعه و محیط بر محور کنش متقابل آدمیان با یکدیگر و با محیطی که در آن به سر می برند در روند زمان استوار است.</a:t>
            </a:r>
          </a:p>
          <a:p>
            <a:pPr marL="0" indent="0" algn="r">
              <a:buNone/>
            </a:pPr>
            <a:endParaRPr lang="fa-IR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fa-IR" b="1" dirty="0">
                <a:solidFill>
                  <a:srgbClr val="FF0000"/>
                </a:solidFill>
              </a:rPr>
              <a:t>ایران:</a:t>
            </a:r>
            <a:r>
              <a:rPr lang="fa-IR" dirty="0">
                <a:solidFill>
                  <a:schemeClr val="tx1"/>
                </a:solidFill>
              </a:rPr>
              <a:t>حوزه ای که درباره انسان و تعامل او با محیط های اجتماعی فرهنگی طیبیعی و .تحولات زندگی بشر در گذشته حال و آینده و جنبه های گوناگون آن بحث می کند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تعاریف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Voice 005_s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50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فرق مطالعات اجتماعی و علوم اجتماعی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510652"/>
              </p:ext>
            </p:extLst>
          </p:nvPr>
        </p:nvGraphicFramePr>
        <p:xfrm>
          <a:off x="611560" y="2348880"/>
          <a:ext cx="3820886" cy="859972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382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fa-IR" sz="2800" b="1" dirty="0">
                          <a:solidFill>
                            <a:schemeClr val="tx1"/>
                          </a:solidFill>
                        </a:rPr>
                        <a:t>علوم اجتماعی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10616"/>
              </p:ext>
            </p:extLst>
          </p:nvPr>
        </p:nvGraphicFramePr>
        <p:xfrm>
          <a:off x="4427984" y="2353004"/>
          <a:ext cx="3820886" cy="859972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382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fa-IR" sz="2800" b="1" dirty="0">
                          <a:solidFill>
                            <a:schemeClr val="tx1"/>
                          </a:solidFill>
                        </a:rPr>
                        <a:t>مطالعات</a:t>
                      </a:r>
                      <a:r>
                        <a:rPr lang="fa-IR" sz="2800" b="1" baseline="0" dirty="0">
                          <a:solidFill>
                            <a:schemeClr val="tx1"/>
                          </a:solidFill>
                        </a:rPr>
                        <a:t> اجتماعی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49830"/>
              </p:ext>
            </p:extLst>
          </p:nvPr>
        </p:nvGraphicFramePr>
        <p:xfrm>
          <a:off x="4427984" y="3212976"/>
          <a:ext cx="3820886" cy="8599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2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fa-IR" sz="2400" dirty="0"/>
                        <a:t>محتوا مبتنی</a:t>
                      </a:r>
                      <a:r>
                        <a:rPr lang="fa-IR" sz="2400" baseline="0" dirty="0"/>
                        <a:t> بر نیاز دانش آموز است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6548"/>
              </p:ext>
            </p:extLst>
          </p:nvPr>
        </p:nvGraphicFramePr>
        <p:xfrm>
          <a:off x="611560" y="3212976"/>
          <a:ext cx="3820886" cy="8599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2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fa-IR" sz="2400" dirty="0"/>
                        <a:t>محتوا دیسیپلین</a:t>
                      </a:r>
                      <a:r>
                        <a:rPr lang="fa-IR" sz="2400" baseline="0" dirty="0"/>
                        <a:t> محور تنظیم می شود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953394"/>
              </p:ext>
            </p:extLst>
          </p:nvPr>
        </p:nvGraphicFramePr>
        <p:xfrm>
          <a:off x="611560" y="4077072"/>
          <a:ext cx="3820886" cy="8599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2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fa-IR" sz="2400" dirty="0"/>
                        <a:t>دانشی است که بستری</a:t>
                      </a:r>
                      <a:r>
                        <a:rPr lang="fa-IR" sz="2400" baseline="0" dirty="0"/>
                        <a:t> موضوعی دارد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610352"/>
              </p:ext>
            </p:extLst>
          </p:nvPr>
        </p:nvGraphicFramePr>
        <p:xfrm>
          <a:off x="4427984" y="4077072"/>
          <a:ext cx="3820886" cy="8599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2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fa-IR" sz="2400" dirty="0"/>
                        <a:t>دانشی میان رشته ای است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552237"/>
              </p:ext>
            </p:extLst>
          </p:nvPr>
        </p:nvGraphicFramePr>
        <p:xfrm>
          <a:off x="607098" y="4941168"/>
          <a:ext cx="3820886" cy="8599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2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fa-IR" sz="2400" dirty="0"/>
                        <a:t>در مقابل ارزش ها موضع</a:t>
                      </a:r>
                      <a:r>
                        <a:rPr lang="fa-IR" sz="2400" baseline="0" dirty="0"/>
                        <a:t> بی طرفی دارد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257437"/>
              </p:ext>
            </p:extLst>
          </p:nvPr>
        </p:nvGraphicFramePr>
        <p:xfrm>
          <a:off x="4427984" y="4941168"/>
          <a:ext cx="3820886" cy="8599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2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fa-IR" sz="2400" dirty="0"/>
                        <a:t>ارزش محور است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Voice 006_s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00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5040560"/>
          </a:xfr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</a:rPr>
              <a:t>ارایه آگاهی های لازم برای تربیت شهروند مطلوب</a:t>
            </a:r>
          </a:p>
          <a:p>
            <a:pPr marL="0" indent="0" algn="r" rtl="1">
              <a:buClr>
                <a:srgbClr val="FF0000"/>
              </a:buClr>
              <a:buNone/>
            </a:pPr>
            <a:endParaRPr lang="fa-IR" sz="2800" dirty="0">
              <a:solidFill>
                <a:schemeClr val="tx1"/>
              </a:solidFill>
            </a:endParaRP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</a:rPr>
              <a:t>پرورش مهارت های زندگی اجتماعی</a:t>
            </a:r>
          </a:p>
          <a:p>
            <a:pPr marL="0" indent="0" algn="r" rtl="1">
              <a:buClr>
                <a:srgbClr val="FF0000"/>
              </a:buClr>
              <a:buNone/>
            </a:pPr>
            <a:endParaRPr lang="fa-IR" sz="2800" dirty="0">
              <a:solidFill>
                <a:schemeClr val="tx1"/>
              </a:solidFill>
            </a:endParaRP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</a:rPr>
              <a:t>هویت بخشی به دانش آموزان</a:t>
            </a:r>
          </a:p>
          <a:p>
            <a:pPr marL="0" indent="0" algn="r" rtl="1">
              <a:buClr>
                <a:srgbClr val="FF0000"/>
              </a:buClr>
              <a:buNone/>
            </a:pPr>
            <a:endParaRPr lang="fa-IR" sz="2800" dirty="0">
              <a:solidFill>
                <a:schemeClr val="tx1"/>
              </a:solidFill>
            </a:endParaRP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</a:rPr>
              <a:t>پرورش تفکر انتقادی</a:t>
            </a:r>
          </a:p>
          <a:p>
            <a:pPr marL="0" indent="0" algn="r" rtl="1">
              <a:buClr>
                <a:srgbClr val="FF0000"/>
              </a:buClr>
              <a:buNone/>
            </a:pPr>
            <a:endParaRPr lang="fa-IR" sz="2800" dirty="0">
              <a:solidFill>
                <a:schemeClr val="tx1"/>
              </a:solidFill>
            </a:endParaRP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tx1"/>
                </a:solidFill>
              </a:rPr>
              <a:t>تقویت و درونی سازی ارزش های اخلاقی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b="1" dirty="0">
                <a:solidFill>
                  <a:srgbClr val="FF0000"/>
                </a:solidFill>
              </a:rPr>
              <a:t>ضرورت و اهمیت برنامه درسی مطالعات اجتماعی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Voice 007_s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760" y="351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752528"/>
          </a:xfr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3200" dirty="0">
                <a:solidFill>
                  <a:schemeClr val="tx1"/>
                </a:solidFill>
              </a:rPr>
              <a:t>بهره گیری از فضاهای خارج از مدرسه</a:t>
            </a:r>
          </a:p>
          <a:p>
            <a:pPr marL="0" indent="0" algn="r" rtl="1">
              <a:buClr>
                <a:srgbClr val="FF0000"/>
              </a:buClr>
              <a:buNone/>
            </a:pPr>
            <a:r>
              <a:rPr lang="fa-IR" sz="3200" dirty="0">
                <a:solidFill>
                  <a:schemeClr val="tx1"/>
                </a:solidFill>
              </a:rPr>
              <a:t>مانند پارکها، فرهنگسرا ها، موزه ها و...</a:t>
            </a:r>
          </a:p>
          <a:p>
            <a:pPr marL="0" indent="0" algn="r" rtl="1">
              <a:buClr>
                <a:srgbClr val="FF0000"/>
              </a:buClr>
              <a:buNone/>
            </a:pPr>
            <a:endParaRPr lang="fa-IR" sz="3200" dirty="0">
              <a:solidFill>
                <a:schemeClr val="tx1"/>
              </a:solidFill>
            </a:endParaRP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3200" dirty="0">
                <a:solidFill>
                  <a:schemeClr val="tx1"/>
                </a:solidFill>
              </a:rPr>
              <a:t>چینش مناسب میز و نیمکت ها برای انجام کار گروهی</a:t>
            </a:r>
          </a:p>
          <a:p>
            <a:pPr marL="0" indent="0" algn="r" rtl="1">
              <a:buClr>
                <a:srgbClr val="FF0000"/>
              </a:buClr>
              <a:buNone/>
            </a:pPr>
            <a:endParaRPr lang="fa-IR" sz="3200" dirty="0">
              <a:solidFill>
                <a:schemeClr val="tx1"/>
              </a:solidFill>
            </a:endParaRPr>
          </a:p>
          <a:p>
            <a:pPr algn="r" rt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a-IR" sz="3200" dirty="0">
                <a:solidFill>
                  <a:schemeClr val="tx1"/>
                </a:solidFill>
              </a:rPr>
              <a:t>دیوار ها و فضای کلاس نباید بی روح و افسرده باشد</a:t>
            </a:r>
          </a:p>
          <a:p>
            <a:pPr marL="0" indent="0" algn="r" rtl="1">
              <a:buClr>
                <a:srgbClr val="FF0000"/>
              </a:buClr>
              <a:buNone/>
            </a:pPr>
            <a:r>
              <a:rPr lang="fa-IR" sz="3200" dirty="0">
                <a:solidFill>
                  <a:schemeClr val="tx1"/>
                </a:solidFill>
              </a:rPr>
              <a:t>نصب نقشه ها، اطلس ها، مدل ها و...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ویژگی های فضایی-کالبدی کلاس درس مطالعات اجتماعی</a:t>
            </a:r>
            <a:endParaRPr lang="en-US" dirty="0"/>
          </a:p>
        </p:txBody>
      </p:sp>
      <p:pic>
        <p:nvPicPr>
          <p:cNvPr id="4" name="Voice 009_s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896544"/>
          </a:xfr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 rt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chemeClr val="tx1"/>
                </a:solidFill>
              </a:rPr>
              <a:t>معلم مطالعات احتماعی نقش الگویی دارد</a:t>
            </a:r>
          </a:p>
          <a:p>
            <a:pPr marL="0" indent="0" algn="r" rtl="1">
              <a:buClr>
                <a:srgbClr val="FFFF00"/>
              </a:buClr>
              <a:buNone/>
            </a:pPr>
            <a:r>
              <a:rPr lang="fa-IR" sz="2800" b="1" dirty="0">
                <a:solidFill>
                  <a:schemeClr val="tx1"/>
                </a:solidFill>
              </a:rPr>
              <a:t>متعهد، قانونگرا، منظم و...</a:t>
            </a:r>
          </a:p>
          <a:p>
            <a:pPr marL="0" indent="0" algn="r" rtl="1">
              <a:buClr>
                <a:srgbClr val="FFFF00"/>
              </a:buClr>
              <a:buNone/>
            </a:pPr>
            <a:endParaRPr lang="fa-IR" sz="2800" b="1" dirty="0">
              <a:solidFill>
                <a:schemeClr val="tx1"/>
              </a:solidFill>
            </a:endParaRPr>
          </a:p>
          <a:p>
            <a:pPr algn="r" rt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chemeClr val="tx1"/>
                </a:solidFill>
              </a:rPr>
              <a:t>توانمند در برقراری رابطه موثر با دانش آموزان</a:t>
            </a:r>
          </a:p>
          <a:p>
            <a:pPr marL="0" indent="0" algn="r" rtl="1">
              <a:buClr>
                <a:srgbClr val="FFFF00"/>
              </a:buClr>
              <a:buNone/>
            </a:pPr>
            <a:endParaRPr lang="fa-IR" sz="2800" b="1" dirty="0">
              <a:solidFill>
                <a:schemeClr val="tx1"/>
              </a:solidFill>
            </a:endParaRPr>
          </a:p>
          <a:p>
            <a:pPr algn="r" rt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chemeClr val="tx1"/>
                </a:solidFill>
              </a:rPr>
              <a:t>توانمند در ایجاد رابطه موثر بین دانش آموزان</a:t>
            </a:r>
          </a:p>
          <a:p>
            <a:pPr marL="0" indent="0" algn="r" rtl="1">
              <a:buClr>
                <a:srgbClr val="FFFF00"/>
              </a:buClr>
              <a:buNone/>
            </a:pPr>
            <a:endParaRPr lang="fa-IR" sz="2800" b="1" dirty="0">
              <a:solidFill>
                <a:schemeClr val="tx1"/>
              </a:solidFill>
            </a:endParaRPr>
          </a:p>
          <a:p>
            <a:pPr algn="r" rtl="1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chemeClr val="tx1"/>
                </a:solidFill>
              </a:rPr>
              <a:t>به روز بودن و مطالعه مستمر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ویژگی های روانی-عاطفی معلمان مطالعات اجتماعی</a:t>
            </a:r>
            <a:endParaRPr lang="en-US" dirty="0"/>
          </a:p>
        </p:txBody>
      </p:sp>
      <p:pic>
        <p:nvPicPr>
          <p:cNvPr id="4" name="Voice 010_sd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709</TotalTime>
  <Words>371</Words>
  <Application>Microsoft Office PowerPoint</Application>
  <PresentationFormat>On-screen Show (4:3)</PresentationFormat>
  <Paragraphs>62</Paragraphs>
  <Slides>9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Waveform</vt:lpstr>
      <vt:lpstr>به نام خدا</vt:lpstr>
      <vt:lpstr>مبانی آموزش مطالعات اجتماعی</vt:lpstr>
      <vt:lpstr>ماهیت و تعاریف:</vt:lpstr>
      <vt:lpstr>مسیر شکل گیری مطالعات اجتماعی</vt:lpstr>
      <vt:lpstr>تعاریف</vt:lpstr>
      <vt:lpstr>فرق مطالعات اجتماعی و علوم اجتماعی</vt:lpstr>
      <vt:lpstr>ضرورت و اهمیت برنامه درسی مطالعات اجتماعی</vt:lpstr>
      <vt:lpstr>ویژگی های فضایی-کالبدی کلاس درس مطالعات اجتماعی</vt:lpstr>
      <vt:lpstr>ویژگی های روانی-عاطفی معلمان مطالعات اجتماعی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creator>rajaei</dc:creator>
  <cp:lastModifiedBy>Unknown User</cp:lastModifiedBy>
  <cp:revision>23</cp:revision>
  <dcterms:created xsi:type="dcterms:W3CDTF">2020-05-04T06:06:02Z</dcterms:created>
  <dcterms:modified xsi:type="dcterms:W3CDTF">2020-05-18T08:16:07Z</dcterms:modified>
</cp:coreProperties>
</file>