
<file path=[Content_Types].xml><?xml version="1.0" encoding="utf-8"?>
<Types xmlns="http://schemas.openxmlformats.org/package/2006/content-types">
  <Default Extension="png" ContentType="image/png"/>
  <Default Extension="wmf" ContentType="image/x-wmf"/>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02"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D52C28-1365-4D8D-BFC2-ECDD96DC020E}" type="datetimeFigureOut">
              <a:rPr lang="en-US" smtClean="0"/>
              <a:t>5/9/2020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30D039-5AE3-4AA4-AE4D-6ED9BD1662C7}" type="slidenum">
              <a:rPr lang="en-US" smtClean="0"/>
              <a:t>‹#›</a:t>
            </a:fld>
            <a:endParaRPr lang="en-US"/>
          </a:p>
        </p:txBody>
      </p:sp>
    </p:spTree>
    <p:extLst>
      <p:ext uri="{BB962C8B-B14F-4D97-AF65-F5344CB8AC3E}">
        <p14:creationId xmlns:p14="http://schemas.microsoft.com/office/powerpoint/2010/main" val="151207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A08C959-A8F3-4B3C-A94A-A2C78F95865D}" type="datetime1">
              <a:rPr lang="en-US" smtClean="0"/>
              <a:t>5/9/2020</a:t>
            </a:fld>
            <a:endParaRPr lang="en-US"/>
          </a:p>
        </p:txBody>
      </p:sp>
      <p:sp>
        <p:nvSpPr>
          <p:cNvPr id="5" name="Footer Placeholder 4"/>
          <p:cNvSpPr>
            <a:spLocks noGrp="1"/>
          </p:cNvSpPr>
          <p:nvPr>
            <p:ph type="ftr" sz="quarter" idx="11"/>
          </p:nvPr>
        </p:nvSpPr>
        <p:spPr/>
        <p:txBody>
          <a:bodyPr/>
          <a:lstStyle/>
          <a:p>
            <a:r>
              <a:rPr lang="fa-IR" smtClean="0"/>
              <a:t>دکتر شاهپوراحمدی</a:t>
            </a:r>
            <a:endParaRPr lang="en-US"/>
          </a:p>
        </p:txBody>
      </p:sp>
      <p:sp>
        <p:nvSpPr>
          <p:cNvPr id="6" name="Slide Number Placeholder 5"/>
          <p:cNvSpPr>
            <a:spLocks noGrp="1"/>
          </p:cNvSpPr>
          <p:nvPr>
            <p:ph type="sldNum" sz="quarter" idx="12"/>
          </p:nvPr>
        </p:nvSpPr>
        <p:spPr/>
        <p:txBody>
          <a:bodyPr>
            <a:normAutofit/>
          </a:bodyPr>
          <a:lstStyle/>
          <a:p>
            <a:fld id="{55871E12-748F-4C38-9748-52E38DADE7A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5D9C2-D9B5-4E10-AF75-5C06849CB9F4}" type="datetime1">
              <a:rPr lang="en-US" smtClean="0"/>
              <a:t>5/9/2020</a:t>
            </a:fld>
            <a:endParaRPr lang="en-US"/>
          </a:p>
        </p:txBody>
      </p:sp>
      <p:sp>
        <p:nvSpPr>
          <p:cNvPr id="5" name="Footer Placeholder 4"/>
          <p:cNvSpPr>
            <a:spLocks noGrp="1"/>
          </p:cNvSpPr>
          <p:nvPr>
            <p:ph type="ftr" sz="quarter" idx="11"/>
          </p:nvPr>
        </p:nvSpPr>
        <p:spPr/>
        <p:txBody>
          <a:bodyPr/>
          <a:lstStyle/>
          <a:p>
            <a:r>
              <a:rPr lang="fa-IR" smtClean="0"/>
              <a:t>دکتر شاهپوراحمدی</a:t>
            </a:r>
            <a:endParaRPr lang="en-US"/>
          </a:p>
        </p:txBody>
      </p:sp>
      <p:sp>
        <p:nvSpPr>
          <p:cNvPr id="6" name="Slide Number Placeholder 5"/>
          <p:cNvSpPr>
            <a:spLocks noGrp="1"/>
          </p:cNvSpPr>
          <p:nvPr>
            <p:ph type="sldNum" sz="quarter" idx="12"/>
          </p:nvPr>
        </p:nvSpPr>
        <p:spPr/>
        <p:txBody>
          <a:bodyPr/>
          <a:lstStyle/>
          <a:p>
            <a:fld id="{55871E12-748F-4C38-9748-52E38DADE7A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CDECA8-B14A-46E6-9FA6-3524EF21B4FB}" type="datetime1">
              <a:rPr lang="en-US" smtClean="0"/>
              <a:t>5/9/2020</a:t>
            </a:fld>
            <a:endParaRPr lang="en-US"/>
          </a:p>
        </p:txBody>
      </p:sp>
      <p:sp>
        <p:nvSpPr>
          <p:cNvPr id="5" name="Footer Placeholder 4"/>
          <p:cNvSpPr>
            <a:spLocks noGrp="1"/>
          </p:cNvSpPr>
          <p:nvPr>
            <p:ph type="ftr" sz="quarter" idx="11"/>
          </p:nvPr>
        </p:nvSpPr>
        <p:spPr/>
        <p:txBody>
          <a:bodyPr/>
          <a:lstStyle/>
          <a:p>
            <a:r>
              <a:rPr lang="fa-IR" smtClean="0"/>
              <a:t>دکتر شاهپوراحمدی</a:t>
            </a:r>
            <a:endParaRPr lang="en-US"/>
          </a:p>
        </p:txBody>
      </p:sp>
      <p:sp>
        <p:nvSpPr>
          <p:cNvPr id="6" name="Slide Number Placeholder 5"/>
          <p:cNvSpPr>
            <a:spLocks noGrp="1"/>
          </p:cNvSpPr>
          <p:nvPr>
            <p:ph type="sldNum" sz="quarter" idx="12"/>
          </p:nvPr>
        </p:nvSpPr>
        <p:spPr/>
        <p:txBody>
          <a:bodyPr/>
          <a:lstStyle/>
          <a:p>
            <a:fld id="{55871E12-748F-4C38-9748-52E38DADE7A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4FD922B-1014-4BCD-B3DD-0D290F87D810}" type="datetime1">
              <a:rPr lang="en-US" smtClean="0"/>
              <a:t>5/9/2020</a:t>
            </a:fld>
            <a:endParaRPr lang="en-US"/>
          </a:p>
        </p:txBody>
      </p:sp>
      <p:sp>
        <p:nvSpPr>
          <p:cNvPr id="5" name="Footer Placeholder 4"/>
          <p:cNvSpPr>
            <a:spLocks noGrp="1"/>
          </p:cNvSpPr>
          <p:nvPr>
            <p:ph type="ftr" sz="quarter" idx="11"/>
          </p:nvPr>
        </p:nvSpPr>
        <p:spPr/>
        <p:txBody>
          <a:bodyPr/>
          <a:lstStyle/>
          <a:p>
            <a:r>
              <a:rPr lang="fa-IR" smtClean="0"/>
              <a:t>دکتر شاهپوراحمدی</a:t>
            </a:r>
            <a:endParaRPr lang="en-US"/>
          </a:p>
        </p:txBody>
      </p:sp>
      <p:sp>
        <p:nvSpPr>
          <p:cNvPr id="6" name="Slide Number Placeholder 5"/>
          <p:cNvSpPr>
            <a:spLocks noGrp="1"/>
          </p:cNvSpPr>
          <p:nvPr>
            <p:ph type="sldNum" sz="quarter" idx="12"/>
          </p:nvPr>
        </p:nvSpPr>
        <p:spPr/>
        <p:txBody>
          <a:bodyPr/>
          <a:lstStyle/>
          <a:p>
            <a:fld id="{55871E12-748F-4C38-9748-52E38DADE7A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9B14345-4131-422C-9492-CB27C53839B2}" type="datetime1">
              <a:rPr lang="en-US" smtClean="0"/>
              <a:t>5/9/2020</a:t>
            </a:fld>
            <a:endParaRPr lang="en-US"/>
          </a:p>
        </p:txBody>
      </p:sp>
      <p:sp>
        <p:nvSpPr>
          <p:cNvPr id="5" name="Footer Placeholder 4"/>
          <p:cNvSpPr>
            <a:spLocks noGrp="1"/>
          </p:cNvSpPr>
          <p:nvPr>
            <p:ph type="ftr" sz="quarter" idx="11"/>
          </p:nvPr>
        </p:nvSpPr>
        <p:spPr/>
        <p:txBody>
          <a:bodyPr/>
          <a:lstStyle/>
          <a:p>
            <a:r>
              <a:rPr lang="fa-IR" smtClean="0"/>
              <a:t>دکتر شاهپوراحمدی</a:t>
            </a:r>
            <a:endParaRPr lang="en-US"/>
          </a:p>
        </p:txBody>
      </p:sp>
      <p:sp>
        <p:nvSpPr>
          <p:cNvPr id="6" name="Slide Number Placeholder 5"/>
          <p:cNvSpPr>
            <a:spLocks noGrp="1"/>
          </p:cNvSpPr>
          <p:nvPr>
            <p:ph type="sldNum" sz="quarter" idx="12"/>
          </p:nvPr>
        </p:nvSpPr>
        <p:spPr/>
        <p:txBody>
          <a:bodyPr/>
          <a:lstStyle/>
          <a:p>
            <a:fld id="{55871E12-748F-4C38-9748-52E38DADE7A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B4EC5D1-FDBE-42EF-B17D-05F8B17B6FC8}" type="datetime1">
              <a:rPr lang="en-US" smtClean="0"/>
              <a:t>5/9/2020</a:t>
            </a:fld>
            <a:endParaRPr lang="en-US"/>
          </a:p>
        </p:txBody>
      </p:sp>
      <p:sp>
        <p:nvSpPr>
          <p:cNvPr id="6" name="Footer Placeholder 5"/>
          <p:cNvSpPr>
            <a:spLocks noGrp="1"/>
          </p:cNvSpPr>
          <p:nvPr>
            <p:ph type="ftr" sz="quarter" idx="11"/>
          </p:nvPr>
        </p:nvSpPr>
        <p:spPr/>
        <p:txBody>
          <a:bodyPr/>
          <a:lstStyle/>
          <a:p>
            <a:r>
              <a:rPr lang="fa-IR" smtClean="0"/>
              <a:t>دکتر شاهپوراحمدی</a:t>
            </a:r>
            <a:endParaRPr lang="en-US"/>
          </a:p>
        </p:txBody>
      </p:sp>
      <p:sp>
        <p:nvSpPr>
          <p:cNvPr id="7" name="Slide Number Placeholder 6"/>
          <p:cNvSpPr>
            <a:spLocks noGrp="1"/>
          </p:cNvSpPr>
          <p:nvPr>
            <p:ph type="sldNum" sz="quarter" idx="12"/>
          </p:nvPr>
        </p:nvSpPr>
        <p:spPr/>
        <p:txBody>
          <a:bodyPr/>
          <a:lstStyle/>
          <a:p>
            <a:fld id="{55871E12-748F-4C38-9748-52E38DADE7A4}" type="slidenum">
              <a:rPr lang="en-US" smtClean="0"/>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FF9FF84-E80B-4078-AE49-014561FB1A94}" type="datetime1">
              <a:rPr lang="en-US" smtClean="0"/>
              <a:t>5/9/2020</a:t>
            </a:fld>
            <a:endParaRPr lang="en-US"/>
          </a:p>
        </p:txBody>
      </p:sp>
      <p:sp>
        <p:nvSpPr>
          <p:cNvPr id="8" name="Footer Placeholder 7"/>
          <p:cNvSpPr>
            <a:spLocks noGrp="1"/>
          </p:cNvSpPr>
          <p:nvPr>
            <p:ph type="ftr" sz="quarter" idx="11"/>
          </p:nvPr>
        </p:nvSpPr>
        <p:spPr/>
        <p:txBody>
          <a:bodyPr/>
          <a:lstStyle/>
          <a:p>
            <a:r>
              <a:rPr lang="fa-IR" smtClean="0"/>
              <a:t>دکتر شاهپوراحمدی</a:t>
            </a:r>
            <a:endParaRPr lang="en-US"/>
          </a:p>
        </p:txBody>
      </p:sp>
      <p:sp>
        <p:nvSpPr>
          <p:cNvPr id="9" name="Slide Number Placeholder 8"/>
          <p:cNvSpPr>
            <a:spLocks noGrp="1"/>
          </p:cNvSpPr>
          <p:nvPr>
            <p:ph type="sldNum" sz="quarter" idx="12"/>
          </p:nvPr>
        </p:nvSpPr>
        <p:spPr/>
        <p:txBody>
          <a:bodyPr/>
          <a:lstStyle/>
          <a:p>
            <a:fld id="{55871E12-748F-4C38-9748-52E38DADE7A4}" type="slidenum">
              <a:rPr lang="en-US" smtClean="0"/>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9471B4C9-CF3D-400B-A53F-9F77DA1D2CCA}" type="datetime1">
              <a:rPr lang="en-US" smtClean="0"/>
              <a:t>5/9/2020</a:t>
            </a:fld>
            <a:endParaRPr lang="en-US"/>
          </a:p>
        </p:txBody>
      </p:sp>
      <p:sp>
        <p:nvSpPr>
          <p:cNvPr id="4" name="Footer Placeholder 3"/>
          <p:cNvSpPr>
            <a:spLocks noGrp="1"/>
          </p:cNvSpPr>
          <p:nvPr>
            <p:ph type="ftr" sz="quarter" idx="11"/>
          </p:nvPr>
        </p:nvSpPr>
        <p:spPr/>
        <p:txBody>
          <a:bodyPr/>
          <a:lstStyle/>
          <a:p>
            <a:r>
              <a:rPr lang="fa-IR" smtClean="0"/>
              <a:t>دکتر شاهپوراحمدی</a:t>
            </a:r>
            <a:endParaRPr lang="en-US"/>
          </a:p>
        </p:txBody>
      </p:sp>
      <p:sp>
        <p:nvSpPr>
          <p:cNvPr id="5" name="Slide Number Placeholder 4"/>
          <p:cNvSpPr>
            <a:spLocks noGrp="1"/>
          </p:cNvSpPr>
          <p:nvPr>
            <p:ph type="sldNum" sz="quarter" idx="12"/>
          </p:nvPr>
        </p:nvSpPr>
        <p:spPr/>
        <p:txBody>
          <a:bodyPr/>
          <a:lstStyle/>
          <a:p>
            <a:fld id="{55871E12-748F-4C38-9748-52E38DADE7A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5F930234-607A-4048-91C7-D429756BC727}" type="datetime1">
              <a:rPr lang="en-US" smtClean="0"/>
              <a:t>5/9/2020</a:t>
            </a:fld>
            <a:endParaRPr lang="en-US"/>
          </a:p>
        </p:txBody>
      </p:sp>
      <p:sp>
        <p:nvSpPr>
          <p:cNvPr id="3" name="Footer Placeholder 2"/>
          <p:cNvSpPr>
            <a:spLocks noGrp="1"/>
          </p:cNvSpPr>
          <p:nvPr>
            <p:ph type="ftr" sz="quarter" idx="11"/>
          </p:nvPr>
        </p:nvSpPr>
        <p:spPr/>
        <p:txBody>
          <a:bodyPr/>
          <a:lstStyle/>
          <a:p>
            <a:r>
              <a:rPr lang="fa-IR" smtClean="0"/>
              <a:t>دکتر شاهپوراحمدی</a:t>
            </a:r>
            <a:endParaRPr lang="en-US"/>
          </a:p>
        </p:txBody>
      </p:sp>
      <p:sp>
        <p:nvSpPr>
          <p:cNvPr id="4" name="Slide Number Placeholder 3"/>
          <p:cNvSpPr>
            <a:spLocks noGrp="1"/>
          </p:cNvSpPr>
          <p:nvPr>
            <p:ph type="sldNum" sz="quarter" idx="12"/>
          </p:nvPr>
        </p:nvSpPr>
        <p:spPr/>
        <p:txBody>
          <a:bodyPr/>
          <a:lstStyle/>
          <a:p>
            <a:fld id="{55871E12-748F-4C38-9748-52E38DADE7A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FD1DE06-40E8-49E8-AB31-1A1FA20AB8FB}" type="datetime1">
              <a:rPr lang="en-US" smtClean="0"/>
              <a:t>5/9/2020</a:t>
            </a:fld>
            <a:endParaRPr lang="en-US"/>
          </a:p>
        </p:txBody>
      </p:sp>
      <p:sp>
        <p:nvSpPr>
          <p:cNvPr id="6" name="Footer Placeholder 5"/>
          <p:cNvSpPr>
            <a:spLocks noGrp="1"/>
          </p:cNvSpPr>
          <p:nvPr>
            <p:ph type="ftr" sz="quarter" idx="11"/>
          </p:nvPr>
        </p:nvSpPr>
        <p:spPr/>
        <p:txBody>
          <a:bodyPr/>
          <a:lstStyle/>
          <a:p>
            <a:r>
              <a:rPr lang="fa-IR" smtClean="0"/>
              <a:t>دکتر شاهپوراحمدی</a:t>
            </a:r>
            <a:endParaRPr lang="en-US"/>
          </a:p>
        </p:txBody>
      </p:sp>
      <p:sp>
        <p:nvSpPr>
          <p:cNvPr id="7" name="Slide Number Placeholder 6"/>
          <p:cNvSpPr>
            <a:spLocks noGrp="1"/>
          </p:cNvSpPr>
          <p:nvPr>
            <p:ph type="sldNum" sz="quarter" idx="12"/>
          </p:nvPr>
        </p:nvSpPr>
        <p:spPr/>
        <p:txBody>
          <a:bodyPr/>
          <a:lstStyle/>
          <a:p>
            <a:fld id="{55871E12-748F-4C38-9748-52E38DADE7A4}" type="slidenum">
              <a:rPr lang="en-US" smtClean="0"/>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ABD6C96-E9C0-4B7E-85B6-F46CAB45A3C5}" type="datetime1">
              <a:rPr lang="en-US" smtClean="0"/>
              <a:t>5/9/2020</a:t>
            </a:fld>
            <a:endParaRPr lang="en-US"/>
          </a:p>
        </p:txBody>
      </p:sp>
      <p:sp>
        <p:nvSpPr>
          <p:cNvPr id="6" name="Footer Placeholder 5"/>
          <p:cNvSpPr>
            <a:spLocks noGrp="1"/>
          </p:cNvSpPr>
          <p:nvPr>
            <p:ph type="ftr" sz="quarter" idx="11"/>
          </p:nvPr>
        </p:nvSpPr>
        <p:spPr/>
        <p:txBody>
          <a:bodyPr/>
          <a:lstStyle/>
          <a:p>
            <a:r>
              <a:rPr lang="fa-IR" smtClean="0"/>
              <a:t>دکتر شاهپوراحمدی</a:t>
            </a:r>
            <a:endParaRPr lang="en-US"/>
          </a:p>
        </p:txBody>
      </p:sp>
      <p:sp>
        <p:nvSpPr>
          <p:cNvPr id="7" name="Slide Number Placeholder 6"/>
          <p:cNvSpPr>
            <a:spLocks noGrp="1"/>
          </p:cNvSpPr>
          <p:nvPr>
            <p:ph type="sldNum" sz="quarter" idx="12"/>
          </p:nvPr>
        </p:nvSpPr>
        <p:spPr/>
        <p:txBody>
          <a:bodyPr/>
          <a:lstStyle/>
          <a:p>
            <a:fld id="{55871E12-748F-4C38-9748-52E38DADE7A4}" type="slidenum">
              <a:rPr lang="en-US" smtClean="0"/>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4D2101F2-DF67-4D8D-A360-11968831656B}" type="datetime1">
              <a:rPr lang="en-US" smtClean="0"/>
              <a:t>5/9/2020</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r>
              <a:rPr lang="fa-IR" smtClean="0"/>
              <a:t>دکتر شاهپوراحمدی</a:t>
            </a:r>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55871E12-748F-4C38-9748-52E38DADE7A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fa-IR" sz="5400" b="1" dirty="0" smtClean="0">
                <a:cs typeface="B Yagut" pitchFamily="2" charset="-78"/>
              </a:rPr>
              <a:t>روانشناسی اجتماعی</a:t>
            </a:r>
            <a:endParaRPr lang="en-US" sz="5400" b="1" dirty="0">
              <a:cs typeface="B Yagut" pitchFamily="2" charset="-78"/>
            </a:endParaRPr>
          </a:p>
        </p:txBody>
      </p:sp>
      <p:sp>
        <p:nvSpPr>
          <p:cNvPr id="3" name="Subtitle 2"/>
          <p:cNvSpPr>
            <a:spLocks noGrp="1"/>
          </p:cNvSpPr>
          <p:nvPr>
            <p:ph type="subTitle" idx="1"/>
          </p:nvPr>
        </p:nvSpPr>
        <p:spPr/>
        <p:txBody>
          <a:bodyPr>
            <a:normAutofit/>
          </a:bodyPr>
          <a:lstStyle/>
          <a:p>
            <a:r>
              <a:rPr lang="fa-IR" sz="3200" b="1" dirty="0" smtClean="0">
                <a:solidFill>
                  <a:schemeClr val="tx1"/>
                </a:solidFill>
                <a:cs typeface="B Yagut" pitchFamily="2" charset="-78"/>
              </a:rPr>
              <a:t>فصل چهاردهم(پرخاشگری)</a:t>
            </a:r>
            <a:endParaRPr lang="en-US" sz="3200" b="1" dirty="0">
              <a:solidFill>
                <a:schemeClr val="tx1"/>
              </a:solidFill>
              <a:cs typeface="B Yagut" pitchFamily="2" charset="-78"/>
            </a:endParaRPr>
          </a:p>
        </p:txBody>
      </p:sp>
      <p:sp>
        <p:nvSpPr>
          <p:cNvPr id="4" name="Footer Placeholder 3"/>
          <p:cNvSpPr>
            <a:spLocks noGrp="1"/>
          </p:cNvSpPr>
          <p:nvPr>
            <p:ph type="ftr" sz="quarter" idx="11"/>
          </p:nvPr>
        </p:nvSpPr>
        <p:spPr/>
        <p:txBody>
          <a:bodyPr/>
          <a:lstStyle/>
          <a:p>
            <a:r>
              <a:rPr lang="fa-IR" sz="1400" b="1" dirty="0" smtClean="0">
                <a:solidFill>
                  <a:srgbClr val="0070C0"/>
                </a:solidFill>
              </a:rPr>
              <a:t>دکتر 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1</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99792" y="3200400"/>
            <a:ext cx="487363" cy="487363"/>
          </a:xfrm>
          <a:prstGeom prst="rect">
            <a:avLst/>
          </a:prstGeom>
        </p:spPr>
      </p:pic>
    </p:spTree>
    <p:extLst>
      <p:ext uri="{BB962C8B-B14F-4D97-AF65-F5344CB8AC3E}">
        <p14:creationId xmlns:p14="http://schemas.microsoft.com/office/powerpoint/2010/main" val="1187824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400" b="1" dirty="0">
                <a:cs typeface="B Yagut" pitchFamily="2" charset="-78"/>
              </a:rPr>
              <a:t>نظریه های اکتسابی بودن پرخاشگری</a:t>
            </a:r>
            <a:endParaRPr lang="en-US" sz="4400" b="1" dirty="0">
              <a:cs typeface="B Yagut"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Yagut" pitchFamily="2" charset="-78"/>
              </a:rPr>
              <a:t>گروهی دیگر نیز به باور زیستی بودن پرخاشگری قائل بنوده و به عوامل اکتسابی اشاره دارند و ممی گوینذد هم قابل آموزش است و هم پیشگیری</a:t>
            </a:r>
          </a:p>
          <a:p>
            <a:pPr algn="justLow" rtl="1"/>
            <a:r>
              <a:rPr lang="fa-IR" sz="2400" b="1" dirty="0">
                <a:cs typeface="B Yagut" pitchFamily="2" charset="-78"/>
              </a:rPr>
              <a:t>نظریه یادگیری اجتماعی: بر این حقیقت تاکید دارد که رفتار پرخاشگرانه مانند دیگر رفتارهای اجتماعی آموخته می شود</a:t>
            </a:r>
          </a:p>
          <a:p>
            <a:pPr algn="justLow" rtl="1"/>
            <a:r>
              <a:rPr lang="fa-IR" sz="2400" b="1" dirty="0">
                <a:cs typeface="B Yagut" pitchFamily="2" charset="-78"/>
              </a:rPr>
              <a:t>در اثر پاداش و تنبیه</a:t>
            </a:r>
          </a:p>
          <a:p>
            <a:pPr algn="justLow" rtl="1"/>
            <a:r>
              <a:rPr lang="fa-IR" sz="2400" b="1" dirty="0">
                <a:cs typeface="B Yagut" pitchFamily="2" charset="-78"/>
              </a:rPr>
              <a:t>مثال کودک و بزرگتر برای دستیابی به هدف</a:t>
            </a:r>
            <a:endParaRPr lang="en-US" sz="2400"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10</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1750" y="602456"/>
            <a:ext cx="487363" cy="487363"/>
          </a:xfrm>
          <a:prstGeom prst="rect">
            <a:avLst/>
          </a:prstGeom>
        </p:spPr>
      </p:pic>
    </p:spTree>
    <p:extLst>
      <p:ext uri="{BB962C8B-B14F-4D97-AF65-F5344CB8AC3E}">
        <p14:creationId xmlns:p14="http://schemas.microsoft.com/office/powerpoint/2010/main" val="1449336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1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b="1" dirty="0">
                <a:cs typeface="B Yagut" pitchFamily="2" charset="-78"/>
              </a:rPr>
              <a:t>بندورا و یادگیری مشاهده ای پرخاشگری</a:t>
            </a:r>
            <a:endParaRPr lang="en-US" sz="4000" b="1" dirty="0">
              <a:cs typeface="B Yagut" pitchFamily="2" charset="-78"/>
            </a:endParaRPr>
          </a:p>
        </p:txBody>
      </p:sp>
      <p:sp>
        <p:nvSpPr>
          <p:cNvPr id="3" name="Content Placeholder 2"/>
          <p:cNvSpPr>
            <a:spLocks noGrp="1"/>
          </p:cNvSpPr>
          <p:nvPr>
            <p:ph idx="1"/>
          </p:nvPr>
        </p:nvSpPr>
        <p:spPr/>
        <p:txBody>
          <a:bodyPr>
            <a:normAutofit/>
          </a:bodyPr>
          <a:lstStyle/>
          <a:p>
            <a:pPr algn="justLow" rtl="1"/>
            <a:r>
              <a:rPr lang="fa-IR" sz="2800" b="1" dirty="0">
                <a:cs typeface="B Yagut" pitchFamily="2" charset="-78"/>
              </a:rPr>
              <a:t>بندورا پیشروی نظریه یادگیری اجتماعی عقیده دارد پرخاشگری نه تنها  از طریق  تجربه بلکه با مشاهده رفتار دیگران نیز مانند بسیاری از رفتارهای اجتماعی آموخته می شود</a:t>
            </a:r>
          </a:p>
          <a:p>
            <a:pPr algn="justLow" rtl="1"/>
            <a:r>
              <a:rPr lang="fa-IR" sz="2800" b="1" dirty="0">
                <a:cs typeface="B Yagut" pitchFamily="2" charset="-78"/>
              </a:rPr>
              <a:t>آزمایش او در دو گروه کودک</a:t>
            </a:r>
            <a:endParaRPr lang="en-US" sz="2800"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11</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71800" y="3429793"/>
            <a:ext cx="487363" cy="487363"/>
          </a:xfrm>
          <a:prstGeom prst="rect">
            <a:avLst/>
          </a:prstGeom>
        </p:spPr>
      </p:pic>
    </p:spTree>
    <p:extLst>
      <p:ext uri="{BB962C8B-B14F-4D97-AF65-F5344CB8AC3E}">
        <p14:creationId xmlns:p14="http://schemas.microsoft.com/office/powerpoint/2010/main" val="1867637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400" b="1" dirty="0">
                <a:cs typeface="B Yagut" pitchFamily="2" charset="-78"/>
              </a:rPr>
              <a:t>نقش رسانه های گروهی در پرخاشگری</a:t>
            </a:r>
            <a:endParaRPr lang="en-US" sz="4400" b="1" dirty="0">
              <a:cs typeface="B Yagut" pitchFamily="2" charset="-78"/>
            </a:endParaRPr>
          </a:p>
        </p:txBody>
      </p:sp>
      <p:sp>
        <p:nvSpPr>
          <p:cNvPr id="3" name="Content Placeholder 2"/>
          <p:cNvSpPr>
            <a:spLocks noGrp="1"/>
          </p:cNvSpPr>
          <p:nvPr>
            <p:ph idx="1"/>
          </p:nvPr>
        </p:nvSpPr>
        <p:spPr/>
        <p:txBody>
          <a:bodyPr/>
          <a:lstStyle/>
          <a:p>
            <a:pPr algn="justLow" rtl="1"/>
            <a:r>
              <a:rPr lang="fa-IR" sz="2400" b="1" dirty="0">
                <a:cs typeface="B Yagut" pitchFamily="2" charset="-78"/>
              </a:rPr>
              <a:t>فیلم های خشن</a:t>
            </a:r>
          </a:p>
          <a:p>
            <a:pPr algn="justLow" rtl="1"/>
            <a:r>
              <a:rPr lang="fa-IR" sz="2400" b="1" dirty="0">
                <a:cs typeface="B Yagut" pitchFamily="2" charset="-78"/>
              </a:rPr>
              <a:t>البته هرکس به یک اندازه از این فیلم ها متاثر نمی شود و چون لوح سفید رفتار نمی شود اموخته ها و زمینه قبلی مه ماست </a:t>
            </a:r>
          </a:p>
          <a:p>
            <a:pPr algn="justLow" rtl="1"/>
            <a:r>
              <a:rPr lang="fa-IR" sz="2400" b="1" dirty="0">
                <a:cs typeface="B Yagut" pitchFamily="2" charset="-78"/>
              </a:rPr>
              <a:t>رسانه ها با ایجاد انتظار می توانند پرخاشگری را دامن بزنند</a:t>
            </a:r>
          </a:p>
          <a:p>
            <a:pPr algn="justLow" rtl="1"/>
            <a:r>
              <a:rPr lang="fa-IR" sz="2400" b="1" dirty="0">
                <a:cs typeface="B Yagut" pitchFamily="2" charset="-78"/>
              </a:rPr>
              <a:t>رسانه می تواند واقع بینانه و در نقش پالایش روانی در قبال پرخاشگری عمل کند</a:t>
            </a:r>
            <a:endParaRPr lang="en-US" sz="2400"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12</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32834" y="4293096"/>
            <a:ext cx="487363" cy="487363"/>
          </a:xfrm>
          <a:prstGeom prst="rect">
            <a:avLst/>
          </a:prstGeom>
        </p:spPr>
      </p:pic>
    </p:spTree>
    <p:extLst>
      <p:ext uri="{BB962C8B-B14F-4D97-AF65-F5344CB8AC3E}">
        <p14:creationId xmlns:p14="http://schemas.microsoft.com/office/powerpoint/2010/main" val="129377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b="1" dirty="0">
                <a:cs typeface="B Yagut" pitchFamily="2" charset="-78"/>
              </a:rPr>
              <a:t>برکوویتز و یادگیری مشاهده ای پرخاشگری</a:t>
            </a:r>
            <a:endParaRPr lang="en-US" b="1" dirty="0">
              <a:cs typeface="B Yagut"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Yagut" pitchFamily="2" charset="-78"/>
              </a:rPr>
              <a:t>وجود محرک های های پرخاشگری</a:t>
            </a:r>
            <a:endParaRPr lang="en-US" sz="2400"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13</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52465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400" b="1" dirty="0">
                <a:cs typeface="B Yagut" pitchFamily="2" charset="-78"/>
              </a:rPr>
              <a:t>پرخاشگری در فرهنگ های مختلف</a:t>
            </a:r>
            <a:endParaRPr lang="en-US" sz="4400" b="1" dirty="0">
              <a:cs typeface="B Yagut"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Yagut" pitchFamily="2" charset="-78"/>
              </a:rPr>
              <a:t>در برخی فرهنگ ها اختلاف را با مشاعره برطرف می کنند</a:t>
            </a:r>
          </a:p>
          <a:p>
            <a:pPr algn="justLow" rtl="1"/>
            <a:r>
              <a:rPr lang="fa-IR" sz="2400" b="1" dirty="0">
                <a:cs typeface="B Yagut" pitchFamily="2" charset="-78"/>
              </a:rPr>
              <a:t>الگوی مردان پرخاشگر تر هستند</a:t>
            </a:r>
          </a:p>
          <a:p>
            <a:pPr algn="justLow" rtl="1"/>
            <a:r>
              <a:rPr lang="fa-IR" sz="2400" b="1" dirty="0">
                <a:cs typeface="B Yagut" pitchFamily="2" charset="-78"/>
              </a:rPr>
              <a:t>در بین افراد آراپش ، کوه نشینان گینه زن و مرد از خشونت و رقابت پرهیز می کنند و اعتماد دو جانبه را جایگزین می کنند در مقابل مونودوگومرها سلطه گر و آدم خوار هستند</a:t>
            </a:r>
          </a:p>
          <a:p>
            <a:pPr algn="justLow" rtl="1"/>
            <a:r>
              <a:rPr lang="fa-IR" sz="2400" b="1" dirty="0">
                <a:cs typeface="B Yagut" pitchFamily="2" charset="-78"/>
              </a:rPr>
              <a:t>تربیت دختر و پسر و پرخاشگری</a:t>
            </a:r>
            <a:endParaRPr lang="en-US" sz="2400"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14</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692696"/>
            <a:ext cx="487363" cy="487363"/>
          </a:xfrm>
          <a:prstGeom prst="rect">
            <a:avLst/>
          </a:prstGeom>
        </p:spPr>
      </p:pic>
    </p:spTree>
    <p:extLst>
      <p:ext uri="{BB962C8B-B14F-4D97-AF65-F5344CB8AC3E}">
        <p14:creationId xmlns:p14="http://schemas.microsoft.com/office/powerpoint/2010/main" val="2507172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b="1" dirty="0">
                <a:cs typeface="B Yagut" pitchFamily="2" charset="-78"/>
              </a:rPr>
              <a:t>دیدگاه مدافعان نظریه اکتسابی بودن پرخاشگری</a:t>
            </a:r>
            <a:endParaRPr lang="en-US" b="1" dirty="0">
              <a:cs typeface="B Yagut"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Yagut" pitchFamily="2" charset="-78"/>
              </a:rPr>
              <a:t>دلایل این گروه: </a:t>
            </a:r>
          </a:p>
          <a:p>
            <a:pPr algn="justLow" rtl="1"/>
            <a:r>
              <a:rPr lang="fa-IR" sz="2400" b="1" dirty="0">
                <a:cs typeface="B Yagut" pitchFamily="2" charset="-78"/>
              </a:rPr>
              <a:t>دشمنی حیوانات با یکدیگر غریزی نیست، بلکه اکتسابی است؛</a:t>
            </a:r>
          </a:p>
          <a:p>
            <a:pPr algn="justLow" rtl="1"/>
            <a:r>
              <a:rPr lang="fa-IR" sz="2400" b="1" dirty="0">
                <a:cs typeface="B Yagut" pitchFamily="2" charset="-78"/>
              </a:rPr>
              <a:t>وجود کروموزوم </a:t>
            </a:r>
            <a:r>
              <a:rPr lang="en-US" sz="2400" b="1" dirty="0">
                <a:cs typeface="B Yagut" pitchFamily="2" charset="-78"/>
              </a:rPr>
              <a:t>y</a:t>
            </a:r>
            <a:r>
              <a:rPr lang="fa-IR" sz="2400" b="1" dirty="0">
                <a:cs typeface="B Yagut" pitchFamily="2" charset="-78"/>
              </a:rPr>
              <a:t> اضافی دلیلی بر ذاتی بئدن پرخاشگری نیست. تحقیقات نشان داده که این قبیل افراد به دلایل فیزیک بزرگی که دارند و بعضا به دلیل کم هوشی(به نوان زمینه ساز) مرتکب خلاف می شوند</a:t>
            </a:r>
          </a:p>
          <a:p>
            <a:pPr algn="justLow" rtl="1"/>
            <a:r>
              <a:rPr lang="fa-IR" sz="2400" b="1" dirty="0">
                <a:cs typeface="B Yagut" pitchFamily="2" charset="-78"/>
              </a:rPr>
              <a:t>تحریک الکتریکی هیپوتالاموس وقتی باعث رفتار پرخاشگرانه می شود که در برابر حیوان ضعیف تر از خود قرار گیرددر غیر این صورت ترس و فرار خواهد بود</a:t>
            </a:r>
            <a:endParaRPr lang="en-US" sz="2400"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15</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27984" y="1471611"/>
            <a:ext cx="487363" cy="487363"/>
          </a:xfrm>
          <a:prstGeom prst="rect">
            <a:avLst/>
          </a:prstGeom>
        </p:spPr>
      </p:pic>
    </p:spTree>
    <p:extLst>
      <p:ext uri="{BB962C8B-B14F-4D97-AF65-F5344CB8AC3E}">
        <p14:creationId xmlns:p14="http://schemas.microsoft.com/office/powerpoint/2010/main" val="1913423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b="1" dirty="0">
                <a:cs typeface="B Yagut" pitchFamily="2" charset="-78"/>
              </a:rPr>
              <a:t>آیا پرخاشگری همواره زیان آور است یا فایده های نیز دارد</a:t>
            </a:r>
            <a:endParaRPr lang="en-US" sz="2800" b="1" dirty="0">
              <a:cs typeface="B Yagut"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Yagut" pitchFamily="2" charset="-78"/>
              </a:rPr>
              <a:t>گاها  در مسیر استقلال کودک و شرایطی که ایجاب می کند پرخاشگری می تواند راهگشا باشد</a:t>
            </a:r>
          </a:p>
          <a:p>
            <a:pPr algn="justLow" rtl="1"/>
            <a:r>
              <a:rPr lang="fa-IR" sz="2400" b="1" dirty="0">
                <a:cs typeface="B Yagut" pitchFamily="2" charset="-78"/>
              </a:rPr>
              <a:t>یا در میمونها گاها مزیت برتری است</a:t>
            </a:r>
            <a:endParaRPr lang="en-US" sz="2400"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16</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54016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a:cs typeface="B Yagut" pitchFamily="2" charset="-78"/>
              </a:rPr>
              <a:t>کنترل</a:t>
            </a:r>
            <a:r>
              <a:rPr lang="fa-IR" dirty="0" smtClean="0"/>
              <a:t> </a:t>
            </a:r>
            <a:r>
              <a:rPr lang="fa-IR" sz="4400" b="1" dirty="0">
                <a:cs typeface="B Yagut" pitchFamily="2" charset="-78"/>
              </a:rPr>
              <a:t>پرخاشگری</a:t>
            </a:r>
            <a:endParaRPr lang="en-US" sz="4400" b="1" dirty="0">
              <a:cs typeface="B Yagut" pitchFamily="2" charset="-78"/>
            </a:endParaRPr>
          </a:p>
        </p:txBody>
      </p:sp>
      <p:sp>
        <p:nvSpPr>
          <p:cNvPr id="3" name="Content Placeholder 2"/>
          <p:cNvSpPr>
            <a:spLocks noGrp="1"/>
          </p:cNvSpPr>
          <p:nvPr>
            <p:ph idx="1"/>
          </p:nvPr>
        </p:nvSpPr>
        <p:spPr/>
        <p:txBody>
          <a:bodyPr>
            <a:noAutofit/>
          </a:bodyPr>
          <a:lstStyle/>
          <a:p>
            <a:pPr algn="justLow" rtl="1"/>
            <a:r>
              <a:rPr lang="fa-IR" b="1" dirty="0">
                <a:cs typeface="B Yagut" pitchFamily="2" charset="-78"/>
              </a:rPr>
              <a:t>نظریه فروید و مکانیسم پالایش به سمت مسابقات ورزشی، فعالیتهای سیاسی و رقابهای سالم</a:t>
            </a:r>
          </a:p>
          <a:p>
            <a:pPr algn="justLow" rtl="1"/>
            <a:r>
              <a:rPr lang="fa-IR" b="1" dirty="0">
                <a:cs typeface="B Yagut" pitchFamily="2" charset="-78"/>
              </a:rPr>
              <a:t>راه حل های فروید در ای خصوص به قرار ذیل است: </a:t>
            </a:r>
          </a:p>
          <a:p>
            <a:pPr algn="justLow" rtl="1"/>
            <a:r>
              <a:rPr lang="fa-IR" b="1" dirty="0">
                <a:cs typeface="B Yagut" pitchFamily="2" charset="-78"/>
              </a:rPr>
              <a:t>صرف نیرو  در فعالیتهای بدنی مثل ورزش، زدن به کیسه بوکسو بازیهای رقابتی</a:t>
            </a:r>
          </a:p>
          <a:p>
            <a:pPr algn="justLow" rtl="1"/>
            <a:r>
              <a:rPr lang="fa-IR" b="1" dirty="0">
                <a:cs typeface="B Yagut" pitchFamily="2" charset="-78"/>
              </a:rPr>
              <a:t>اشتغال به پرخاشگری خیالی و غیر مخرب</a:t>
            </a:r>
          </a:p>
          <a:p>
            <a:pPr algn="justLow" rtl="1"/>
            <a:r>
              <a:rPr lang="fa-IR" b="1" dirty="0">
                <a:cs typeface="B Yagut" pitchFamily="2" charset="-78"/>
              </a:rPr>
              <a:t>اعمال پرخاشگری مستقیم، حمله به ناکام کننده، صدمه زدن به او، ناراحت کردن او و ناسزا گفتن و..</a:t>
            </a:r>
          </a:p>
          <a:p>
            <a:pPr algn="justLow" rtl="1"/>
            <a:r>
              <a:rPr lang="fa-IR" b="1" dirty="0">
                <a:cs typeface="B Yagut" pitchFamily="2" charset="-78"/>
              </a:rPr>
              <a:t>دوری جستن از موقهیتهای پرخاشگری</a:t>
            </a:r>
          </a:p>
          <a:p>
            <a:pPr algn="justLow" rtl="1"/>
            <a:r>
              <a:rPr lang="fa-IR" b="1" dirty="0">
                <a:cs typeface="B Yagut" pitchFamily="2" charset="-78"/>
              </a:rPr>
              <a:t>بازگشت به زمان کودکی</a:t>
            </a:r>
          </a:p>
          <a:p>
            <a:pPr algn="justLow" rtl="1"/>
            <a:r>
              <a:rPr lang="fa-IR" b="1" dirty="0">
                <a:cs typeface="B Yagut" pitchFamily="2" charset="-78"/>
              </a:rPr>
              <a:t>آموزش مهارتهای اجتماعی</a:t>
            </a:r>
          </a:p>
          <a:p>
            <a:pPr algn="justLow" rtl="1"/>
            <a:r>
              <a:rPr lang="fa-IR" b="1" dirty="0">
                <a:cs typeface="B Yagut" pitchFamily="2" charset="-78"/>
              </a:rPr>
              <a:t>خنده و عواطف مثبت برای غلبه بر پرخاشگری</a:t>
            </a:r>
          </a:p>
          <a:p>
            <a:pPr algn="justLow" rtl="1"/>
            <a:r>
              <a:rPr lang="fa-IR" b="1" dirty="0">
                <a:cs typeface="B Yagut" pitchFamily="2" charset="-78"/>
              </a:rPr>
              <a:t>عذرخواهی</a:t>
            </a:r>
            <a:endParaRPr lang="en-US"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17</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18725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2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3" name="Slide Number Placeholder 2"/>
          <p:cNvSpPr>
            <a:spLocks noGrp="1"/>
          </p:cNvSpPr>
          <p:nvPr>
            <p:ph type="sldNum" sz="quarter" idx="12"/>
          </p:nvPr>
        </p:nvSpPr>
        <p:spPr/>
        <p:txBody>
          <a:bodyPr/>
          <a:lstStyle/>
          <a:p>
            <a:fld id="{55871E12-748F-4C38-9748-52E38DADE7A4}" type="slidenum">
              <a:rPr lang="en-US" smtClean="0"/>
              <a:t>18</a:t>
            </a:fld>
            <a:endParaRPr lang="en-US"/>
          </a:p>
        </p:txBody>
      </p:sp>
      <p:sp>
        <p:nvSpPr>
          <p:cNvPr id="4" name="Rectangle 3"/>
          <p:cNvSpPr/>
          <p:nvPr/>
        </p:nvSpPr>
        <p:spPr>
          <a:xfrm>
            <a:off x="3351956" y="2967335"/>
            <a:ext cx="2440092" cy="923330"/>
          </a:xfrm>
          <a:prstGeom prst="rect">
            <a:avLst/>
          </a:prstGeom>
          <a:noFill/>
        </p:spPr>
        <p:txBody>
          <a:bodyPr wrap="none" lIns="91440" tIns="45720" rIns="91440" bIns="45720">
            <a:spAutoFit/>
          </a:bodyPr>
          <a:lstStyle/>
          <a:p>
            <a:pPr algn="ctr"/>
            <a:r>
              <a:rPr lang="fa-IR"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خدانگهدار</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35896" y="1988840"/>
            <a:ext cx="487363" cy="487363"/>
          </a:xfrm>
          <a:prstGeom prst="rect">
            <a:avLst/>
          </a:prstGeom>
        </p:spPr>
      </p:pic>
    </p:spTree>
    <p:extLst>
      <p:ext uri="{BB962C8B-B14F-4D97-AF65-F5344CB8AC3E}">
        <p14:creationId xmlns:p14="http://schemas.microsoft.com/office/powerpoint/2010/main" val="3209009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smtClean="0">
                <a:cs typeface="B Yagut" pitchFamily="2" charset="-78"/>
              </a:rPr>
              <a:t>مقدمه</a:t>
            </a:r>
            <a:endParaRPr lang="en-US"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2</a:t>
            </a:fld>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79876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400" b="1" dirty="0">
                <a:cs typeface="B Yagut" pitchFamily="2" charset="-78"/>
              </a:rPr>
              <a:t>تعریف پرخاشگری</a:t>
            </a:r>
            <a:endParaRPr lang="en-US" sz="4400" b="1" dirty="0">
              <a:cs typeface="B Yagut" pitchFamily="2" charset="-78"/>
            </a:endParaRPr>
          </a:p>
        </p:txBody>
      </p:sp>
      <p:sp>
        <p:nvSpPr>
          <p:cNvPr id="3" name="Content Placeholder 2"/>
          <p:cNvSpPr>
            <a:spLocks noGrp="1"/>
          </p:cNvSpPr>
          <p:nvPr>
            <p:ph idx="1"/>
          </p:nvPr>
        </p:nvSpPr>
        <p:spPr/>
        <p:txBody>
          <a:bodyPr>
            <a:normAutofit/>
          </a:bodyPr>
          <a:lstStyle/>
          <a:p>
            <a:pPr algn="justLow" rtl="1"/>
            <a:r>
              <a:rPr lang="fa-IR" sz="2400" b="1" dirty="0" smtClean="0">
                <a:cs typeface="B Yagut" pitchFamily="2" charset="-78"/>
              </a:rPr>
              <a:t>ارائه تعریفی روشن و دقیق از پرخاشگری همچون سایر مفاهیم علوم اجتماعی دشوار است اما در مجموع</a:t>
            </a:r>
          </a:p>
          <a:p>
            <a:pPr algn="justLow" rtl="1"/>
            <a:r>
              <a:rPr lang="fa-IR" sz="2400" b="1" dirty="0" smtClean="0">
                <a:cs typeface="B Yagut" pitchFamily="2" charset="-78"/>
              </a:rPr>
              <a:t>پرخاشگری را رفتاری تعریف کرده اند که هدف آن صدمه زدن به خود یا دیگری باشد. در این تعریف قصد و نیت رفتار کننده حائز اهمیت است. </a:t>
            </a:r>
          </a:p>
          <a:p>
            <a:pPr algn="justLow" rtl="1"/>
            <a:r>
              <a:rPr lang="fa-IR" sz="2400" b="1" dirty="0" smtClean="0">
                <a:cs typeface="B Yagut" pitchFamily="2" charset="-78"/>
              </a:rPr>
              <a:t>به چند مثال در این رابطه در ص 235 کتاب اشاره شده در باب ابهام در تعریف</a:t>
            </a:r>
            <a:endParaRPr lang="en-US" sz="2400"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3</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64088" y="692696"/>
            <a:ext cx="487363" cy="487363"/>
          </a:xfrm>
          <a:prstGeom prst="rect">
            <a:avLst/>
          </a:prstGeom>
        </p:spPr>
      </p:pic>
    </p:spTree>
    <p:extLst>
      <p:ext uri="{BB962C8B-B14F-4D97-AF65-F5344CB8AC3E}">
        <p14:creationId xmlns:p14="http://schemas.microsoft.com/office/powerpoint/2010/main" val="1614303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a:cs typeface="B Yagut" pitchFamily="2" charset="-78"/>
              </a:rPr>
              <a:t>انواع</a:t>
            </a:r>
            <a:r>
              <a:rPr lang="fa-IR" dirty="0" smtClean="0"/>
              <a:t> </a:t>
            </a:r>
            <a:r>
              <a:rPr lang="fa-IR" sz="4400" b="1" dirty="0">
                <a:cs typeface="B Yagut" pitchFamily="2" charset="-78"/>
              </a:rPr>
              <a:t>پرخاشگری</a:t>
            </a:r>
            <a:endParaRPr lang="en-US" sz="4400" b="1" dirty="0">
              <a:cs typeface="B Yagut" pitchFamily="2" charset="-78"/>
            </a:endParaRPr>
          </a:p>
        </p:txBody>
      </p:sp>
      <p:sp>
        <p:nvSpPr>
          <p:cNvPr id="3" name="Content Placeholder 2"/>
          <p:cNvSpPr>
            <a:spLocks noGrp="1"/>
          </p:cNvSpPr>
          <p:nvPr>
            <p:ph idx="1"/>
          </p:nvPr>
        </p:nvSpPr>
        <p:spPr/>
        <p:txBody>
          <a:bodyPr/>
          <a:lstStyle/>
          <a:p>
            <a:pPr algn="justLow" rtl="1"/>
            <a:r>
              <a:rPr lang="fa-IR" sz="2400" b="1" dirty="0">
                <a:cs typeface="B Yagut" pitchFamily="2" charset="-78"/>
              </a:rPr>
              <a:t>روانشناسان اجتماعی دو گونه پرخاشگری را تمیز داده اند:</a:t>
            </a:r>
          </a:p>
          <a:p>
            <a:pPr algn="justLow" rtl="1"/>
            <a:r>
              <a:rPr lang="fa-IR" sz="2400" b="1" dirty="0">
                <a:cs typeface="B Yagut" pitchFamily="2" charset="-78"/>
              </a:rPr>
              <a:t>پرخاشگری هدفی: که در آن پرخاشگری خودش هدف است و غالبا با ایجاد درد و هیجان همراه است. مثل دعوای خواهر برادر</a:t>
            </a:r>
          </a:p>
          <a:p>
            <a:pPr algn="justLow" rtl="1"/>
            <a:r>
              <a:rPr lang="fa-IR" sz="2400" b="1" dirty="0">
                <a:cs typeface="B Yagut" pitchFamily="2" charset="-78"/>
              </a:rPr>
              <a:t> پرخاشگری وسیله ای: این نوع پرخاشگری به دلیل خشم یا برای هیجان ایجاد نمی شود؛ بلکه هدف به دست آوردن پاداشهای مطلوب، همچون پول یا کالای با ارزش است مثل پرخاشگری برای برد در فوتبال</a:t>
            </a:r>
          </a:p>
          <a:p>
            <a:pPr algn="r" rtl="1"/>
            <a:endParaRPr lang="en-US" dirty="0"/>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4</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16016" y="853348"/>
            <a:ext cx="487363" cy="487363"/>
          </a:xfrm>
          <a:prstGeom prst="rect">
            <a:avLst/>
          </a:prstGeom>
        </p:spPr>
      </p:pic>
    </p:spTree>
    <p:extLst>
      <p:ext uri="{BB962C8B-B14F-4D97-AF65-F5344CB8AC3E}">
        <p14:creationId xmlns:p14="http://schemas.microsoft.com/office/powerpoint/2010/main" val="2193641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3200" b="1" dirty="0">
                <a:cs typeface="B Yagut" pitchFamily="2" charset="-78"/>
              </a:rPr>
              <a:t>دو گروه نظریه در مورد پرخاشگری از جانب روانشناسان اجتماعی</a:t>
            </a:r>
            <a:endParaRPr lang="en-US" sz="3200" b="1" dirty="0">
              <a:cs typeface="B Yagut" pitchFamily="2" charset="-78"/>
            </a:endParaRPr>
          </a:p>
        </p:txBody>
      </p:sp>
      <p:sp>
        <p:nvSpPr>
          <p:cNvPr id="3" name="Content Placeholder 2"/>
          <p:cNvSpPr>
            <a:spLocks noGrp="1"/>
          </p:cNvSpPr>
          <p:nvPr>
            <p:ph idx="1"/>
          </p:nvPr>
        </p:nvSpPr>
        <p:spPr/>
        <p:txBody>
          <a:bodyPr/>
          <a:lstStyle/>
          <a:p>
            <a:pPr algn="justLow" rtl="1"/>
            <a:r>
              <a:rPr lang="fa-IR" sz="2400" b="1" dirty="0">
                <a:cs typeface="B Yagut" pitchFamily="2" charset="-78"/>
              </a:rPr>
              <a:t>نظریه های ذاتی بودن پرخاشگری: نظریه فروید در خصوص دو غریزه مرگ و زندگی</a:t>
            </a:r>
          </a:p>
          <a:p>
            <a:pPr algn="justLow" rtl="1"/>
            <a:r>
              <a:rPr lang="fa-IR" sz="2400" b="1" dirty="0">
                <a:cs typeface="B Yagut" pitchFamily="2" charset="-78"/>
              </a:rPr>
              <a:t>برون ریزی به بیرون و درون در نظریه مرگ</a:t>
            </a:r>
          </a:p>
          <a:p>
            <a:pPr algn="justLow" rtl="1"/>
            <a:r>
              <a:rPr lang="fa-IR" sz="2400" b="1" dirty="0">
                <a:cs typeface="B Yagut" pitchFamily="2" charset="-78"/>
              </a:rPr>
              <a:t>نظریه لورنز در مورد رفتارهای آدابگونه در حیوانات(گرگها) که آنها علیه خود اقدام نمی کنند اما در انسان چنین چیزی نیست</a:t>
            </a:r>
          </a:p>
          <a:p>
            <a:endParaRPr lang="en-US" dirty="0"/>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5</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88224" y="910324"/>
            <a:ext cx="487363" cy="487363"/>
          </a:xfrm>
          <a:prstGeom prst="rect">
            <a:avLst/>
          </a:prstGeom>
        </p:spPr>
      </p:pic>
    </p:spTree>
    <p:extLst>
      <p:ext uri="{BB962C8B-B14F-4D97-AF65-F5344CB8AC3E}">
        <p14:creationId xmlns:p14="http://schemas.microsoft.com/office/powerpoint/2010/main" val="3354646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01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a:cs typeface="B Yagut" pitchFamily="2" charset="-78"/>
              </a:rPr>
              <a:t>ادامه</a:t>
            </a:r>
            <a:endParaRPr lang="en-US" sz="4400" b="1" dirty="0">
              <a:cs typeface="B Yagut" pitchFamily="2" charset="-78"/>
            </a:endParaRPr>
          </a:p>
        </p:txBody>
      </p:sp>
      <p:sp>
        <p:nvSpPr>
          <p:cNvPr id="3" name="Content Placeholder 2"/>
          <p:cNvSpPr>
            <a:spLocks noGrp="1"/>
          </p:cNvSpPr>
          <p:nvPr>
            <p:ph idx="1"/>
          </p:nvPr>
        </p:nvSpPr>
        <p:spPr/>
        <p:txBody>
          <a:bodyPr/>
          <a:lstStyle/>
          <a:p>
            <a:pPr lvl="0" algn="justLow" rtl="1"/>
            <a:r>
              <a:rPr lang="fa-IR" sz="2400" b="1" dirty="0">
                <a:cs typeface="B Yagut" pitchFamily="2" charset="-78"/>
              </a:rPr>
              <a:t>دیدگاه زیستی به نقش تحریک هیپوتالاموس و آمیگدالا</a:t>
            </a:r>
          </a:p>
          <a:p>
            <a:pPr lvl="0" algn="justLow" rtl="1"/>
            <a:r>
              <a:rPr lang="fa-IR" sz="2400" b="1" dirty="0">
                <a:cs typeface="B Yagut" pitchFamily="2" charset="-78"/>
              </a:rPr>
              <a:t>سروتونین خون هم پایین باشد موجب پرخاشگری می شود</a:t>
            </a:r>
          </a:p>
          <a:p>
            <a:pPr lvl="0" algn="justLow" rtl="1"/>
            <a:r>
              <a:rPr lang="fa-IR" sz="2400" b="1" dirty="0">
                <a:cs typeface="B Yagut" pitchFamily="2" charset="-78"/>
              </a:rPr>
              <a:t>کروموزومهای جنسی و پرخاشگری</a:t>
            </a:r>
          </a:p>
          <a:p>
            <a:pPr lvl="0" algn="justLow" rtl="1"/>
            <a:r>
              <a:rPr lang="fa-IR" sz="2400" b="1" dirty="0">
                <a:cs typeface="B Yagut" pitchFamily="2" charset="-78"/>
              </a:rPr>
              <a:t>داشتن کروموزوم اضافی در کروموزوم </a:t>
            </a:r>
            <a:r>
              <a:rPr lang="en-US" sz="2400" b="1" dirty="0">
                <a:cs typeface="B Yagut" pitchFamily="2" charset="-78"/>
              </a:rPr>
              <a:t> X </a:t>
            </a:r>
            <a:r>
              <a:rPr lang="fa-IR" sz="2400" b="1" dirty="0">
                <a:cs typeface="B Yagut" pitchFamily="2" charset="-78"/>
              </a:rPr>
              <a:t>و </a:t>
            </a:r>
            <a:r>
              <a:rPr lang="en-US" sz="2400" b="1" dirty="0">
                <a:cs typeface="B Yagut" pitchFamily="2" charset="-78"/>
              </a:rPr>
              <a:t>Y</a:t>
            </a:r>
          </a:p>
          <a:p>
            <a:pPr lvl="0" algn="justLow" rtl="1"/>
            <a:r>
              <a:rPr lang="fa-IR" sz="2400" b="1" dirty="0">
                <a:cs typeface="B Yagut" pitchFamily="2" charset="-78"/>
              </a:rPr>
              <a:t>بلوغ جنسی و پرخاشگری: اشاره به پرخاشگری دوران بلوغ </a:t>
            </a:r>
          </a:p>
          <a:p>
            <a:pPr lvl="0" algn="r" rtl="1"/>
            <a:r>
              <a:rPr lang="fa-IR" sz="2400" b="1" dirty="0">
                <a:cs typeface="B Yagut" pitchFamily="2" charset="-78"/>
              </a:rPr>
              <a:t>دگرآزاری</a:t>
            </a:r>
            <a:endParaRPr lang="en-US" sz="2400"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6</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75856" y="794138"/>
            <a:ext cx="487363" cy="487363"/>
          </a:xfrm>
          <a:prstGeom prst="rect">
            <a:avLst/>
          </a:prstGeom>
        </p:spPr>
      </p:pic>
    </p:spTree>
    <p:extLst>
      <p:ext uri="{BB962C8B-B14F-4D97-AF65-F5344CB8AC3E}">
        <p14:creationId xmlns:p14="http://schemas.microsoft.com/office/powerpoint/2010/main" val="1114315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5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200" b="1" dirty="0">
                <a:cs typeface="B Yagut" pitchFamily="2" charset="-78"/>
              </a:rPr>
              <a:t>دیدگاه مدافعان نظریه های ذاتی بودن پرخاشگری</a:t>
            </a:r>
            <a:endParaRPr lang="en-US" sz="3200" b="1" dirty="0">
              <a:cs typeface="B Yagut" pitchFamily="2" charset="-78"/>
            </a:endParaRPr>
          </a:p>
        </p:txBody>
      </p:sp>
      <p:sp>
        <p:nvSpPr>
          <p:cNvPr id="3" name="Content Placeholder 2"/>
          <p:cNvSpPr>
            <a:spLocks noGrp="1"/>
          </p:cNvSpPr>
          <p:nvPr>
            <p:ph idx="1"/>
          </p:nvPr>
        </p:nvSpPr>
        <p:spPr/>
        <p:txBody>
          <a:bodyPr/>
          <a:lstStyle/>
          <a:p>
            <a:pPr algn="justLow" rtl="1"/>
            <a:r>
              <a:rPr lang="fa-IR" sz="2400" b="1" dirty="0">
                <a:cs typeface="B Yagut" pitchFamily="2" charset="-78"/>
              </a:rPr>
              <a:t>استباط از هیجان خشم به استناد مقدار بیشتر نوراپی نفرین بیشتر در خون پرخاشگرها</a:t>
            </a:r>
          </a:p>
          <a:p>
            <a:pPr algn="justLow" rtl="1"/>
            <a:r>
              <a:rPr lang="fa-IR" sz="2400" b="1" dirty="0">
                <a:cs typeface="B Yagut" pitchFamily="2" charset="-78"/>
              </a:rPr>
              <a:t>کروموزوم </a:t>
            </a:r>
            <a:r>
              <a:rPr lang="en-US" sz="2400" b="1" dirty="0">
                <a:cs typeface="B Yagut" pitchFamily="2" charset="-78"/>
              </a:rPr>
              <a:t>Y</a:t>
            </a:r>
            <a:r>
              <a:rPr lang="fa-IR" sz="2400" b="1" dirty="0">
                <a:cs typeface="B Yagut" pitchFamily="2" charset="-78"/>
              </a:rPr>
              <a:t> اضافی</a:t>
            </a:r>
          </a:p>
          <a:p>
            <a:pPr algn="justLow" rtl="1"/>
            <a:r>
              <a:rPr lang="fa-IR" sz="2400" b="1" dirty="0">
                <a:cs typeface="B Yagut" pitchFamily="2" charset="-78"/>
              </a:rPr>
              <a:t>فرضیه ناکامی پرخاشگری </a:t>
            </a:r>
          </a:p>
          <a:p>
            <a:pPr algn="justLow" rtl="1"/>
            <a:r>
              <a:rPr lang="fa-IR" sz="2400" b="1" dirty="0">
                <a:cs typeface="B Yagut" pitchFamily="2" charset="-78"/>
              </a:rPr>
              <a:t>پسران پرخاشگرتر از دختران</a:t>
            </a:r>
          </a:p>
          <a:p>
            <a:pPr algn="r" rtl="1"/>
            <a:endParaRPr lang="en-US" dirty="0"/>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7</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497576"/>
            <a:ext cx="487363" cy="487363"/>
          </a:xfrm>
          <a:prstGeom prst="rect">
            <a:avLst/>
          </a:prstGeom>
        </p:spPr>
      </p:pic>
    </p:spTree>
    <p:extLst>
      <p:ext uri="{BB962C8B-B14F-4D97-AF65-F5344CB8AC3E}">
        <p14:creationId xmlns:p14="http://schemas.microsoft.com/office/powerpoint/2010/main" val="1011654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400" b="1" dirty="0">
                <a:cs typeface="B Yagut" pitchFamily="2" charset="-78"/>
              </a:rPr>
              <a:t>فرضیه ناکامی- پرخاشگری</a:t>
            </a:r>
            <a:endParaRPr lang="en-US" sz="4400" b="1" dirty="0">
              <a:cs typeface="B Yagut" pitchFamily="2" charset="-78"/>
            </a:endParaRPr>
          </a:p>
        </p:txBody>
      </p:sp>
      <p:sp>
        <p:nvSpPr>
          <p:cNvPr id="3" name="Content Placeholder 2"/>
          <p:cNvSpPr>
            <a:spLocks noGrp="1"/>
          </p:cNvSpPr>
          <p:nvPr>
            <p:ph idx="1"/>
          </p:nvPr>
        </p:nvSpPr>
        <p:spPr/>
        <p:txBody>
          <a:bodyPr>
            <a:normAutofit lnSpcReduction="10000"/>
          </a:bodyPr>
          <a:lstStyle/>
          <a:p>
            <a:pPr algn="justLow" rtl="1"/>
            <a:r>
              <a:rPr lang="fa-IR" sz="2400" b="1" dirty="0">
                <a:cs typeface="B Yagut" pitchFamily="2" charset="-78"/>
              </a:rPr>
              <a:t>نظریه جان دالرد و همکاران</a:t>
            </a:r>
          </a:p>
          <a:p>
            <a:pPr algn="justLow" rtl="1"/>
            <a:r>
              <a:rPr lang="fa-IR" sz="2400" b="1" dirty="0">
                <a:cs typeface="B Yagut" pitchFamily="2" charset="-78"/>
              </a:rPr>
              <a:t>این نظریه به جای تاکید روی گرایش انواع آدم ها به پرخاشگری به انواع وضعیتها یا تجربه هایی که ممکن است پرخاشگری را در هر فردی رشد دهد، تاکید می شود</a:t>
            </a:r>
          </a:p>
          <a:p>
            <a:pPr algn="justLow" rtl="1"/>
            <a:r>
              <a:rPr lang="fa-IR" sz="2400" b="1" dirty="0">
                <a:cs typeface="B Yagut" pitchFamily="2" charset="-78"/>
              </a:rPr>
              <a:t>ساختارشخصیت، شدت ناکامی و شدت تمایل درونی به پرخاشگری</a:t>
            </a:r>
          </a:p>
          <a:p>
            <a:pPr algn="justLow" rtl="1"/>
            <a:r>
              <a:rPr lang="fa-IR" sz="2400" b="1" dirty="0">
                <a:cs typeface="B Yagut" pitchFamily="2" charset="-78"/>
              </a:rPr>
              <a:t>روانکاوان این فرضیه را می پذیرند</a:t>
            </a:r>
          </a:p>
          <a:p>
            <a:pPr algn="justLow" rtl="1"/>
            <a:r>
              <a:rPr lang="fa-IR" sz="2400" b="1" dirty="0">
                <a:cs typeface="B Yagut" pitchFamily="2" charset="-78"/>
              </a:rPr>
              <a:t>برکویتز می </a:t>
            </a:r>
            <a:r>
              <a:rPr lang="fa-IR" sz="2400" b="1" dirty="0" smtClean="0">
                <a:cs typeface="B Yagut" pitchFamily="2" charset="-78"/>
              </a:rPr>
              <a:t>گوید </a:t>
            </a:r>
            <a:r>
              <a:rPr lang="fa-IR" sz="2400" b="1" dirty="0">
                <a:cs typeface="B Yagut" pitchFamily="2" charset="-78"/>
              </a:rPr>
              <a:t>ناکامی حتی غیر منتظره و شدید باشد به </a:t>
            </a:r>
            <a:r>
              <a:rPr lang="fa-IR" sz="2400" b="1" dirty="0" smtClean="0">
                <a:cs typeface="B Yagut" pitchFamily="2" charset="-78"/>
              </a:rPr>
              <a:t>پرخاشگری منجر نمی </a:t>
            </a:r>
            <a:r>
              <a:rPr lang="fa-IR" sz="2400" b="1" dirty="0">
                <a:cs typeface="B Yagut" pitchFamily="2" charset="-78"/>
              </a:rPr>
              <a:t>شود بلکه احساسی که به فرد دست می دهد در بروز آن مهم است</a:t>
            </a:r>
            <a:r>
              <a:rPr lang="fa-IR" dirty="0" smtClean="0"/>
              <a:t>.</a:t>
            </a:r>
            <a:endParaRPr lang="en-US" dirty="0"/>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8</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4208" y="816714"/>
            <a:ext cx="487363" cy="487363"/>
          </a:xfrm>
          <a:prstGeom prst="rect">
            <a:avLst/>
          </a:prstGeom>
        </p:spPr>
      </p:pic>
    </p:spTree>
    <p:extLst>
      <p:ext uri="{BB962C8B-B14F-4D97-AF65-F5344CB8AC3E}">
        <p14:creationId xmlns:p14="http://schemas.microsoft.com/office/powerpoint/2010/main" val="725116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cs typeface="B Yagut" pitchFamily="2" charset="-78"/>
              </a:rPr>
              <a:t>درستی و نادرستی </a:t>
            </a:r>
            <a:r>
              <a:rPr lang="fa-IR" b="1" dirty="0" smtClean="0">
                <a:cs typeface="B Yagut" pitchFamily="2" charset="-78"/>
              </a:rPr>
              <a:t>فرضیه ناکامی-  </a:t>
            </a:r>
            <a:r>
              <a:rPr lang="fa-IR" b="1" dirty="0">
                <a:cs typeface="B Yagut" pitchFamily="2" charset="-78"/>
              </a:rPr>
              <a:t>پرخاشگری</a:t>
            </a:r>
            <a:endParaRPr lang="en-US" b="1" dirty="0">
              <a:cs typeface="B Yagut" pitchFamily="2" charset="-78"/>
            </a:endParaRPr>
          </a:p>
        </p:txBody>
      </p:sp>
      <p:sp>
        <p:nvSpPr>
          <p:cNvPr id="3" name="Content Placeholder 2"/>
          <p:cNvSpPr>
            <a:spLocks noGrp="1"/>
          </p:cNvSpPr>
          <p:nvPr>
            <p:ph idx="1"/>
          </p:nvPr>
        </p:nvSpPr>
        <p:spPr/>
        <p:txBody>
          <a:bodyPr>
            <a:normAutofit/>
          </a:bodyPr>
          <a:lstStyle/>
          <a:p>
            <a:pPr algn="justLow" rtl="1"/>
            <a:r>
              <a:rPr lang="fa-IR" sz="2400" b="1" dirty="0">
                <a:cs typeface="B Yagut" pitchFamily="2" charset="-78"/>
              </a:rPr>
              <a:t>ناکامی همیشه به پرخاشگری منجر نمی شود و طیف وسیعی از واکنشها نسبت به ناکامی وجود دارد مثل: کناره گیری، ناامیدی و از طرفی غلبه بر ناامیدی و از بین بردن ناکامی</a:t>
            </a:r>
          </a:p>
          <a:p>
            <a:pPr algn="justLow" rtl="1"/>
            <a:r>
              <a:rPr lang="fa-IR" sz="2400" b="1" dirty="0">
                <a:cs typeface="B Yagut" pitchFamily="2" charset="-78"/>
              </a:rPr>
              <a:t>مثال ضربه های بوکسور</a:t>
            </a:r>
          </a:p>
          <a:p>
            <a:pPr algn="justLow" rtl="1"/>
            <a:r>
              <a:rPr lang="fa-IR" sz="2400" b="1" dirty="0" smtClean="0">
                <a:cs typeface="B Yagut" pitchFamily="2" charset="-78"/>
              </a:rPr>
              <a:t>یا </a:t>
            </a:r>
            <a:r>
              <a:rPr lang="fa-IR" sz="2400" b="1" dirty="0">
                <a:cs typeface="B Yagut" pitchFamily="2" charset="-78"/>
              </a:rPr>
              <a:t>یورش سرباز در جنگ به دستور مافوق</a:t>
            </a:r>
            <a:endParaRPr lang="en-US" sz="2400" b="1" dirty="0">
              <a:cs typeface="B Yagut" pitchFamily="2" charset="-78"/>
            </a:endParaRPr>
          </a:p>
        </p:txBody>
      </p:sp>
      <p:sp>
        <p:nvSpPr>
          <p:cNvPr id="4" name="Footer Placeholder 3"/>
          <p:cNvSpPr>
            <a:spLocks noGrp="1"/>
          </p:cNvSpPr>
          <p:nvPr>
            <p:ph type="ftr" sz="quarter" idx="11"/>
          </p:nvPr>
        </p:nvSpPr>
        <p:spPr/>
        <p:txBody>
          <a:bodyPr/>
          <a:lstStyle/>
          <a:p>
            <a:r>
              <a:rPr lang="fa-IR" sz="1400" b="1" dirty="0">
                <a:solidFill>
                  <a:srgbClr val="0070C0"/>
                </a:solidFill>
              </a:rPr>
              <a:t>دکتر</a:t>
            </a:r>
            <a:r>
              <a:rPr lang="fa-IR" dirty="0" smtClean="0"/>
              <a:t> </a:t>
            </a:r>
            <a:r>
              <a:rPr lang="fa-IR" sz="1400" b="1" dirty="0">
                <a:solidFill>
                  <a:srgbClr val="0070C0"/>
                </a:solidFill>
              </a:rPr>
              <a:t>شاهپوراحمدی</a:t>
            </a:r>
            <a:endParaRPr lang="en-US" sz="1400" b="1" dirty="0">
              <a:solidFill>
                <a:srgbClr val="0070C0"/>
              </a:solidFill>
            </a:endParaRPr>
          </a:p>
        </p:txBody>
      </p:sp>
      <p:sp>
        <p:nvSpPr>
          <p:cNvPr id="5" name="Slide Number Placeholder 4"/>
          <p:cNvSpPr>
            <a:spLocks noGrp="1"/>
          </p:cNvSpPr>
          <p:nvPr>
            <p:ph type="sldNum" sz="quarter" idx="12"/>
          </p:nvPr>
        </p:nvSpPr>
        <p:spPr/>
        <p:txBody>
          <a:bodyPr/>
          <a:lstStyle/>
          <a:p>
            <a:fld id="{55871E12-748F-4C38-9748-52E38DADE7A4}" type="slidenum">
              <a:rPr lang="en-US" smtClean="0"/>
              <a:t>9</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8037" y="930275"/>
            <a:ext cx="487363" cy="487363"/>
          </a:xfrm>
          <a:prstGeom prst="rect">
            <a:avLst/>
          </a:prstGeom>
        </p:spPr>
      </p:pic>
    </p:spTree>
    <p:extLst>
      <p:ext uri="{BB962C8B-B14F-4D97-AF65-F5344CB8AC3E}">
        <p14:creationId xmlns:p14="http://schemas.microsoft.com/office/powerpoint/2010/main" val="251554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3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TM01859862[[fn=Urban Pop]]</Template>
  <TotalTime>205</TotalTime>
  <Words>915</Words>
  <Application>Microsoft Office PowerPoint</Application>
  <PresentationFormat>On-screen Show (4:3)</PresentationFormat>
  <Paragraphs>113</Paragraphs>
  <Slides>18</Slides>
  <Notes>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 Yagut</vt:lpstr>
      <vt:lpstr>Calibri</vt:lpstr>
      <vt:lpstr>Gill Sans MT</vt:lpstr>
      <vt:lpstr>Wingdings 3</vt:lpstr>
      <vt:lpstr>Urban Pop</vt:lpstr>
      <vt:lpstr>روانشناسی اجتماعی</vt:lpstr>
      <vt:lpstr>مقدمه</vt:lpstr>
      <vt:lpstr>تعریف پرخاشگری</vt:lpstr>
      <vt:lpstr>انواع پرخاشگری</vt:lpstr>
      <vt:lpstr>دو گروه نظریه در مورد پرخاشگری از جانب روانشناسان اجتماعی</vt:lpstr>
      <vt:lpstr>ادامه</vt:lpstr>
      <vt:lpstr>دیدگاه مدافعان نظریه های ذاتی بودن پرخاشگری</vt:lpstr>
      <vt:lpstr>فرضیه ناکامی- پرخاشگری</vt:lpstr>
      <vt:lpstr>درستی و نادرستی فرضیه ناکامی-  پرخاشگری</vt:lpstr>
      <vt:lpstr>نظریه های اکتسابی بودن پرخاشگری</vt:lpstr>
      <vt:lpstr>بندورا و یادگیری مشاهده ای پرخاشگری</vt:lpstr>
      <vt:lpstr>نقش رسانه های گروهی در پرخاشگری</vt:lpstr>
      <vt:lpstr>برکوویتز و یادگیری مشاهده ای پرخاشگری</vt:lpstr>
      <vt:lpstr>پرخاشگری در فرهنگ های مختلف</vt:lpstr>
      <vt:lpstr>دیدگاه مدافعان نظریه اکتسابی بودن پرخاشگری</vt:lpstr>
      <vt:lpstr>آیا پرخاشگری همواره زیان آور است یا فایده های نیز دارد</vt:lpstr>
      <vt:lpstr>کنترل پرخاشگری</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روانشناسی اجتماعی</dc:title>
  <dc:creator>shahpor ahmadi</dc:creator>
  <cp:lastModifiedBy>Windows User</cp:lastModifiedBy>
  <cp:revision>18</cp:revision>
  <dcterms:created xsi:type="dcterms:W3CDTF">2020-05-09T07:06:59Z</dcterms:created>
  <dcterms:modified xsi:type="dcterms:W3CDTF">2020-05-09T15:47:29Z</dcterms:modified>
</cp:coreProperties>
</file>