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24" r:id="rId2"/>
    <p:sldId id="325" r:id="rId3"/>
    <p:sldId id="313" r:id="rId4"/>
    <p:sldId id="336" r:id="rId5"/>
    <p:sldId id="337" r:id="rId6"/>
    <p:sldId id="314" r:id="rId7"/>
    <p:sldId id="350" r:id="rId8"/>
    <p:sldId id="351" r:id="rId9"/>
    <p:sldId id="352" r:id="rId10"/>
    <p:sldId id="353" r:id="rId11"/>
    <p:sldId id="348" r:id="rId12"/>
    <p:sldId id="354" r:id="rId13"/>
    <p:sldId id="338" r:id="rId14"/>
    <p:sldId id="355" r:id="rId15"/>
    <p:sldId id="339" r:id="rId16"/>
    <p:sldId id="346" r:id="rId17"/>
    <p:sldId id="357" r:id="rId18"/>
    <p:sldId id="335"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D2CD90-7FF3-42B5-845C-19C98EFC7649}" type="datetimeFigureOut">
              <a:rPr lang="en-US" smtClean="0"/>
              <a:t>5/14/2020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1538716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D2CD90-7FF3-42B5-845C-19C98EFC7649}" type="datetimeFigureOut">
              <a:rPr lang="en-US" smtClean="0"/>
              <a:t>5/14/2020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2996839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D2CD90-7FF3-42B5-845C-19C98EFC7649}" type="datetimeFigureOut">
              <a:rPr lang="en-US" smtClean="0"/>
              <a:t>5/14/2020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3451609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D2CD90-7FF3-42B5-845C-19C98EFC7649}" type="datetimeFigureOut">
              <a:rPr lang="en-US" smtClean="0"/>
              <a:t>5/14/2020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1936573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ED2CD90-7FF3-42B5-845C-19C98EFC7649}" type="datetimeFigureOut">
              <a:rPr lang="en-US" smtClean="0"/>
              <a:t>5/14/2020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662334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D2CD90-7FF3-42B5-845C-19C98EFC7649}" type="datetimeFigureOut">
              <a:rPr lang="en-US" smtClean="0"/>
              <a:t>5/14/2020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658563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D2CD90-7FF3-42B5-845C-19C98EFC7649}" type="datetimeFigureOut">
              <a:rPr lang="en-US" smtClean="0"/>
              <a:t>5/14/2020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4290690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D2CD90-7FF3-42B5-845C-19C98EFC7649}" type="datetimeFigureOut">
              <a:rPr lang="en-US" smtClean="0"/>
              <a:t>5/14/2020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862926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D2CD90-7FF3-42B5-845C-19C98EFC7649}" type="datetimeFigureOut">
              <a:rPr lang="en-US" smtClean="0"/>
              <a:t>5/14/2020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697952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ED2CD90-7FF3-42B5-845C-19C98EFC7649}" type="datetimeFigureOut">
              <a:rPr lang="en-US" smtClean="0"/>
              <a:t>5/14/2020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964236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ED2CD90-7FF3-42B5-845C-19C98EFC7649}" type="datetimeFigureOut">
              <a:rPr lang="en-US" smtClean="0"/>
              <a:t>5/14/2020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193561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D2CD90-7FF3-42B5-845C-19C98EFC7649}" type="datetimeFigureOut">
              <a:rPr lang="en-US" smtClean="0"/>
              <a:t>5/14/2020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2494C9-75DA-4520-A972-D9B442C177C0}" type="slidenum">
              <a:rPr lang="en-US" smtClean="0"/>
              <a:t>‹#›</a:t>
            </a:fld>
            <a:endParaRPr lang="en-US"/>
          </a:p>
        </p:txBody>
      </p:sp>
    </p:spTree>
    <p:extLst>
      <p:ext uri="{BB962C8B-B14F-4D97-AF65-F5344CB8AC3E}">
        <p14:creationId xmlns:p14="http://schemas.microsoft.com/office/powerpoint/2010/main" val="8832293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155651"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155652" name="WordArt 4"/>
          <p:cNvSpPr>
            <a:spLocks noChangeArrowheads="1" noChangeShapeType="1" noTextEdit="1"/>
          </p:cNvSpPr>
          <p:nvPr/>
        </p:nvSpPr>
        <p:spPr bwMode="auto">
          <a:xfrm>
            <a:off x="2787139" y="1381892"/>
            <a:ext cx="7024255" cy="2407516"/>
          </a:xfrm>
          <a:prstGeom prst="rect">
            <a:avLst/>
          </a:prstGeom>
        </p:spPr>
        <p:txBody>
          <a:bodyPr wrap="none" fromWordArt="1">
            <a:prstTxWarp prst="textPlain">
              <a:avLst>
                <a:gd name="adj" fmla="val 47477"/>
              </a:avLst>
            </a:prstTxWarp>
          </a:bodyPr>
          <a:lstStyle/>
          <a:p>
            <a:pPr algn="ctr"/>
            <a:r>
              <a:rPr lang="fa-IR" sz="3600" kern="10" dirty="0" smtClean="0">
                <a:ln w="19050">
                  <a:solidFill>
                    <a:srgbClr val="99CCFF"/>
                  </a:solidFill>
                  <a:round/>
                  <a:headEnd/>
                  <a:tailEnd/>
                </a:ln>
                <a:solidFill>
                  <a:srgbClr val="0066CC"/>
                </a:solidFill>
                <a:effectLst>
                  <a:outerShdw dist="35921" dir="2700000" algn="ctr" rotWithShape="0">
                    <a:srgbClr val="990000"/>
                  </a:outerShdw>
                </a:effectLst>
                <a:latin typeface="2  Sahar"/>
              </a:rPr>
              <a:t>اندامهای زایشی</a:t>
            </a:r>
            <a:endParaRPr lang="fa-IR" sz="3600" kern="10" dirty="0">
              <a:ln w="19050">
                <a:solidFill>
                  <a:srgbClr val="99CCFF"/>
                </a:solidFill>
                <a:round/>
                <a:headEnd/>
                <a:tailEnd/>
              </a:ln>
              <a:solidFill>
                <a:srgbClr val="0066CC"/>
              </a:solidFill>
              <a:effectLst>
                <a:outerShdw dist="35921" dir="2700000" algn="ctr" rotWithShape="0">
                  <a:srgbClr val="990000"/>
                </a:outerShdw>
              </a:effectLst>
              <a:latin typeface="2  Sahar"/>
            </a:endParaRPr>
          </a:p>
        </p:txBody>
      </p:sp>
      <p:sp>
        <p:nvSpPr>
          <p:cNvPr id="155653" name="WordArt 5"/>
          <p:cNvSpPr>
            <a:spLocks noChangeArrowheads="1" noChangeShapeType="1" noTextEdit="1"/>
          </p:cNvSpPr>
          <p:nvPr/>
        </p:nvSpPr>
        <p:spPr bwMode="auto">
          <a:xfrm>
            <a:off x="2495550" y="4207419"/>
            <a:ext cx="7200900" cy="1150938"/>
          </a:xfrm>
          <a:prstGeom prst="rect">
            <a:avLst/>
          </a:prstGeom>
        </p:spPr>
        <p:txBody>
          <a:bodyPr wrap="none" fromWordArt="1">
            <a:prstTxWarp prst="textPlain">
              <a:avLst>
                <a:gd name="adj" fmla="val 50000"/>
              </a:avLst>
            </a:prstTxWarp>
          </a:bodyPr>
          <a:lstStyle/>
          <a:p>
            <a:pPr algn="ctr" rtl="1"/>
            <a:r>
              <a:rPr lang="fa-IR" sz="3600" kern="10" spc="720" dirty="0" smtClean="0">
                <a:ln w="9525">
                  <a:noFill/>
                  <a:round/>
                  <a:headEnd/>
                  <a:tailEnd/>
                </a:ln>
                <a:gradFill rotWithShape="0">
                  <a:gsLst>
                    <a:gs pos="0">
                      <a:srgbClr val="AAAAAA"/>
                    </a:gs>
                    <a:gs pos="100000">
                      <a:srgbClr val="FFFFFF"/>
                    </a:gs>
                  </a:gsLst>
                  <a:lin ang="5400000" scaled="1"/>
                </a:gradFill>
                <a:effectLst>
                  <a:outerShdw dist="45791" dir="3378596" algn="ctr" rotWithShape="0">
                    <a:srgbClr val="4D4D4D">
                      <a:alpha val="80000"/>
                    </a:srgbClr>
                  </a:outerShdw>
                </a:effectLst>
                <a:latin typeface="2  Farnaz"/>
              </a:rPr>
              <a:t>)</a:t>
            </a:r>
            <a:endParaRPr lang="en-US" sz="3600" kern="10" spc="720" dirty="0">
              <a:ln w="9525">
                <a:noFill/>
                <a:round/>
                <a:headEnd/>
                <a:tailEnd/>
              </a:ln>
              <a:gradFill rotWithShape="0">
                <a:gsLst>
                  <a:gs pos="0">
                    <a:srgbClr val="AAAAAA"/>
                  </a:gs>
                  <a:gs pos="100000">
                    <a:srgbClr val="FFFFFF"/>
                  </a:gs>
                </a:gsLst>
                <a:lin ang="5400000" scaled="1"/>
              </a:gradFill>
              <a:effectLst>
                <a:outerShdw dist="45791" dir="3378596" algn="ctr" rotWithShape="0">
                  <a:srgbClr val="4D4D4D">
                    <a:alpha val="80000"/>
                  </a:srgbClr>
                </a:outerShdw>
              </a:effectLst>
              <a:latin typeface="2  Farnaz"/>
            </a:endParaRPr>
          </a:p>
        </p:txBody>
      </p:sp>
    </p:spTree>
    <p:extLst>
      <p:ext uri="{BB962C8B-B14F-4D97-AF65-F5344CB8AC3E}">
        <p14:creationId xmlns:p14="http://schemas.microsoft.com/office/powerpoint/2010/main" val="2186930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155652"/>
                                        </p:tgtEl>
                                        <p:attrNameLst>
                                          <p:attrName>style.visibility</p:attrName>
                                        </p:attrNameLst>
                                      </p:cBhvr>
                                      <p:to>
                                        <p:strVal val="visible"/>
                                      </p:to>
                                    </p:set>
                                    <p:animEffect transition="in" filter="wipe(down)">
                                      <p:cBhvr>
                                        <p:cTn id="7" dur="580">
                                          <p:stCondLst>
                                            <p:cond delay="0"/>
                                          </p:stCondLst>
                                        </p:cTn>
                                        <p:tgtEl>
                                          <p:spTgt spid="155652"/>
                                        </p:tgtEl>
                                      </p:cBhvr>
                                    </p:animEffect>
                                    <p:anim calcmode="lin" valueType="num">
                                      <p:cBhvr>
                                        <p:cTn id="8" dur="1822" tmFilter="0,0; 0.14,0.36; 0.43,0.73; 0.71,0.91; 1.0,1.0">
                                          <p:stCondLst>
                                            <p:cond delay="0"/>
                                          </p:stCondLst>
                                        </p:cTn>
                                        <p:tgtEl>
                                          <p:spTgt spid="15565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5565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5565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5565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55652"/>
                                        </p:tgtEl>
                                        <p:attrNameLst>
                                          <p:attrName>ppt_y</p:attrName>
                                        </p:attrNameLst>
                                      </p:cBhvr>
                                      <p:tavLst>
                                        <p:tav tm="0" fmla="#ppt_y-sin(pi*$)/81">
                                          <p:val>
                                            <p:fltVal val="0"/>
                                          </p:val>
                                        </p:tav>
                                        <p:tav tm="100000">
                                          <p:val>
                                            <p:fltVal val="1"/>
                                          </p:val>
                                        </p:tav>
                                      </p:tavLst>
                                    </p:anim>
                                    <p:animScale>
                                      <p:cBhvr>
                                        <p:cTn id="13" dur="26">
                                          <p:stCondLst>
                                            <p:cond delay="650"/>
                                          </p:stCondLst>
                                        </p:cTn>
                                        <p:tgtEl>
                                          <p:spTgt spid="155652"/>
                                        </p:tgtEl>
                                      </p:cBhvr>
                                      <p:to x="100000" y="60000"/>
                                    </p:animScale>
                                    <p:animScale>
                                      <p:cBhvr>
                                        <p:cTn id="14" dur="166" decel="50000">
                                          <p:stCondLst>
                                            <p:cond delay="676"/>
                                          </p:stCondLst>
                                        </p:cTn>
                                        <p:tgtEl>
                                          <p:spTgt spid="155652"/>
                                        </p:tgtEl>
                                      </p:cBhvr>
                                      <p:to x="100000" y="100000"/>
                                    </p:animScale>
                                    <p:animScale>
                                      <p:cBhvr>
                                        <p:cTn id="15" dur="26">
                                          <p:stCondLst>
                                            <p:cond delay="1312"/>
                                          </p:stCondLst>
                                        </p:cTn>
                                        <p:tgtEl>
                                          <p:spTgt spid="155652"/>
                                        </p:tgtEl>
                                      </p:cBhvr>
                                      <p:to x="100000" y="80000"/>
                                    </p:animScale>
                                    <p:animScale>
                                      <p:cBhvr>
                                        <p:cTn id="16" dur="166" decel="50000">
                                          <p:stCondLst>
                                            <p:cond delay="1338"/>
                                          </p:stCondLst>
                                        </p:cTn>
                                        <p:tgtEl>
                                          <p:spTgt spid="155652"/>
                                        </p:tgtEl>
                                      </p:cBhvr>
                                      <p:to x="100000" y="100000"/>
                                    </p:animScale>
                                    <p:animScale>
                                      <p:cBhvr>
                                        <p:cTn id="17" dur="26">
                                          <p:stCondLst>
                                            <p:cond delay="1642"/>
                                          </p:stCondLst>
                                        </p:cTn>
                                        <p:tgtEl>
                                          <p:spTgt spid="155652"/>
                                        </p:tgtEl>
                                      </p:cBhvr>
                                      <p:to x="100000" y="90000"/>
                                    </p:animScale>
                                    <p:animScale>
                                      <p:cBhvr>
                                        <p:cTn id="18" dur="166" decel="50000">
                                          <p:stCondLst>
                                            <p:cond delay="1668"/>
                                          </p:stCondLst>
                                        </p:cTn>
                                        <p:tgtEl>
                                          <p:spTgt spid="155652"/>
                                        </p:tgtEl>
                                      </p:cBhvr>
                                      <p:to x="100000" y="100000"/>
                                    </p:animScale>
                                    <p:animScale>
                                      <p:cBhvr>
                                        <p:cTn id="19" dur="26">
                                          <p:stCondLst>
                                            <p:cond delay="1808"/>
                                          </p:stCondLst>
                                        </p:cTn>
                                        <p:tgtEl>
                                          <p:spTgt spid="155652"/>
                                        </p:tgtEl>
                                      </p:cBhvr>
                                      <p:to x="100000" y="95000"/>
                                    </p:animScale>
                                    <p:animScale>
                                      <p:cBhvr>
                                        <p:cTn id="20" dur="166" decel="50000">
                                          <p:stCondLst>
                                            <p:cond delay="1834"/>
                                          </p:stCondLst>
                                        </p:cTn>
                                        <p:tgtEl>
                                          <p:spTgt spid="155652"/>
                                        </p:tgtEl>
                                      </p:cBhvr>
                                      <p:to x="100000" y="100000"/>
                                    </p:animScale>
                                  </p:childTnLst>
                                </p:cTn>
                              </p:par>
                            </p:childTnLst>
                          </p:cTn>
                        </p:par>
                        <p:par>
                          <p:cTn id="21" fill="hold">
                            <p:stCondLst>
                              <p:cond delay="2000"/>
                            </p:stCondLst>
                            <p:childTnLst>
                              <p:par>
                                <p:cTn id="22" presetID="34" presetClass="entr" presetSubtype="0" fill="hold" grpId="0" nodeType="afterEffect">
                                  <p:stCondLst>
                                    <p:cond delay="0"/>
                                  </p:stCondLst>
                                  <p:childTnLst>
                                    <p:set>
                                      <p:cBhvr>
                                        <p:cTn id="23" dur="1" fill="hold">
                                          <p:stCondLst>
                                            <p:cond delay="0"/>
                                          </p:stCondLst>
                                        </p:cTn>
                                        <p:tgtEl>
                                          <p:spTgt spid="155653"/>
                                        </p:tgtEl>
                                        <p:attrNameLst>
                                          <p:attrName>style.visibility</p:attrName>
                                        </p:attrNameLst>
                                      </p:cBhvr>
                                      <p:to>
                                        <p:strVal val="visible"/>
                                      </p:to>
                                    </p:set>
                                    <p:anim from="(-#ppt_w/2)" to="(#ppt_x)" calcmode="lin" valueType="num">
                                      <p:cBhvr>
                                        <p:cTn id="24" dur="600" fill="hold">
                                          <p:stCondLst>
                                            <p:cond delay="0"/>
                                          </p:stCondLst>
                                        </p:cTn>
                                        <p:tgtEl>
                                          <p:spTgt spid="155653"/>
                                        </p:tgtEl>
                                        <p:attrNameLst>
                                          <p:attrName>ppt_x</p:attrName>
                                        </p:attrNameLst>
                                      </p:cBhvr>
                                    </p:anim>
                                    <p:anim from="0" to="-1.0" calcmode="lin" valueType="num">
                                      <p:cBhvr>
                                        <p:cTn id="25" dur="200" decel="50000" autoRev="1" fill="hold">
                                          <p:stCondLst>
                                            <p:cond delay="600"/>
                                          </p:stCondLst>
                                        </p:cTn>
                                        <p:tgtEl>
                                          <p:spTgt spid="155653"/>
                                        </p:tgtEl>
                                        <p:attrNameLst>
                                          <p:attrName>xshear</p:attrName>
                                        </p:attrNameLst>
                                      </p:cBhvr>
                                    </p:anim>
                                    <p:animScale>
                                      <p:cBhvr>
                                        <p:cTn id="26" dur="200" decel="100000" autoRev="1" fill="hold">
                                          <p:stCondLst>
                                            <p:cond delay="600"/>
                                          </p:stCondLst>
                                        </p:cTn>
                                        <p:tgtEl>
                                          <p:spTgt spid="155653"/>
                                        </p:tgtEl>
                                      </p:cBhvr>
                                      <p:from x="100000" y="100000"/>
                                      <p:to x="80000" y="100000"/>
                                    </p:animScale>
                                    <p:anim by="(#ppt_h/3+#ppt_w*0.1)" calcmode="lin" valueType="num">
                                      <p:cBhvr additive="sum">
                                        <p:cTn id="27" dur="200" decel="100000" autoRev="1" fill="hold">
                                          <p:stCondLst>
                                            <p:cond delay="600"/>
                                          </p:stCondLst>
                                        </p:cTn>
                                        <p:tgtEl>
                                          <p:spTgt spid="155653"/>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52" grpId="0" animBg="1"/>
      <p:bldP spid="15565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1279901"/>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2447366" y="1336719"/>
            <a:ext cx="6871446" cy="3877985"/>
          </a:xfrm>
          <a:prstGeom prst="rect">
            <a:avLst/>
          </a:prstGeom>
        </p:spPr>
        <p:txBody>
          <a:bodyPr wrap="square">
            <a:spAutoFit/>
          </a:bodyPr>
          <a:lstStyle/>
          <a:p>
            <a:pPr algn="r" rtl="1">
              <a:lnSpc>
                <a:spcPct val="150000"/>
              </a:lnSpc>
            </a:pPr>
            <a:r>
              <a:rPr lang="en-US" sz="2000" b="1" dirty="0">
                <a:solidFill>
                  <a:schemeClr val="folHlink"/>
                </a:solidFill>
              </a:rPr>
              <a:t> </a:t>
            </a:r>
            <a:r>
              <a:rPr lang="ar-SA" sz="2400" b="1" dirty="0">
                <a:solidFill>
                  <a:schemeClr val="folHlink"/>
                </a:solidFill>
              </a:rPr>
              <a:t>دانه‌ گرده‌</a:t>
            </a:r>
            <a:endParaRPr lang="en-US" sz="2400" b="1" dirty="0">
              <a:solidFill>
                <a:schemeClr val="folHlink"/>
              </a:solidFill>
            </a:endParaRPr>
          </a:p>
          <a:p>
            <a:pPr algn="r" rtl="1">
              <a:lnSpc>
                <a:spcPct val="150000"/>
              </a:lnSpc>
            </a:pPr>
            <a:r>
              <a:rPr lang="ar-SA" sz="2000" b="1" dirty="0"/>
              <a:t> </a:t>
            </a:r>
            <a:r>
              <a:rPr lang="ar-SA" sz="2000" dirty="0"/>
              <a:t>دانه‌ گرده‌ رسيده‌ شامل‌ سيتوپلاسم‌ دو ياخته‌ (هسته‌) زاينده‌ و روينده‌، و ديواره‌ دانه‌ گرده‌ است‌.اين‌ ديواره‌ از دو لايه‌ </a:t>
            </a:r>
            <a:r>
              <a:rPr lang="ar-SA" sz="2000" dirty="0" smtClean="0"/>
              <a:t>اگزين </a:t>
            </a:r>
            <a:r>
              <a:rPr lang="ar-SA" sz="2000" dirty="0"/>
              <a:t>در خارج‌ و </a:t>
            </a:r>
            <a:r>
              <a:rPr lang="ar-SA" sz="2000" dirty="0" smtClean="0"/>
              <a:t>انتين‌ </a:t>
            </a:r>
            <a:r>
              <a:rPr lang="ar-SA" sz="2000" dirty="0"/>
              <a:t>در داخل‌ تشكيل‌ شده‌ است‌ و نقش‌ آن‌ حفاظت‌ دو ياخته‌ نامبرده‌ است‌.</a:t>
            </a:r>
          </a:p>
          <a:p>
            <a:pPr algn="r" rtl="1">
              <a:lnSpc>
                <a:spcPct val="150000"/>
              </a:lnSpc>
            </a:pPr>
            <a:r>
              <a:rPr lang="ar-SA" sz="2000" dirty="0" smtClean="0"/>
              <a:t> </a:t>
            </a:r>
            <a:r>
              <a:rPr lang="ar-SA" sz="2000" dirty="0"/>
              <a:t>ديواره‌ دانه‌ گرده‌ ساختار ويژه‌اي‌ دارد كه‌ در هرگونه‌ گياهي‌ متفاوت‌ و قابل‌ تشخيص‌ است‌. ماده‌اي‌ به‌ نام‌ «اسپوروپولنين‌  » در تركيب‌ شيميايي‌ ديواره‌ دانه‌ گرده‌ وجود دارد،اين‌ ماده‌ در برابر پوسيدگي‌ و فشار بسيار مقاوم‌ است‌ به‌ نحوي‌ كه‌ گاهي‌ از يك‌ گياه‌ فقط‌ دانه‌ گرده‌ آن‌ به‌ صورت‌ فسيل‌ باقي‌ مي‌ماند. </a:t>
            </a:r>
            <a:endParaRPr lang="en-US" sz="2000" dirty="0"/>
          </a:p>
        </p:txBody>
      </p:sp>
    </p:spTree>
    <p:extLst>
      <p:ext uri="{BB962C8B-B14F-4D97-AF65-F5344CB8AC3E}">
        <p14:creationId xmlns:p14="http://schemas.microsoft.com/office/powerpoint/2010/main" val="103861677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1279901"/>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1847850" y="1650930"/>
            <a:ext cx="7543800" cy="2492990"/>
          </a:xfrm>
          <a:prstGeom prst="rect">
            <a:avLst/>
          </a:prstGeom>
        </p:spPr>
        <p:txBody>
          <a:bodyPr wrap="square">
            <a:spAutoFit/>
          </a:bodyPr>
          <a:lstStyle/>
          <a:p>
            <a:pPr algn="r" rtl="1">
              <a:lnSpc>
                <a:spcPct val="150000"/>
              </a:lnSpc>
            </a:pPr>
            <a:r>
              <a:rPr lang="ar-SA" sz="2400" b="1" dirty="0">
                <a:solidFill>
                  <a:schemeClr val="folHlink"/>
                </a:solidFill>
              </a:rPr>
              <a:t>مادگي‌ گل‌</a:t>
            </a:r>
          </a:p>
          <a:p>
            <a:pPr algn="r" rtl="1">
              <a:lnSpc>
                <a:spcPct val="150000"/>
              </a:lnSpc>
            </a:pPr>
            <a:r>
              <a:rPr lang="ar-SA" b="1" dirty="0"/>
              <a:t> </a:t>
            </a:r>
            <a:r>
              <a:rPr lang="ar-SA" sz="2000" dirty="0"/>
              <a:t>مادگي‌ يا اندام‌ ماده‌ گل‌ از يك‌ يا چند برچه‌ به‌ وجود مي‌آيد. اگر مادگي‌ گل‌ فقط‌ داراي‌ يك‌ برچه‌ باشد آن‌ را مادگي‌ ساده‌ و اگر دو يا چند برچة‌ پيوسته‌ داشته‌ باشد، مادگي‌ مركب مي‌نامند. برچه‌ را برگي‌ تغيير شكل‌ يافته‌ مي‌دانند، زيرا اولاً، برچه‌ در مراحل‌ اوليه‌ رشد به‌ برگ‌ شباهت‌ دارد، ثانياً در مراحل‌ رشد تكاملي‌ گل‌ شباهت‌ برچه‌ به‌ برگ‌ مشاهده‌ مي‌شود.</a:t>
            </a:r>
            <a:endParaRPr lang="en-US" sz="2000" dirty="0"/>
          </a:p>
        </p:txBody>
      </p:sp>
    </p:spTree>
    <p:extLst>
      <p:ext uri="{BB962C8B-B14F-4D97-AF65-F5344CB8AC3E}">
        <p14:creationId xmlns:p14="http://schemas.microsoft.com/office/powerpoint/2010/main" val="22630145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pPr>
              <a:lnSpc>
                <a:spcPct val="150000"/>
              </a:lnSpc>
            </a:pPr>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pPr>
              <a:lnSpc>
                <a:spcPct val="150000"/>
              </a:lnSpc>
            </a:pPr>
            <a:endParaRPr lang="en-US"/>
          </a:p>
        </p:txBody>
      </p:sp>
      <p:sp>
        <p:nvSpPr>
          <p:cNvPr id="75780" name="Text Box 4"/>
          <p:cNvSpPr txBox="1">
            <a:spLocks noChangeArrowheads="1"/>
          </p:cNvSpPr>
          <p:nvPr/>
        </p:nvSpPr>
        <p:spPr bwMode="auto">
          <a:xfrm>
            <a:off x="1471235" y="1716688"/>
            <a:ext cx="7589520" cy="589072"/>
          </a:xfrm>
          <a:prstGeom prst="rect">
            <a:avLst/>
          </a:prstGeom>
          <a:noFill/>
          <a:ln w="76200">
            <a:solidFill>
              <a:schemeClr val="bg1"/>
            </a:solidFill>
            <a:prstDash val="sysDot"/>
            <a:miter lim="800000"/>
            <a:headEnd/>
            <a:tailEnd/>
          </a:ln>
          <a:effectLst/>
        </p:spPr>
        <p:txBody>
          <a:bodyPr wrap="square">
            <a:spAutoFit/>
          </a:bodyPr>
          <a:lstStyle/>
          <a:p>
            <a:pPr algn="just" rtl="1">
              <a:lnSpc>
                <a:spcPct val="150000"/>
              </a:lnSpc>
            </a:pPr>
            <a:r>
              <a:rPr lang="en-US" sz="2400" b="1" dirty="0">
                <a:solidFill>
                  <a:schemeClr val="folHlink"/>
                </a:solidFill>
              </a:rPr>
              <a:t> </a:t>
            </a:r>
            <a:endParaRPr lang="en-US" sz="2400" dirty="0"/>
          </a:p>
        </p:txBody>
      </p:sp>
      <p:sp>
        <p:nvSpPr>
          <p:cNvPr id="2" name="Rectangle 1"/>
          <p:cNvSpPr/>
          <p:nvPr/>
        </p:nvSpPr>
        <p:spPr>
          <a:xfrm>
            <a:off x="2009501" y="1716688"/>
            <a:ext cx="7221071" cy="2492990"/>
          </a:xfrm>
          <a:prstGeom prst="rect">
            <a:avLst/>
          </a:prstGeom>
        </p:spPr>
        <p:txBody>
          <a:bodyPr wrap="square">
            <a:spAutoFit/>
          </a:bodyPr>
          <a:lstStyle/>
          <a:p>
            <a:pPr algn="r" rtl="1">
              <a:lnSpc>
                <a:spcPct val="150000"/>
              </a:lnSpc>
            </a:pPr>
            <a:r>
              <a:rPr lang="ar-SA" sz="2400" b="1" dirty="0">
                <a:solidFill>
                  <a:schemeClr val="folHlink"/>
                </a:solidFill>
              </a:rPr>
              <a:t>تخمدان‌</a:t>
            </a:r>
            <a:endParaRPr lang="en-US" sz="2400" b="1" dirty="0">
              <a:solidFill>
                <a:schemeClr val="folHlink"/>
              </a:solidFill>
            </a:endParaRPr>
          </a:p>
          <a:p>
            <a:pPr algn="r" rtl="1">
              <a:lnSpc>
                <a:spcPct val="150000"/>
              </a:lnSpc>
            </a:pPr>
            <a:r>
              <a:rPr lang="ar-SA" sz="2000" b="1" dirty="0"/>
              <a:t>  </a:t>
            </a:r>
            <a:r>
              <a:rPr lang="ar-SA" sz="2000" dirty="0"/>
              <a:t>تخمدان‌ بخش‌ ميان‌ تهي‌ است‌ كه‌ يك‌ يا چند خانه‌ </a:t>
            </a:r>
            <a:r>
              <a:rPr lang="ar-SA" sz="2000" dirty="0" smtClean="0"/>
              <a:t>دارد</a:t>
            </a:r>
            <a:r>
              <a:rPr lang="ar-SA" sz="2000" dirty="0"/>
              <a:t>. تعداد برچه‌هاي‌ مادگي‌ مركب‌ اغلب‌ به‌ تعداد كلاله‌ها (شكل‌ </a:t>
            </a:r>
            <a:r>
              <a:rPr lang="ar-SA" sz="2000" dirty="0" smtClean="0"/>
              <a:t>و </a:t>
            </a:r>
            <a:r>
              <a:rPr lang="ar-SA" sz="2000" dirty="0"/>
              <a:t>يا تعداد خانه‌هاي‌ تخمدان‌</a:t>
            </a:r>
            <a:r>
              <a:rPr lang="en-US" sz="2000" dirty="0"/>
              <a:t> </a:t>
            </a:r>
            <a:r>
              <a:rPr lang="ar-SA" sz="2000" dirty="0"/>
              <a:t>بستگي‌ دارد. مادگي‌ گل‌ نخود تك‌ كلاله‌اي‌ است‌ و تخمدان‌ آن‌ نيز يك‌ خامه‌ دارد. مادگي‌ گل‌ لاله‌ از سه‌ كلاله‌ تشكيل‌ شده‌ است‌ و تخمدان‌ آن‌ سه‌ خانه‌اي‌ است‌ و سه‌ برچه‌ دارد.</a:t>
            </a:r>
            <a:endParaRPr lang="en-US" sz="2000" dirty="0"/>
          </a:p>
        </p:txBody>
      </p:sp>
    </p:spTree>
    <p:extLst>
      <p:ext uri="{BB962C8B-B14F-4D97-AF65-F5344CB8AC3E}">
        <p14:creationId xmlns:p14="http://schemas.microsoft.com/office/powerpoint/2010/main" val="394035714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sz="2000"/>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sz="2000"/>
          </a:p>
        </p:txBody>
      </p:sp>
      <p:sp>
        <p:nvSpPr>
          <p:cNvPr id="75780" name="Text Box 4"/>
          <p:cNvSpPr txBox="1">
            <a:spLocks noChangeArrowheads="1"/>
          </p:cNvSpPr>
          <p:nvPr/>
        </p:nvSpPr>
        <p:spPr bwMode="auto">
          <a:xfrm>
            <a:off x="2207419" y="1279901"/>
            <a:ext cx="7589520" cy="338554"/>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000" b="1" dirty="0">
                <a:solidFill>
                  <a:schemeClr val="folHlink"/>
                </a:solidFill>
              </a:rPr>
              <a:t> </a:t>
            </a:r>
            <a:endParaRPr lang="en-US" sz="2000" dirty="0"/>
          </a:p>
        </p:txBody>
      </p:sp>
      <p:sp>
        <p:nvSpPr>
          <p:cNvPr id="2" name="Rectangle 1"/>
          <p:cNvSpPr/>
          <p:nvPr/>
        </p:nvSpPr>
        <p:spPr>
          <a:xfrm>
            <a:off x="2246814" y="1201085"/>
            <a:ext cx="7114894" cy="2031325"/>
          </a:xfrm>
          <a:prstGeom prst="rect">
            <a:avLst/>
          </a:prstGeom>
        </p:spPr>
        <p:txBody>
          <a:bodyPr wrap="square">
            <a:spAutoFit/>
          </a:bodyPr>
          <a:lstStyle/>
          <a:p>
            <a:pPr algn="r" rtl="1">
              <a:lnSpc>
                <a:spcPct val="150000"/>
              </a:lnSpc>
            </a:pPr>
            <a:r>
              <a:rPr lang="en-US" sz="2400" b="1" dirty="0">
                <a:solidFill>
                  <a:schemeClr val="folHlink"/>
                </a:solidFill>
              </a:rPr>
              <a:t> </a:t>
            </a:r>
            <a:r>
              <a:rPr lang="ar-SA" sz="2400" b="1" dirty="0">
                <a:solidFill>
                  <a:schemeClr val="folHlink"/>
                </a:solidFill>
              </a:rPr>
              <a:t>تمكن‌</a:t>
            </a:r>
            <a:endParaRPr lang="en-US" sz="2400" b="1" dirty="0">
              <a:solidFill>
                <a:schemeClr val="folHlink"/>
              </a:solidFill>
            </a:endParaRPr>
          </a:p>
          <a:p>
            <a:pPr algn="r" rtl="1">
              <a:lnSpc>
                <a:spcPct val="150000"/>
              </a:lnSpc>
            </a:pPr>
            <a:r>
              <a:rPr lang="ar-SA" sz="2000" dirty="0"/>
              <a:t>نحوه‌ </a:t>
            </a:r>
            <a:r>
              <a:rPr lang="ar-SA" sz="2000" dirty="0" smtClean="0"/>
              <a:t>قرارگرفتن‌ </a:t>
            </a:r>
            <a:r>
              <a:rPr lang="ar-SA" sz="2000" dirty="0"/>
              <a:t>تخمك‌ را درون‌ تخمدان‌ تمكن‌  </a:t>
            </a:r>
            <a:r>
              <a:rPr lang="ar-SA" sz="2000" dirty="0" smtClean="0"/>
              <a:t>گويند</a:t>
            </a:r>
            <a:r>
              <a:rPr lang="ar-SA" sz="2000" dirty="0"/>
              <a:t>. نوع‌ تمكن‌ در شناسايي‌ گياه‌ و رده‌بندي‌ آن‌ سودمند است‌. تمكن‌ اصلي‌ 5 نوع‌ است‌ كه‌ عبارت‌اند از: كناري‌  ، محوري‌ </a:t>
            </a:r>
            <a:r>
              <a:rPr lang="ar-SA" sz="2000" dirty="0" smtClean="0"/>
              <a:t>، </a:t>
            </a:r>
            <a:r>
              <a:rPr lang="ar-SA" sz="2000" dirty="0"/>
              <a:t>جانبي‌ </a:t>
            </a:r>
            <a:r>
              <a:rPr lang="ar-SA" sz="2000" dirty="0" smtClean="0"/>
              <a:t>، </a:t>
            </a:r>
            <a:r>
              <a:rPr lang="ar-SA" sz="2000" dirty="0"/>
              <a:t>مركزي‌ </a:t>
            </a:r>
            <a:r>
              <a:rPr lang="ar-SA" sz="2000" dirty="0" smtClean="0"/>
              <a:t>، </a:t>
            </a:r>
            <a:r>
              <a:rPr lang="ar-SA" sz="2000" dirty="0"/>
              <a:t>و قاعده‌اي‌ </a:t>
            </a:r>
            <a:endParaRPr lang="en-US" sz="2000" dirty="0"/>
          </a:p>
        </p:txBody>
      </p:sp>
    </p:spTree>
    <p:extLst>
      <p:ext uri="{BB962C8B-B14F-4D97-AF65-F5344CB8AC3E}">
        <p14:creationId xmlns:p14="http://schemas.microsoft.com/office/powerpoint/2010/main" val="67052355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1022526"/>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2207419" y="1220112"/>
            <a:ext cx="6765271" cy="4339650"/>
          </a:xfrm>
          <a:prstGeom prst="rect">
            <a:avLst/>
          </a:prstGeom>
        </p:spPr>
        <p:txBody>
          <a:bodyPr wrap="square">
            <a:spAutoFit/>
          </a:bodyPr>
          <a:lstStyle/>
          <a:p>
            <a:pPr algn="r" rtl="1">
              <a:lnSpc>
                <a:spcPct val="150000"/>
              </a:lnSpc>
            </a:pPr>
            <a:r>
              <a:rPr lang="en-US" sz="2000" b="1" dirty="0">
                <a:solidFill>
                  <a:schemeClr val="folHlink"/>
                </a:solidFill>
              </a:rPr>
              <a:t> </a:t>
            </a:r>
            <a:r>
              <a:rPr lang="ar-SA" sz="2400" b="1" dirty="0">
                <a:solidFill>
                  <a:schemeClr val="folHlink"/>
                </a:solidFill>
              </a:rPr>
              <a:t>خامه‌</a:t>
            </a:r>
            <a:endParaRPr lang="en-US" sz="2400" b="1" dirty="0">
              <a:solidFill>
                <a:schemeClr val="folHlink"/>
              </a:solidFill>
            </a:endParaRPr>
          </a:p>
          <a:p>
            <a:pPr algn="r" rtl="1">
              <a:lnSpc>
                <a:spcPct val="150000"/>
              </a:lnSpc>
              <a:buFont typeface="Wingdings" pitchFamily="2" charset="2"/>
              <a:buNone/>
            </a:pPr>
            <a:r>
              <a:rPr lang="ar-SA" sz="2000" dirty="0"/>
              <a:t>خامه‌ بخش‌ دراز و باريك‌ برچه‌ است‌ كه‌ در بعضي‌ گلها دراز، در برخي‌ كوتاه‌ و در عده‌اي‌ (آلاله‌، خشخاش‌) اصلاً وجود ندارد. هر رشته‌ كاكل‌ ذرت‌ كه‌ روي‌ بلال‌ ديده‌ مي‌شود يك‌ خامه‌ است‌.</a:t>
            </a:r>
          </a:p>
          <a:p>
            <a:pPr algn="r" rtl="1">
              <a:lnSpc>
                <a:spcPct val="150000"/>
              </a:lnSpc>
            </a:pPr>
            <a:r>
              <a:rPr lang="ar-SA" sz="2000" dirty="0"/>
              <a:t>خامه‌ها ممكن‌ است‌ آزاد يا به‌ هم‌ متصل‌ باشند. در اين‌ صورت‌ در وسطِ ستوني‌ كه‌ از اتحاد خامه‌ها ايجاد مي‌شود يك‌ يا چند مجرا به‌ وجود مي‌آيد و اين‌ مجاري‌ در حقيقت‌ راه‌ عبور لوله‌ گرده‌ براي‌ رسيدن‌ به‌ تخمك‌ است‌.</a:t>
            </a:r>
          </a:p>
          <a:p>
            <a:pPr algn="r" rtl="1">
              <a:lnSpc>
                <a:spcPct val="150000"/>
              </a:lnSpc>
            </a:pPr>
            <a:r>
              <a:rPr lang="ar-SA" sz="2000" dirty="0"/>
              <a:t>خامه‌ معمولاً انتهايي‌ است‌، يعني‌ ادامه‌ محور تخمدان‌ است‌، ولي‌ امكان‌ دارد بر اثر نمو غيرعادي‌ مادگي‌ به‌ صورت‌ جانبي‌ يا زيرين‌ درآيد.</a:t>
            </a:r>
            <a:endParaRPr lang="en-US" sz="2000" dirty="0"/>
          </a:p>
        </p:txBody>
      </p:sp>
    </p:spTree>
    <p:extLst>
      <p:ext uri="{BB962C8B-B14F-4D97-AF65-F5344CB8AC3E}">
        <p14:creationId xmlns:p14="http://schemas.microsoft.com/office/powerpoint/2010/main" val="262130892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1279901"/>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2093924" y="776563"/>
            <a:ext cx="7420674" cy="4801314"/>
          </a:xfrm>
          <a:prstGeom prst="rect">
            <a:avLst/>
          </a:prstGeom>
        </p:spPr>
        <p:txBody>
          <a:bodyPr wrap="square">
            <a:spAutoFit/>
          </a:bodyPr>
          <a:lstStyle/>
          <a:p>
            <a:pPr algn="r" rtl="1">
              <a:lnSpc>
                <a:spcPct val="150000"/>
              </a:lnSpc>
            </a:pPr>
            <a:r>
              <a:rPr lang="ar-SA" sz="2400" b="1" dirty="0">
                <a:solidFill>
                  <a:schemeClr val="folHlink"/>
                </a:solidFill>
              </a:rPr>
              <a:t>كلاله‌</a:t>
            </a:r>
            <a:endParaRPr lang="en-US" sz="2400" b="1" dirty="0">
              <a:solidFill>
                <a:schemeClr val="folHlink"/>
              </a:solidFill>
            </a:endParaRPr>
          </a:p>
          <a:p>
            <a:pPr algn="r" rtl="1">
              <a:lnSpc>
                <a:spcPct val="150000"/>
              </a:lnSpc>
            </a:pPr>
            <a:r>
              <a:rPr lang="ar-SA" sz="2000" b="1" dirty="0"/>
              <a:t> </a:t>
            </a:r>
            <a:r>
              <a:rPr lang="ar-SA" sz="2000" dirty="0"/>
              <a:t>قسمت‌ انتهايي‌ خامه‌ را كلاله‌ گويند كه‌ ممكن‌ است‌ در نوك‌ خامه‌، نازك‌ و باريك‌ باقي‌ بماند و يا برجسته‌ شده‌ و به‌ شكلهاي‌ مختلف‌ ظاهر شود.</a:t>
            </a:r>
          </a:p>
          <a:p>
            <a:pPr algn="r" rtl="1">
              <a:lnSpc>
                <a:spcPct val="150000"/>
              </a:lnSpc>
            </a:pPr>
            <a:r>
              <a:rPr lang="ar-SA" sz="2000" dirty="0"/>
              <a:t>از نظر كلي‌، كلاله‌ انتهاي‌ بافت‌ هادي‌ است‌ كه‌ در رأس‌ لوله‌ خامه‌ منبسط‌ شده‌ به‌ شكل‌ كلاله‌ درآمده‌ است‌.</a:t>
            </a:r>
          </a:p>
          <a:p>
            <a:pPr algn="r" rtl="1">
              <a:lnSpc>
                <a:spcPct val="150000"/>
              </a:lnSpc>
            </a:pPr>
            <a:r>
              <a:rPr lang="ar-SA" sz="2000" dirty="0"/>
              <a:t> كلاله‌ در بيشتر گلها پس‌ از گرده‌ افشاني‌ پژمرده‌ شده‌ مي‌خشكد ولي‌ در بعضي‌ گلها فعال‌ باقي‌ مي‌ماند و به‌ اندامي‌ تبديل‌ مي‌شود كه‌ به‌ پراكندگي‌ ميوه‌ كمك‌ مي‌كند. سطح‌ كلاله‌ اكثراً داراي‌ ياخته‌هاي‌ كرك‌ مانند و كوتاهي‌ است‌ كه‌ در جذب‌ و نگاهداري‌ گرده‌ مؤثرند. كلاله‌ بعضي‌ از گياهان‌ مايعي‌ چسبنده‌ و قندي‌ به‌ نام‌ مايع‌ كلاله‌ ترشح‌ مي‌كند. در گياهاني‌ كه‌ گرده‌افشاني‌ آنها به‌ وسيله‌ باد انجام‌ مي‌گيرد كلاله‌ منشعب‌ و كركدار است‌.</a:t>
            </a:r>
            <a:endParaRPr lang="en-US" sz="2000" dirty="0"/>
          </a:p>
        </p:txBody>
      </p:sp>
    </p:spTree>
    <p:extLst>
      <p:ext uri="{BB962C8B-B14F-4D97-AF65-F5344CB8AC3E}">
        <p14:creationId xmlns:p14="http://schemas.microsoft.com/office/powerpoint/2010/main" val="46238870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009501" y="970213"/>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2272937" y="552589"/>
            <a:ext cx="7326084" cy="5632311"/>
          </a:xfrm>
          <a:prstGeom prst="rect">
            <a:avLst/>
          </a:prstGeom>
        </p:spPr>
        <p:txBody>
          <a:bodyPr wrap="square">
            <a:spAutoFit/>
          </a:bodyPr>
          <a:lstStyle/>
          <a:p>
            <a:pPr algn="r" rtl="1">
              <a:lnSpc>
                <a:spcPct val="150000"/>
              </a:lnSpc>
            </a:pPr>
            <a:r>
              <a:rPr lang="ar-SA" sz="2000" b="1" dirty="0">
                <a:solidFill>
                  <a:schemeClr val="folHlink"/>
                </a:solidFill>
              </a:rPr>
              <a:t> </a:t>
            </a:r>
            <a:r>
              <a:rPr lang="ar-SA" sz="2000" b="1" dirty="0">
                <a:solidFill>
                  <a:schemeClr val="folHlink"/>
                </a:solidFill>
              </a:rPr>
              <a:t>ساختار تخمك‌</a:t>
            </a:r>
          </a:p>
          <a:p>
            <a:pPr algn="r" rtl="1">
              <a:lnSpc>
                <a:spcPct val="150000"/>
              </a:lnSpc>
            </a:pPr>
            <a:r>
              <a:rPr lang="ar-SA" sz="2000" b="1" dirty="0"/>
              <a:t> </a:t>
            </a:r>
            <a:r>
              <a:rPr lang="ar-SA" sz="2000" dirty="0"/>
              <a:t>تخمك‌ </a:t>
            </a:r>
            <a:r>
              <a:rPr lang="ar-SA" sz="2000" dirty="0" smtClean="0"/>
              <a:t>ازسه‌ </a:t>
            </a:r>
            <a:r>
              <a:rPr lang="ar-SA" sz="2000" dirty="0"/>
              <a:t>بخش‌ تشكيل‌ شده‌ است‌:</a:t>
            </a:r>
            <a:endParaRPr lang="en-US" sz="2000" dirty="0"/>
          </a:p>
          <a:p>
            <a:pPr algn="r" rtl="1">
              <a:lnSpc>
                <a:spcPct val="150000"/>
              </a:lnSpc>
            </a:pPr>
            <a:r>
              <a:rPr lang="ar-SA" sz="2000" dirty="0"/>
              <a:t> الف‌) ابتدا توده‌اي‌ از ياخته‌ در سطح‌ جفت‌ (محل‌ اتصال‌ بند تخمك‌ به‌ ديواره‌ تخمدان‌) </a:t>
            </a:r>
            <a:r>
              <a:rPr lang="ar-SA" sz="2000" dirty="0" smtClean="0"/>
              <a:t>پديدارمي‌شود </a:t>
            </a:r>
            <a:r>
              <a:rPr lang="ar-SA" sz="2000" dirty="0"/>
              <a:t>كه‌ رشد مي‌كند و به‌ بافتي‌ به‌ نام‌ خورش‌  تبديل‌ مي‌شود. تمام‌ ياخته‌هاي‌ </a:t>
            </a:r>
            <a:endParaRPr lang="fa-IR" sz="2000" dirty="0" smtClean="0"/>
          </a:p>
          <a:p>
            <a:pPr algn="r" rtl="1">
              <a:lnSpc>
                <a:spcPct val="150000"/>
              </a:lnSpc>
            </a:pPr>
            <a:r>
              <a:rPr lang="ar-SA" sz="2000" dirty="0" smtClean="0"/>
              <a:t>اين‌ </a:t>
            </a:r>
            <a:r>
              <a:rPr lang="ar-SA" sz="2000" dirty="0"/>
              <a:t>بافت‌ مريستمي‌اند.</a:t>
            </a:r>
            <a:endParaRPr lang="en-US" sz="2000" dirty="0"/>
          </a:p>
          <a:p>
            <a:pPr algn="r" rtl="1">
              <a:lnSpc>
                <a:spcPct val="150000"/>
              </a:lnSpc>
            </a:pPr>
            <a:r>
              <a:rPr lang="ar-SA" sz="2000" dirty="0"/>
              <a:t> ب‌) اطراف‌ خورش‌ دو لايه‌ بافت‌ به‌ شكل‌ غلافي‌ به‌ طرف‌ بالا رشد مي‌كنند و نوك‌ خورش‌ را </a:t>
            </a:r>
            <a:r>
              <a:rPr lang="ar-SA" sz="2000" dirty="0" smtClean="0"/>
              <a:t>دربرمي‌گيرند </a:t>
            </a:r>
            <a:r>
              <a:rPr lang="ar-SA" sz="2000" dirty="0"/>
              <a:t>و فقط‌ سوراخ‌ كوچكي‌ در انتها باز مي‌ماند كه‌ آن‌ را سفت‌   مي‌نامند. «دولايه‌ </a:t>
            </a:r>
            <a:r>
              <a:rPr lang="ar-SA" sz="2000" dirty="0" smtClean="0"/>
              <a:t>» </a:t>
            </a:r>
            <a:r>
              <a:rPr lang="ar-SA" sz="2000" dirty="0"/>
              <a:t>بافت‌ پيرامون‌ خورش‌ را پوسته‌ دروني‌ و پوسته‌ بيروني‌ مي‌نامند. پوشش‌ دانه‌ رسيده‌ از اين‌ دو پوسته‌ به‌ وجود مي‌آيد. </a:t>
            </a:r>
            <a:endParaRPr lang="en-US" sz="2000" dirty="0"/>
          </a:p>
          <a:p>
            <a:pPr algn="r" rtl="1">
              <a:lnSpc>
                <a:spcPct val="150000"/>
              </a:lnSpc>
            </a:pPr>
            <a:r>
              <a:rPr lang="ar-SA" sz="2000" dirty="0"/>
              <a:t>ج‌) رشته‌ نازكي‌ به‌ نام‌ </a:t>
            </a:r>
            <a:r>
              <a:rPr lang="ar-SA" sz="2000" dirty="0" smtClean="0"/>
              <a:t>بند </a:t>
            </a:r>
            <a:r>
              <a:rPr lang="ar-SA" sz="2000" dirty="0"/>
              <a:t>كه‌ تخمك‌ را به‌ </a:t>
            </a:r>
            <a:r>
              <a:rPr lang="ar-SA" sz="2000" dirty="0" smtClean="0"/>
              <a:t>جفت </a:t>
            </a:r>
            <a:r>
              <a:rPr lang="ar-SA" sz="2000" dirty="0"/>
              <a:t>مربوط‌ مي‌كند. به‌ ناحيه‌اي‌ كه‌ بند به‌ تخمك‌ متصل‌ مي‌شود </a:t>
            </a:r>
            <a:r>
              <a:rPr lang="ar-SA" sz="2000" dirty="0" smtClean="0"/>
              <a:t>ناف‌ </a:t>
            </a:r>
            <a:r>
              <a:rPr lang="ar-SA" sz="2000" dirty="0"/>
              <a:t>گويند و </a:t>
            </a:r>
            <a:r>
              <a:rPr lang="ar-SA" sz="2000" dirty="0" smtClean="0"/>
              <a:t>بن‌ </a:t>
            </a:r>
            <a:r>
              <a:rPr lang="ar-SA" sz="2000" dirty="0"/>
              <a:t>ناحيه‌اي‌ را گويند كه‌ در آنجا پوست‌ دروني‌ از خورش‌ جدا مي‌شود</a:t>
            </a:r>
            <a:r>
              <a:rPr lang="en-US" sz="2000" dirty="0"/>
              <a:t>.</a:t>
            </a:r>
            <a:endParaRPr lang="en-US" sz="2000" dirty="0"/>
          </a:p>
        </p:txBody>
      </p:sp>
    </p:spTree>
    <p:extLst>
      <p:ext uri="{BB962C8B-B14F-4D97-AF65-F5344CB8AC3E}">
        <p14:creationId xmlns:p14="http://schemas.microsoft.com/office/powerpoint/2010/main" val="123538368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1279901"/>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2954179" y="1279901"/>
            <a:ext cx="6096000" cy="4339650"/>
          </a:xfrm>
          <a:prstGeom prst="rect">
            <a:avLst/>
          </a:prstGeom>
        </p:spPr>
        <p:txBody>
          <a:bodyPr>
            <a:spAutoFit/>
          </a:bodyPr>
          <a:lstStyle/>
          <a:p>
            <a:pPr algn="r" rtl="1">
              <a:lnSpc>
                <a:spcPct val="150000"/>
              </a:lnSpc>
            </a:pPr>
            <a:r>
              <a:rPr lang="ar-SA" sz="2000" b="1" dirty="0">
                <a:solidFill>
                  <a:schemeClr val="folHlink"/>
                </a:solidFill>
              </a:rPr>
              <a:t> </a:t>
            </a:r>
            <a:r>
              <a:rPr lang="ar-SA" sz="2400" b="1" dirty="0">
                <a:solidFill>
                  <a:schemeClr val="folHlink"/>
                </a:solidFill>
              </a:rPr>
              <a:t>كيسه‌ جنيني‌</a:t>
            </a:r>
          </a:p>
          <a:p>
            <a:pPr algn="r" rtl="1">
              <a:lnSpc>
                <a:spcPct val="150000"/>
              </a:lnSpc>
            </a:pPr>
            <a:r>
              <a:rPr lang="ar-SA" sz="2000" b="1" dirty="0"/>
              <a:t> </a:t>
            </a:r>
            <a:r>
              <a:rPr lang="ar-SA" sz="2000" dirty="0"/>
              <a:t>در اوايل‌ تشكيل‌ تخمك‌، تمام‌ ياخته‌هاي‌ بافت‌ خورش‌ يكسان‌ اند. اما به‌زودي‌ يكي‌ از اين‌ ياخته‌ها كه‌ نزديك‌ سفت‌ است‌ متمايز مي‌شود و نسبت‌ به‌ ساير ياخته‌هاي‌ اطراف‌ خود بزرگتر و داراي‌ پروتوپلاسم‌ متراكمتر مي‌گردد. اين‌ ياخته‌ را «ياخته‌ </a:t>
            </a:r>
            <a:r>
              <a:rPr lang="ar-SA" sz="2000" dirty="0" smtClean="0"/>
              <a:t>مادرمگاسپور» </a:t>
            </a:r>
            <a:r>
              <a:rPr lang="ar-SA" sz="2000" dirty="0"/>
              <a:t>مي‌نامند</a:t>
            </a:r>
            <a:r>
              <a:rPr lang="en-US" sz="2000" dirty="0"/>
              <a:t>.</a:t>
            </a:r>
            <a:r>
              <a:rPr lang="ar-SA" sz="2000" dirty="0"/>
              <a:t> هسته‌ اين‌ ياخته‌ </a:t>
            </a:r>
            <a:r>
              <a:rPr lang="ar-SA" sz="2000" dirty="0" smtClean="0"/>
              <a:t>(</a:t>
            </a:r>
            <a:r>
              <a:rPr lang="en-US" sz="2000" dirty="0" smtClean="0"/>
              <a:t>2n</a:t>
            </a:r>
            <a:r>
              <a:rPr lang="ar-SA" sz="2000" dirty="0" smtClean="0"/>
              <a:t> </a:t>
            </a:r>
            <a:r>
              <a:rPr lang="ar-SA" sz="2000" dirty="0"/>
              <a:t>كروموزومي‌)، طي‌ دو تقسيم‌ متوالي‌ ميوزي‌: چهار ياخته‌ به‌ نام‌ مگاسپور ( </a:t>
            </a:r>
            <a:r>
              <a:rPr lang="en-US" sz="2000" dirty="0" smtClean="0"/>
              <a:t>n</a:t>
            </a:r>
            <a:r>
              <a:rPr lang="ar-SA" sz="2000" dirty="0" smtClean="0"/>
              <a:t> </a:t>
            </a:r>
            <a:r>
              <a:rPr lang="ar-SA" sz="2000" dirty="0"/>
              <a:t>كروموزومي‌) توليد مي‌كند. سه‌ مگاسپور كه‌ به‌ سفت‌ نزديكترند عموماً متلاشي‌ مي‌گردند، اما چهارمين‌ مگاسپور كه‌ از سفت‌ </a:t>
            </a:r>
            <a:r>
              <a:rPr lang="ar-SA" sz="2000" dirty="0" smtClean="0"/>
              <a:t>دورتراست‌ </a:t>
            </a:r>
            <a:r>
              <a:rPr lang="ar-SA" sz="2000" dirty="0"/>
              <a:t>بزرگ‌ مي‌شود و بالاخره‌ كيسه‌ جنيني‌ </a:t>
            </a:r>
            <a:r>
              <a:rPr lang="ar-SA" sz="2000" dirty="0" smtClean="0"/>
              <a:t>را </a:t>
            </a:r>
            <a:r>
              <a:rPr lang="ar-SA" sz="2000" dirty="0"/>
              <a:t>تشكيل‌ مي‌دهد</a:t>
            </a:r>
            <a:endParaRPr lang="en-US" sz="2000" dirty="0"/>
          </a:p>
        </p:txBody>
      </p:sp>
    </p:spTree>
    <p:extLst>
      <p:ext uri="{BB962C8B-B14F-4D97-AF65-F5344CB8AC3E}">
        <p14:creationId xmlns:p14="http://schemas.microsoft.com/office/powerpoint/2010/main" val="79418889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788921" y="2027557"/>
            <a:ext cx="6527074" cy="2123658"/>
          </a:xfrm>
          <a:prstGeom prst="rect">
            <a:avLst/>
          </a:prstGeom>
          <a:noFill/>
          <a:ln w="76200">
            <a:solidFill>
              <a:schemeClr val="bg1"/>
            </a:solidFill>
            <a:prstDash val="sysDot"/>
            <a:miter lim="800000"/>
            <a:headEnd/>
            <a:tailEnd/>
          </a:ln>
          <a:effectLst/>
        </p:spPr>
        <p:txBody>
          <a:bodyPr wrap="square">
            <a:spAutoFit/>
          </a:bodyPr>
          <a:lstStyle/>
          <a:p>
            <a:pPr algn="r" rtl="1">
              <a:lnSpc>
                <a:spcPct val="150000"/>
              </a:lnSpc>
            </a:pPr>
            <a:r>
              <a:rPr lang="fa-IR" sz="2800" b="1" dirty="0" smtClean="0">
                <a:solidFill>
                  <a:schemeClr val="folHlink"/>
                </a:solidFill>
              </a:rPr>
              <a:t>جلسه بعدی </a:t>
            </a:r>
            <a:r>
              <a:rPr lang="fa-IR" sz="2800" b="1" dirty="0" smtClean="0">
                <a:solidFill>
                  <a:schemeClr val="folHlink"/>
                </a:solidFill>
              </a:rPr>
              <a:t>گرده افشانی و لقاح را </a:t>
            </a:r>
            <a:r>
              <a:rPr lang="fa-IR" sz="2800" b="1" dirty="0" smtClean="0">
                <a:solidFill>
                  <a:schemeClr val="folHlink"/>
                </a:solidFill>
              </a:rPr>
              <a:t>بررسی خواهیم کرد</a:t>
            </a:r>
          </a:p>
          <a:p>
            <a:pPr algn="r" rtl="1">
              <a:lnSpc>
                <a:spcPct val="150000"/>
              </a:lnSpc>
            </a:pPr>
            <a:endParaRPr lang="fa-IR" sz="2000" b="1" dirty="0">
              <a:solidFill>
                <a:schemeClr val="folHlink"/>
              </a:solidFill>
            </a:endParaRPr>
          </a:p>
          <a:p>
            <a:pPr algn="ctr" rtl="1">
              <a:lnSpc>
                <a:spcPct val="150000"/>
              </a:lnSpc>
            </a:pPr>
            <a:r>
              <a:rPr lang="fa-IR" sz="4000" b="1" dirty="0" smtClean="0">
                <a:solidFill>
                  <a:schemeClr val="folHlink"/>
                </a:solidFill>
              </a:rPr>
              <a:t>موفق باشید</a:t>
            </a:r>
            <a:r>
              <a:rPr lang="en-US" sz="4000" b="1" dirty="0" smtClean="0">
                <a:solidFill>
                  <a:schemeClr val="folHlink"/>
                </a:solidFill>
              </a:rPr>
              <a:t> </a:t>
            </a:r>
            <a:endParaRPr lang="en-US" sz="4000" dirty="0"/>
          </a:p>
        </p:txBody>
      </p:sp>
    </p:spTree>
    <p:extLst>
      <p:ext uri="{BB962C8B-B14F-4D97-AF65-F5344CB8AC3E}">
        <p14:creationId xmlns:p14="http://schemas.microsoft.com/office/powerpoint/2010/main" val="101553544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AutoShape 2"/>
          <p:cNvSpPr>
            <a:spLocks noChangeArrowheads="1"/>
          </p:cNvSpPr>
          <p:nvPr/>
        </p:nvSpPr>
        <p:spPr bwMode="auto">
          <a:xfrm>
            <a:off x="886691" y="0"/>
            <a:ext cx="9781309"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156675"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156676" name="Text Box 4"/>
          <p:cNvSpPr txBox="1">
            <a:spLocks noChangeArrowheads="1"/>
          </p:cNvSpPr>
          <p:nvPr/>
        </p:nvSpPr>
        <p:spPr bwMode="auto">
          <a:xfrm>
            <a:off x="2568214" y="983705"/>
            <a:ext cx="6418262" cy="769441"/>
          </a:xfrm>
          <a:prstGeom prst="rect">
            <a:avLst/>
          </a:prstGeom>
          <a:noFill/>
          <a:ln w="9525">
            <a:noFill/>
            <a:miter lim="800000"/>
            <a:headEnd/>
            <a:tailEnd/>
          </a:ln>
          <a:effectLst/>
        </p:spPr>
        <p:txBody>
          <a:bodyPr wrap="square">
            <a:spAutoFit/>
          </a:bodyPr>
          <a:lstStyle/>
          <a:p>
            <a:pPr algn="r"/>
            <a:r>
              <a:rPr lang="fa-IR" sz="4400" dirty="0"/>
              <a:t>هدف آموزشي كلي اين گفتار</a:t>
            </a:r>
            <a:endParaRPr lang="en-US" sz="4400" dirty="0"/>
          </a:p>
        </p:txBody>
      </p:sp>
      <p:sp>
        <p:nvSpPr>
          <p:cNvPr id="156677" name="Line 5"/>
          <p:cNvSpPr>
            <a:spLocks noChangeShapeType="1"/>
          </p:cNvSpPr>
          <p:nvPr/>
        </p:nvSpPr>
        <p:spPr bwMode="auto">
          <a:xfrm>
            <a:off x="2495551" y="1700213"/>
            <a:ext cx="7129463" cy="0"/>
          </a:xfrm>
          <a:prstGeom prst="line">
            <a:avLst/>
          </a:prstGeom>
          <a:noFill/>
          <a:ln w="76200">
            <a:solidFill>
              <a:srgbClr val="FFFFFF"/>
            </a:solidFill>
            <a:round/>
            <a:headEnd type="oval" w="med" len="med"/>
            <a:tailEnd type="oval" w="med" len="med"/>
          </a:ln>
          <a:effectLst/>
        </p:spPr>
        <p:txBody>
          <a:bodyPr/>
          <a:lstStyle/>
          <a:p>
            <a:endParaRPr lang="en-US"/>
          </a:p>
        </p:txBody>
      </p:sp>
      <p:sp>
        <p:nvSpPr>
          <p:cNvPr id="156678" name="AutoShape 6"/>
          <p:cNvSpPr>
            <a:spLocks noChangeArrowheads="1"/>
          </p:cNvSpPr>
          <p:nvPr/>
        </p:nvSpPr>
        <p:spPr bwMode="auto">
          <a:xfrm>
            <a:off x="2063750" y="3357563"/>
            <a:ext cx="8135938" cy="1511300"/>
          </a:xfrm>
          <a:prstGeom prst="flowChartAlternateProcess">
            <a:avLst/>
          </a:prstGeom>
          <a:noFill/>
          <a:ln w="95250">
            <a:solidFill>
              <a:schemeClr val="bg1"/>
            </a:solidFill>
            <a:prstDash val="sysDot"/>
            <a:miter lim="800000"/>
            <a:headEnd/>
            <a:tailEnd/>
          </a:ln>
          <a:effectLst/>
        </p:spPr>
        <p:txBody>
          <a:bodyPr wrap="none" anchor="ctr"/>
          <a:lstStyle/>
          <a:p>
            <a:endParaRPr lang="en-US"/>
          </a:p>
        </p:txBody>
      </p:sp>
      <p:sp>
        <p:nvSpPr>
          <p:cNvPr id="156679" name="Text Box 7"/>
          <p:cNvSpPr txBox="1">
            <a:spLocks noChangeArrowheads="1"/>
          </p:cNvSpPr>
          <p:nvPr/>
        </p:nvSpPr>
        <p:spPr bwMode="auto">
          <a:xfrm>
            <a:off x="1274619" y="2788634"/>
            <a:ext cx="7804068" cy="1938992"/>
          </a:xfrm>
          <a:prstGeom prst="rect">
            <a:avLst/>
          </a:prstGeom>
          <a:noFill/>
          <a:ln w="9525">
            <a:noFill/>
            <a:miter lim="800000"/>
            <a:headEnd/>
            <a:tailEnd/>
          </a:ln>
          <a:effectLst/>
        </p:spPr>
        <p:txBody>
          <a:bodyPr wrap="square">
            <a:spAutoFit/>
          </a:bodyPr>
          <a:lstStyle/>
          <a:p>
            <a:pPr algn="r" rtl="1"/>
            <a:r>
              <a:rPr lang="fa-IR" sz="4000" dirty="0"/>
              <a:t>آشنایی با </a:t>
            </a:r>
            <a:r>
              <a:rPr lang="fa-IR" sz="4000" dirty="0" smtClean="0"/>
              <a:t>ساختمان </a:t>
            </a:r>
            <a:r>
              <a:rPr lang="fa-IR" sz="4000" dirty="0" smtClean="0"/>
              <a:t>گل در گروههای </a:t>
            </a:r>
            <a:endParaRPr lang="fa-IR" sz="4000" dirty="0" smtClean="0"/>
          </a:p>
          <a:p>
            <a:pPr algn="r" rtl="1"/>
            <a:r>
              <a:rPr lang="fa-IR" sz="4000" dirty="0" smtClean="0"/>
              <a:t> </a:t>
            </a:r>
            <a:endParaRPr lang="fa-IR" sz="4000" dirty="0"/>
          </a:p>
          <a:p>
            <a:pPr algn="r" rtl="1"/>
            <a:r>
              <a:rPr lang="fa-IR" sz="4000" dirty="0" smtClean="0"/>
              <a:t>مختلف </a:t>
            </a:r>
            <a:r>
              <a:rPr lang="fa-IR" sz="4000" dirty="0" smtClean="0"/>
              <a:t>گیاهی میباشد</a:t>
            </a:r>
            <a:endParaRPr lang="en-US" sz="4000" dirty="0"/>
          </a:p>
        </p:txBody>
      </p:sp>
    </p:spTree>
    <p:extLst>
      <p:ext uri="{BB962C8B-B14F-4D97-AF65-F5344CB8AC3E}">
        <p14:creationId xmlns:p14="http://schemas.microsoft.com/office/powerpoint/2010/main" val="3134843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156676"/>
                                        </p:tgtEl>
                                        <p:attrNameLst>
                                          <p:attrName>style.visibility</p:attrName>
                                        </p:attrNameLst>
                                      </p:cBhvr>
                                      <p:to>
                                        <p:strVal val="visible"/>
                                      </p:to>
                                    </p:set>
                                    <p:animEffect transition="in" filter="fade">
                                      <p:cBhvr>
                                        <p:cTn id="7" dur="770" decel="100000"/>
                                        <p:tgtEl>
                                          <p:spTgt spid="156676"/>
                                        </p:tgtEl>
                                      </p:cBhvr>
                                    </p:animEffect>
                                    <p:animScale>
                                      <p:cBhvr>
                                        <p:cTn id="8" dur="770" decel="100000"/>
                                        <p:tgtEl>
                                          <p:spTgt spid="156676"/>
                                        </p:tgtEl>
                                      </p:cBhvr>
                                      <p:from x="10000" y="10000"/>
                                      <p:to x="200000" y="450000"/>
                                    </p:animScale>
                                    <p:animScale>
                                      <p:cBhvr>
                                        <p:cTn id="9" dur="1230" accel="100000" fill="hold">
                                          <p:stCondLst>
                                            <p:cond delay="770"/>
                                          </p:stCondLst>
                                        </p:cTn>
                                        <p:tgtEl>
                                          <p:spTgt spid="156676"/>
                                        </p:tgtEl>
                                      </p:cBhvr>
                                      <p:from x="200000" y="450000"/>
                                      <p:to x="100000" y="100000"/>
                                    </p:animScale>
                                    <p:set>
                                      <p:cBhvr>
                                        <p:cTn id="10" dur="770" fill="hold"/>
                                        <p:tgtEl>
                                          <p:spTgt spid="156676"/>
                                        </p:tgtEl>
                                        <p:attrNameLst>
                                          <p:attrName>ppt_x</p:attrName>
                                        </p:attrNameLst>
                                      </p:cBhvr>
                                      <p:to>
                                        <p:strVal val="(0.5)"/>
                                      </p:to>
                                    </p:set>
                                    <p:anim from="(0.5)" to="(#ppt_x)" calcmode="lin" valueType="num">
                                      <p:cBhvr>
                                        <p:cTn id="11" dur="1230" accel="100000" fill="hold">
                                          <p:stCondLst>
                                            <p:cond delay="770"/>
                                          </p:stCondLst>
                                        </p:cTn>
                                        <p:tgtEl>
                                          <p:spTgt spid="156676"/>
                                        </p:tgtEl>
                                        <p:attrNameLst>
                                          <p:attrName>ppt_x</p:attrName>
                                        </p:attrNameLst>
                                      </p:cBhvr>
                                    </p:anim>
                                    <p:set>
                                      <p:cBhvr>
                                        <p:cTn id="12" dur="770" fill="hold"/>
                                        <p:tgtEl>
                                          <p:spTgt spid="156676"/>
                                        </p:tgtEl>
                                        <p:attrNameLst>
                                          <p:attrName>ppt_y</p:attrName>
                                        </p:attrNameLst>
                                      </p:cBhvr>
                                      <p:to>
                                        <p:strVal val="(#ppt_y+0.4)"/>
                                      </p:to>
                                    </p:set>
                                    <p:anim from="(#ppt_y+0.4)" to="(#ppt_y)" calcmode="lin" valueType="num">
                                      <p:cBhvr>
                                        <p:cTn id="13" dur="1230" accel="100000" fill="hold">
                                          <p:stCondLst>
                                            <p:cond delay="770"/>
                                          </p:stCondLst>
                                        </p:cTn>
                                        <p:tgtEl>
                                          <p:spTgt spid="156676"/>
                                        </p:tgtEl>
                                        <p:attrNameLst>
                                          <p:attrName>ppt_y</p:attrName>
                                        </p:attrNameLst>
                                      </p:cBhvr>
                                    </p:anim>
                                  </p:childTnLst>
                                </p:cTn>
                              </p:par>
                            </p:childTnLst>
                          </p:cTn>
                        </p:par>
                        <p:par>
                          <p:cTn id="14" fill="hold">
                            <p:stCondLst>
                              <p:cond delay="2000"/>
                            </p:stCondLst>
                            <p:childTnLst>
                              <p:par>
                                <p:cTn id="15" presetID="30" presetClass="entr" presetSubtype="0" fill="hold" grpId="0" nodeType="afterEffect">
                                  <p:stCondLst>
                                    <p:cond delay="0"/>
                                  </p:stCondLst>
                                  <p:childTnLst>
                                    <p:set>
                                      <p:cBhvr>
                                        <p:cTn id="16" dur="1" fill="hold">
                                          <p:stCondLst>
                                            <p:cond delay="0"/>
                                          </p:stCondLst>
                                        </p:cTn>
                                        <p:tgtEl>
                                          <p:spTgt spid="156677"/>
                                        </p:tgtEl>
                                        <p:attrNameLst>
                                          <p:attrName>style.visibility</p:attrName>
                                        </p:attrNameLst>
                                      </p:cBhvr>
                                      <p:to>
                                        <p:strVal val="visible"/>
                                      </p:to>
                                    </p:set>
                                    <p:animEffect transition="in" filter="fade">
                                      <p:cBhvr>
                                        <p:cTn id="17" dur="800" decel="100000"/>
                                        <p:tgtEl>
                                          <p:spTgt spid="156677"/>
                                        </p:tgtEl>
                                      </p:cBhvr>
                                    </p:animEffect>
                                    <p:anim calcmode="lin" valueType="num">
                                      <p:cBhvr>
                                        <p:cTn id="18" dur="800" decel="100000" fill="hold"/>
                                        <p:tgtEl>
                                          <p:spTgt spid="156677"/>
                                        </p:tgtEl>
                                        <p:attrNameLst>
                                          <p:attrName>style.rotation</p:attrName>
                                        </p:attrNameLst>
                                      </p:cBhvr>
                                      <p:tavLst>
                                        <p:tav tm="0">
                                          <p:val>
                                            <p:fltVal val="-90"/>
                                          </p:val>
                                        </p:tav>
                                        <p:tav tm="100000">
                                          <p:val>
                                            <p:fltVal val="0"/>
                                          </p:val>
                                        </p:tav>
                                      </p:tavLst>
                                    </p:anim>
                                    <p:anim calcmode="lin" valueType="num">
                                      <p:cBhvr>
                                        <p:cTn id="19" dur="800" decel="100000" fill="hold"/>
                                        <p:tgtEl>
                                          <p:spTgt spid="156677"/>
                                        </p:tgtEl>
                                        <p:attrNameLst>
                                          <p:attrName>ppt_x</p:attrName>
                                        </p:attrNameLst>
                                      </p:cBhvr>
                                      <p:tavLst>
                                        <p:tav tm="0">
                                          <p:val>
                                            <p:strVal val="#ppt_x+0.4"/>
                                          </p:val>
                                        </p:tav>
                                        <p:tav tm="100000">
                                          <p:val>
                                            <p:strVal val="#ppt_x-0.05"/>
                                          </p:val>
                                        </p:tav>
                                      </p:tavLst>
                                    </p:anim>
                                    <p:anim calcmode="lin" valueType="num">
                                      <p:cBhvr>
                                        <p:cTn id="20" dur="800" decel="100000" fill="hold"/>
                                        <p:tgtEl>
                                          <p:spTgt spid="156677"/>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156677"/>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156677"/>
                                        </p:tgtEl>
                                        <p:attrNameLst>
                                          <p:attrName>ppt_y</p:attrName>
                                        </p:attrNameLst>
                                      </p:cBhvr>
                                      <p:tavLst>
                                        <p:tav tm="0">
                                          <p:val>
                                            <p:strVal val="#ppt_y+0.1"/>
                                          </p:val>
                                        </p:tav>
                                        <p:tav tm="100000">
                                          <p:val>
                                            <p:strVal val="#ppt_y"/>
                                          </p:val>
                                        </p:tav>
                                      </p:tavLst>
                                    </p:anim>
                                  </p:childTnLst>
                                </p:cTn>
                              </p:par>
                            </p:childTnLst>
                          </p:cTn>
                        </p:par>
                        <p:par>
                          <p:cTn id="23" fill="hold">
                            <p:stCondLst>
                              <p:cond delay="3000"/>
                            </p:stCondLst>
                            <p:childTnLst>
                              <p:par>
                                <p:cTn id="24" presetID="34" presetClass="entr" presetSubtype="0" fill="hold" grpId="0" nodeType="afterEffect">
                                  <p:stCondLst>
                                    <p:cond delay="0"/>
                                  </p:stCondLst>
                                  <p:childTnLst>
                                    <p:set>
                                      <p:cBhvr>
                                        <p:cTn id="25" dur="1" fill="hold">
                                          <p:stCondLst>
                                            <p:cond delay="0"/>
                                          </p:stCondLst>
                                        </p:cTn>
                                        <p:tgtEl>
                                          <p:spTgt spid="156678"/>
                                        </p:tgtEl>
                                        <p:attrNameLst>
                                          <p:attrName>style.visibility</p:attrName>
                                        </p:attrNameLst>
                                      </p:cBhvr>
                                      <p:to>
                                        <p:strVal val="visible"/>
                                      </p:to>
                                    </p:set>
                                    <p:anim from="(-#ppt_w/2)" to="(#ppt_x)" calcmode="lin" valueType="num">
                                      <p:cBhvr>
                                        <p:cTn id="26" dur="600" fill="hold">
                                          <p:stCondLst>
                                            <p:cond delay="0"/>
                                          </p:stCondLst>
                                        </p:cTn>
                                        <p:tgtEl>
                                          <p:spTgt spid="156678"/>
                                        </p:tgtEl>
                                        <p:attrNameLst>
                                          <p:attrName>ppt_x</p:attrName>
                                        </p:attrNameLst>
                                      </p:cBhvr>
                                    </p:anim>
                                    <p:anim from="0" to="-1.0" calcmode="lin" valueType="num">
                                      <p:cBhvr>
                                        <p:cTn id="27" dur="200" decel="50000" autoRev="1" fill="hold">
                                          <p:stCondLst>
                                            <p:cond delay="600"/>
                                          </p:stCondLst>
                                        </p:cTn>
                                        <p:tgtEl>
                                          <p:spTgt spid="156678"/>
                                        </p:tgtEl>
                                        <p:attrNameLst>
                                          <p:attrName>xshear</p:attrName>
                                        </p:attrNameLst>
                                      </p:cBhvr>
                                    </p:anim>
                                    <p:animScale>
                                      <p:cBhvr>
                                        <p:cTn id="28" dur="200" decel="100000" autoRev="1" fill="hold">
                                          <p:stCondLst>
                                            <p:cond delay="600"/>
                                          </p:stCondLst>
                                        </p:cTn>
                                        <p:tgtEl>
                                          <p:spTgt spid="156678"/>
                                        </p:tgtEl>
                                      </p:cBhvr>
                                      <p:from x="100000" y="100000"/>
                                      <p:to x="80000" y="100000"/>
                                    </p:animScale>
                                    <p:anim by="(#ppt_h/3+#ppt_w*0.1)" calcmode="lin" valueType="num">
                                      <p:cBhvr additive="sum">
                                        <p:cTn id="29" dur="200" decel="100000" autoRev="1" fill="hold">
                                          <p:stCondLst>
                                            <p:cond delay="600"/>
                                          </p:stCondLst>
                                        </p:cTn>
                                        <p:tgtEl>
                                          <p:spTgt spid="156678"/>
                                        </p:tgtEl>
                                        <p:attrNameLst>
                                          <p:attrName>ppt_x</p:attrName>
                                        </p:attrNameLst>
                                      </p:cBhvr>
                                    </p:anim>
                                  </p:childTnLst>
                                </p:cTn>
                              </p:par>
                            </p:childTnLst>
                          </p:cTn>
                        </p:par>
                        <p:par>
                          <p:cTn id="30" fill="hold">
                            <p:stCondLst>
                              <p:cond delay="4000"/>
                            </p:stCondLst>
                            <p:childTnLst>
                              <p:par>
                                <p:cTn id="31" presetID="41" presetClass="entr" presetSubtype="0" fill="hold" grpId="0" nodeType="afterEffect">
                                  <p:stCondLst>
                                    <p:cond delay="0"/>
                                  </p:stCondLst>
                                  <p:iterate type="wd">
                                    <p:tmPct val="10000"/>
                                  </p:iterate>
                                  <p:childTnLst>
                                    <p:set>
                                      <p:cBhvr>
                                        <p:cTn id="32" dur="1" fill="hold">
                                          <p:stCondLst>
                                            <p:cond delay="0"/>
                                          </p:stCondLst>
                                        </p:cTn>
                                        <p:tgtEl>
                                          <p:spTgt spid="156679"/>
                                        </p:tgtEl>
                                        <p:attrNameLst>
                                          <p:attrName>style.visibility</p:attrName>
                                        </p:attrNameLst>
                                      </p:cBhvr>
                                      <p:to>
                                        <p:strVal val="visible"/>
                                      </p:to>
                                    </p:set>
                                    <p:anim calcmode="lin" valueType="num">
                                      <p:cBhvr>
                                        <p:cTn id="33" dur="500" fill="hold"/>
                                        <p:tgtEl>
                                          <p:spTgt spid="156679"/>
                                        </p:tgtEl>
                                        <p:attrNameLst>
                                          <p:attrName>ppt_x</p:attrName>
                                        </p:attrNameLst>
                                      </p:cBhvr>
                                      <p:tavLst>
                                        <p:tav tm="0">
                                          <p:val>
                                            <p:strVal val="#ppt_x"/>
                                          </p:val>
                                        </p:tav>
                                        <p:tav tm="50000">
                                          <p:val>
                                            <p:strVal val="#ppt_x+.1"/>
                                          </p:val>
                                        </p:tav>
                                        <p:tav tm="100000">
                                          <p:val>
                                            <p:strVal val="#ppt_x"/>
                                          </p:val>
                                        </p:tav>
                                      </p:tavLst>
                                    </p:anim>
                                    <p:anim calcmode="lin" valueType="num">
                                      <p:cBhvr>
                                        <p:cTn id="34" dur="500" fill="hold"/>
                                        <p:tgtEl>
                                          <p:spTgt spid="156679"/>
                                        </p:tgtEl>
                                        <p:attrNameLst>
                                          <p:attrName>ppt_y</p:attrName>
                                        </p:attrNameLst>
                                      </p:cBhvr>
                                      <p:tavLst>
                                        <p:tav tm="0">
                                          <p:val>
                                            <p:strVal val="#ppt_y"/>
                                          </p:val>
                                        </p:tav>
                                        <p:tav tm="100000">
                                          <p:val>
                                            <p:strVal val="#ppt_y"/>
                                          </p:val>
                                        </p:tav>
                                      </p:tavLst>
                                    </p:anim>
                                    <p:anim calcmode="lin" valueType="num">
                                      <p:cBhvr>
                                        <p:cTn id="35" dur="500" fill="hold"/>
                                        <p:tgtEl>
                                          <p:spTgt spid="156679"/>
                                        </p:tgtEl>
                                        <p:attrNameLst>
                                          <p:attrName>ppt_h</p:attrName>
                                        </p:attrNameLst>
                                      </p:cBhvr>
                                      <p:tavLst>
                                        <p:tav tm="0">
                                          <p:val>
                                            <p:strVal val="#ppt_h/10"/>
                                          </p:val>
                                        </p:tav>
                                        <p:tav tm="50000">
                                          <p:val>
                                            <p:strVal val="#ppt_h+.01"/>
                                          </p:val>
                                        </p:tav>
                                        <p:tav tm="100000">
                                          <p:val>
                                            <p:strVal val="#ppt_h"/>
                                          </p:val>
                                        </p:tav>
                                      </p:tavLst>
                                    </p:anim>
                                    <p:anim calcmode="lin" valueType="num">
                                      <p:cBhvr>
                                        <p:cTn id="36" dur="500" fill="hold"/>
                                        <p:tgtEl>
                                          <p:spTgt spid="156679"/>
                                        </p:tgtEl>
                                        <p:attrNameLst>
                                          <p:attrName>ppt_w</p:attrName>
                                        </p:attrNameLst>
                                      </p:cBhvr>
                                      <p:tavLst>
                                        <p:tav tm="0">
                                          <p:val>
                                            <p:strVal val="#ppt_w/10"/>
                                          </p:val>
                                        </p:tav>
                                        <p:tav tm="50000">
                                          <p:val>
                                            <p:strVal val="#ppt_w+.01"/>
                                          </p:val>
                                        </p:tav>
                                        <p:tav tm="100000">
                                          <p:val>
                                            <p:strVal val="#ppt_w"/>
                                          </p:val>
                                        </p:tav>
                                      </p:tavLst>
                                    </p:anim>
                                    <p:animEffect transition="in" filter="fade">
                                      <p:cBhvr>
                                        <p:cTn id="37" dur="500" tmFilter="0,0; .5, 1; 1, 1"/>
                                        <p:tgtEl>
                                          <p:spTgt spid="1566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676" grpId="0"/>
      <p:bldP spid="156677" grpId="0" animBg="1"/>
      <p:bldP spid="156678" grpId="0" animBg="1"/>
      <p:bldP spid="15667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908663" y="694843"/>
            <a:ext cx="6374674" cy="424732"/>
          </a:xfrm>
          <a:prstGeom prst="rect">
            <a:avLst/>
          </a:prstGeom>
          <a:noFill/>
          <a:ln w="76200">
            <a:solidFill>
              <a:schemeClr val="bg1"/>
            </a:solidFill>
            <a:prstDash val="sysDot"/>
            <a:miter lim="800000"/>
            <a:headEnd/>
            <a:tailEnd/>
          </a:ln>
          <a:effectLst/>
        </p:spPr>
        <p:txBody>
          <a:bodyPr wrap="square">
            <a:spAutoFit/>
          </a:bodyPr>
          <a:lstStyle/>
          <a:p>
            <a:pPr algn="r">
              <a:lnSpc>
                <a:spcPct val="90000"/>
              </a:lnSpc>
            </a:pPr>
            <a:r>
              <a:rPr lang="en-US" sz="2400" b="1" dirty="0">
                <a:solidFill>
                  <a:schemeClr val="folHlink"/>
                </a:solidFill>
              </a:rPr>
              <a:t> </a:t>
            </a:r>
            <a:endParaRPr lang="en-US" sz="2400" dirty="0"/>
          </a:p>
        </p:txBody>
      </p:sp>
      <p:sp>
        <p:nvSpPr>
          <p:cNvPr id="2" name="Rectangle 1"/>
          <p:cNvSpPr/>
          <p:nvPr/>
        </p:nvSpPr>
        <p:spPr>
          <a:xfrm>
            <a:off x="2908663" y="1570201"/>
            <a:ext cx="6096000" cy="3356688"/>
          </a:xfrm>
          <a:prstGeom prst="rect">
            <a:avLst/>
          </a:prstGeom>
        </p:spPr>
        <p:txBody>
          <a:bodyPr>
            <a:spAutoFit/>
          </a:bodyPr>
          <a:lstStyle/>
          <a:p>
            <a:pPr algn="r" rtl="1">
              <a:lnSpc>
                <a:spcPct val="150000"/>
              </a:lnSpc>
            </a:pPr>
            <a:r>
              <a:rPr lang="ar-SA" sz="2400" b="1" dirty="0">
                <a:solidFill>
                  <a:schemeClr val="folHlink"/>
                </a:solidFill>
              </a:rPr>
              <a:t>گل‌</a:t>
            </a:r>
          </a:p>
          <a:p>
            <a:pPr algn="r" rtl="1">
              <a:lnSpc>
                <a:spcPct val="150000"/>
              </a:lnSpc>
            </a:pPr>
            <a:r>
              <a:rPr lang="ar-SA" sz="2400" dirty="0"/>
              <a:t>اصطلاح‌ گل‌ دادن‌ در زبان‌ عام‌ به‌ معني‌ شكفتن‌ گل‌ است‌، در حالي‌ كه‌ در گياه‌ شناسي‌ عبارت‌ است‌ از مجموعه‌ تغييرات‌ ساختاري‌ و فيزيولوژيكي‌ كه‌ در جوانه‌هاي‌ رويشي‌ صورت‌ مي‌گيرد و باعث‌ تبديل‌ اين‌ جوانه‌ها به‌ جوانه‌هاي‌ زايشي‌ مولد گل‌ مي‌گردد.</a:t>
            </a:r>
            <a:endParaRPr lang="en-US" sz="2400" dirty="0"/>
          </a:p>
        </p:txBody>
      </p:sp>
    </p:spTree>
    <p:extLst>
      <p:ext uri="{BB962C8B-B14F-4D97-AF65-F5344CB8AC3E}">
        <p14:creationId xmlns:p14="http://schemas.microsoft.com/office/powerpoint/2010/main" val="116288623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3069771" y="1204596"/>
            <a:ext cx="6374674" cy="424732"/>
          </a:xfrm>
          <a:prstGeom prst="rect">
            <a:avLst/>
          </a:prstGeom>
          <a:noFill/>
          <a:ln w="76200">
            <a:solidFill>
              <a:schemeClr val="bg1"/>
            </a:solidFill>
            <a:prstDash val="sysDot"/>
            <a:miter lim="800000"/>
            <a:headEnd/>
            <a:tailEnd/>
          </a:ln>
          <a:effectLst/>
        </p:spPr>
        <p:txBody>
          <a:bodyPr wrap="square">
            <a:spAutoFit/>
          </a:bodyPr>
          <a:lstStyle/>
          <a:p>
            <a:pPr algn="r">
              <a:lnSpc>
                <a:spcPct val="90000"/>
              </a:lnSpc>
            </a:pPr>
            <a:r>
              <a:rPr lang="en-US" sz="2400" b="1" dirty="0">
                <a:solidFill>
                  <a:schemeClr val="folHlink"/>
                </a:solidFill>
              </a:rPr>
              <a:t> </a:t>
            </a:r>
            <a:endParaRPr lang="en-US" sz="2400" dirty="0"/>
          </a:p>
        </p:txBody>
      </p:sp>
      <p:sp>
        <p:nvSpPr>
          <p:cNvPr id="2" name="Rectangle 1"/>
          <p:cNvSpPr/>
          <p:nvPr/>
        </p:nvSpPr>
        <p:spPr>
          <a:xfrm>
            <a:off x="2545020" y="1968967"/>
            <a:ext cx="7424176" cy="2492990"/>
          </a:xfrm>
          <a:prstGeom prst="rect">
            <a:avLst/>
          </a:prstGeom>
        </p:spPr>
        <p:txBody>
          <a:bodyPr wrap="square">
            <a:spAutoFit/>
          </a:bodyPr>
          <a:lstStyle/>
          <a:p>
            <a:pPr algn="r" rtl="1">
              <a:lnSpc>
                <a:spcPct val="150000"/>
              </a:lnSpc>
            </a:pPr>
            <a:r>
              <a:rPr lang="ar-SA" sz="2400" b="1" dirty="0">
                <a:solidFill>
                  <a:schemeClr val="folHlink"/>
                </a:solidFill>
              </a:rPr>
              <a:t>ساختار عمومي‌ گل‌</a:t>
            </a:r>
          </a:p>
          <a:p>
            <a:pPr algn="r" rtl="1">
              <a:lnSpc>
                <a:spcPct val="150000"/>
              </a:lnSpc>
            </a:pPr>
            <a:r>
              <a:rPr lang="ar-SA" sz="2000" b="1" dirty="0"/>
              <a:t> </a:t>
            </a:r>
            <a:r>
              <a:rPr lang="ar-SA" sz="2000" dirty="0"/>
              <a:t>كاملترين‌ گلها چهار بخش‌ دارند كه‌ عموماً چهار پيرامون‌ را تشكيل‌ مي‌دهند. اين‌ چهار </a:t>
            </a:r>
            <a:r>
              <a:rPr lang="ar-SA" sz="2000" dirty="0" smtClean="0"/>
              <a:t>بخش‌ </a:t>
            </a:r>
            <a:r>
              <a:rPr lang="ar-SA" sz="2000" dirty="0"/>
              <a:t>عبارت‌اند از: كاسه‌ گل‌ </a:t>
            </a:r>
            <a:r>
              <a:rPr lang="ar-SA" sz="2000" dirty="0" smtClean="0"/>
              <a:t>(</a:t>
            </a:r>
            <a:r>
              <a:rPr lang="ar-SA" sz="2000" dirty="0"/>
              <a:t>كاسبرگها  )، جام‌ </a:t>
            </a:r>
            <a:r>
              <a:rPr lang="ar-SA" sz="2000" dirty="0" smtClean="0"/>
              <a:t>گل‌ </a:t>
            </a:r>
            <a:r>
              <a:rPr lang="ar-SA" sz="2000" dirty="0"/>
              <a:t>(گلبرگها  )، نافه‌ </a:t>
            </a:r>
            <a:r>
              <a:rPr lang="ar-SA" sz="2000" dirty="0" smtClean="0"/>
              <a:t>گل‌ </a:t>
            </a:r>
            <a:r>
              <a:rPr lang="ar-SA" sz="2000" dirty="0"/>
              <a:t>(پرچمها  ) مادگي‌ </a:t>
            </a:r>
            <a:r>
              <a:rPr lang="ar-SA" sz="2000" dirty="0" smtClean="0"/>
              <a:t>گل‌ </a:t>
            </a:r>
            <a:r>
              <a:rPr lang="ar-SA" sz="2000" dirty="0"/>
              <a:t>(برچه‌ها </a:t>
            </a:r>
            <a:r>
              <a:rPr lang="ar-SA" sz="2000" dirty="0" smtClean="0"/>
              <a:t>). </a:t>
            </a:r>
            <a:r>
              <a:rPr lang="ar-SA" sz="2000" dirty="0"/>
              <a:t>اين‌ چهار پيرامون‌ معمولاً به‌ نهنج‌ گل‌  ، كه‌ در انتهاي‌ دمگل‌   قرار دارد متصل‌اند </a:t>
            </a:r>
            <a:endParaRPr lang="en-US" sz="2000" dirty="0"/>
          </a:p>
        </p:txBody>
      </p:sp>
    </p:spTree>
    <p:extLst>
      <p:ext uri="{BB962C8B-B14F-4D97-AF65-F5344CB8AC3E}">
        <p14:creationId xmlns:p14="http://schemas.microsoft.com/office/powerpoint/2010/main" val="263709368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3069771" y="1204596"/>
            <a:ext cx="6374674" cy="424732"/>
          </a:xfrm>
          <a:prstGeom prst="rect">
            <a:avLst/>
          </a:prstGeom>
          <a:noFill/>
          <a:ln w="76200">
            <a:solidFill>
              <a:schemeClr val="bg1"/>
            </a:solidFill>
            <a:prstDash val="sysDot"/>
            <a:miter lim="800000"/>
            <a:headEnd/>
            <a:tailEnd/>
          </a:ln>
          <a:effectLst/>
        </p:spPr>
        <p:txBody>
          <a:bodyPr wrap="square">
            <a:spAutoFit/>
          </a:bodyPr>
          <a:lstStyle/>
          <a:p>
            <a:pPr algn="r">
              <a:lnSpc>
                <a:spcPct val="90000"/>
              </a:lnSpc>
            </a:pPr>
            <a:r>
              <a:rPr lang="en-US" sz="2400" b="1" dirty="0">
                <a:solidFill>
                  <a:schemeClr val="folHlink"/>
                </a:solidFill>
              </a:rPr>
              <a:t> </a:t>
            </a:r>
            <a:endParaRPr lang="en-US" sz="2400" dirty="0"/>
          </a:p>
        </p:txBody>
      </p:sp>
      <p:sp>
        <p:nvSpPr>
          <p:cNvPr id="2" name="Rectangle 1"/>
          <p:cNvSpPr/>
          <p:nvPr/>
        </p:nvSpPr>
        <p:spPr>
          <a:xfrm>
            <a:off x="3048000" y="1204596"/>
            <a:ext cx="6096000" cy="2720296"/>
          </a:xfrm>
          <a:prstGeom prst="rect">
            <a:avLst/>
          </a:prstGeom>
        </p:spPr>
        <p:txBody>
          <a:bodyPr>
            <a:spAutoFit/>
          </a:bodyPr>
          <a:lstStyle/>
          <a:p>
            <a:pPr algn="r"/>
            <a:r>
              <a:rPr lang="ar-SA" sz="2400" b="1" dirty="0">
                <a:solidFill>
                  <a:schemeClr val="folHlink"/>
                </a:solidFill>
              </a:rPr>
              <a:t>اندامهاي‌ پوششي‌ گل‌</a:t>
            </a:r>
          </a:p>
          <a:p>
            <a:pPr algn="r" rtl="1">
              <a:lnSpc>
                <a:spcPct val="150000"/>
              </a:lnSpc>
            </a:pPr>
            <a:r>
              <a:rPr lang="ar-SA" sz="2000" dirty="0"/>
              <a:t>مجموعه‌ كاسبرگها و گلبرگها را پوشش‌ گل‌ (گلپوش‌) گويند كه‌ بخش‌ نازاي‌ گل‌ را تشكيل‌ مي‌دهد. بعضي‌ گلها فاقد پوشش‌اند، خواه‌ هرگز در آنها وجود نداشته‌ (تيره‌ فلفل‌) و خواه‌ بعداً از بين‌ رفته‌ باشد (بعضي‌ از گياهان‌ تيره‌ گردو و اسفناج‌). در بعضي‌ گلها پوشش‌ گل‌ ساده‌ است‌ و فقط‌ كاسه‌ گل‌ را شامل‌ مي‌شود (گياهان‌ تيره‌ بيد و توت‌).</a:t>
            </a:r>
            <a:endParaRPr lang="en-US" sz="2000" dirty="0"/>
          </a:p>
        </p:txBody>
      </p:sp>
    </p:spTree>
    <p:extLst>
      <p:ext uri="{BB962C8B-B14F-4D97-AF65-F5344CB8AC3E}">
        <p14:creationId xmlns:p14="http://schemas.microsoft.com/office/powerpoint/2010/main" val="195145083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009501" y="1099459"/>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2614883" y="1203189"/>
            <a:ext cx="6096000" cy="4464684"/>
          </a:xfrm>
          <a:prstGeom prst="rect">
            <a:avLst/>
          </a:prstGeom>
        </p:spPr>
        <p:txBody>
          <a:bodyPr>
            <a:spAutoFit/>
          </a:bodyPr>
          <a:lstStyle/>
          <a:p>
            <a:pPr algn="r" rtl="1">
              <a:lnSpc>
                <a:spcPct val="150000"/>
              </a:lnSpc>
            </a:pPr>
            <a:r>
              <a:rPr lang="ar-SA" sz="2400" b="1" dirty="0">
                <a:solidFill>
                  <a:schemeClr val="folHlink"/>
                </a:solidFill>
              </a:rPr>
              <a:t>كاسه‌ گل‌</a:t>
            </a:r>
            <a:endParaRPr lang="en-US" sz="2400" b="1" dirty="0">
              <a:solidFill>
                <a:schemeClr val="folHlink"/>
              </a:solidFill>
            </a:endParaRPr>
          </a:p>
          <a:p>
            <a:pPr algn="r" rtl="1">
              <a:lnSpc>
                <a:spcPct val="150000"/>
              </a:lnSpc>
            </a:pPr>
            <a:r>
              <a:rPr lang="ar-SA" sz="2400" b="1" dirty="0"/>
              <a:t>  </a:t>
            </a:r>
            <a:r>
              <a:rPr lang="ar-SA" sz="2400" dirty="0"/>
              <a:t>كاسه‌ گل‌ اولين‌ پيراموني‌ است‌ كه‌ پديد مي‌آيد و ساير قطعات‌ گل‌ را در برمي‌گيرد. كاسه‌ گل‌ سبز رنگ‌ بوده‌ و از نظر شكل‌ ظاهري‌ و ساختار تشريحي‌ شبيه‌ به‌ برگ‌ است‌. گاهي‌ كاسبرگها به‌ علت‌ دارا بودن‌ رنگيزه‌هاي‌ فلاوني‌ رنگين‌اند و منظره‌ و ساختار گلبرگها را دارند. در اين‌ صورت‌ «گلبرگ‌ نما» ناميده‌ مي‌شوند</a:t>
            </a:r>
            <a:r>
              <a:rPr lang="en-US" sz="2400" dirty="0"/>
              <a:t>. </a:t>
            </a:r>
            <a:r>
              <a:rPr lang="ar-SA" sz="2400" dirty="0"/>
              <a:t>كاسه‌ گل‌ عموماً منظم‌ است‌. گاهي‌ يكي‌ از كاسبرگها شكل‌ ويژه‌اي‌ به‌ خود مي‌گيرد </a:t>
            </a:r>
            <a:endParaRPr lang="en-US" sz="2400" dirty="0"/>
          </a:p>
        </p:txBody>
      </p:sp>
    </p:spTree>
    <p:extLst>
      <p:ext uri="{BB962C8B-B14F-4D97-AF65-F5344CB8AC3E}">
        <p14:creationId xmlns:p14="http://schemas.microsoft.com/office/powerpoint/2010/main" val="301306636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1279901"/>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2207419" y="1279901"/>
            <a:ext cx="7111393" cy="3366627"/>
          </a:xfrm>
          <a:prstGeom prst="rect">
            <a:avLst/>
          </a:prstGeom>
        </p:spPr>
        <p:txBody>
          <a:bodyPr wrap="square">
            <a:spAutoFit/>
          </a:bodyPr>
          <a:lstStyle/>
          <a:p>
            <a:pPr algn="r" rtl="1">
              <a:lnSpc>
                <a:spcPct val="150000"/>
              </a:lnSpc>
            </a:pPr>
            <a:r>
              <a:rPr lang="ar-SA" sz="2400" b="1" dirty="0">
                <a:solidFill>
                  <a:schemeClr val="folHlink"/>
                </a:solidFill>
              </a:rPr>
              <a:t>جام‌ گل‌</a:t>
            </a:r>
          </a:p>
          <a:p>
            <a:pPr algn="r" rtl="1">
              <a:lnSpc>
                <a:spcPct val="150000"/>
              </a:lnSpc>
            </a:pPr>
            <a:r>
              <a:rPr lang="ar-SA" sz="2000" b="1" dirty="0"/>
              <a:t>  </a:t>
            </a:r>
            <a:r>
              <a:rPr lang="ar-SA" sz="2000" dirty="0"/>
              <a:t>گلبرگها صفحات‌ نازكي‌ هستند كه‌ معمولاً سفيد يا به‌ علت‌ داشتن‌ رنگيزه‌هاي‌ آنتوسياني‌ به‌ رنگهاي‌ متنوع‌ آبي‌، بنفش‌، قرمز و به‌ علت‌ دارا بودن‌ فلاونها يا ليپوكرومها به‌ رنگهاي‌ زرد يا نارنجي‌ ديده‌ مي‌شوند. تنوع‌ شكل‌ در گلبرگها بيش‌ از كاسبرگهاست‌ در گلبرگها معمولاً پهنك‌ و بخش‌ زيرين‌ باريكتري‌ به‌نام‌ «ناخنك‌  » تشخيص‌ داده‌ مي‌شود كه‌ گلبرگ‌ را به‌ نهنج‌ متصل‌ مي‌كند.غالباً در قاعده‌ گلبرگها غده‌هاي‌ ترشح‌ كننده‌ نوش‌ جاي‌ دارند.</a:t>
            </a:r>
            <a:endParaRPr lang="en-US" sz="2000" dirty="0"/>
          </a:p>
        </p:txBody>
      </p:sp>
    </p:spTree>
    <p:extLst>
      <p:ext uri="{BB962C8B-B14F-4D97-AF65-F5344CB8AC3E}">
        <p14:creationId xmlns:p14="http://schemas.microsoft.com/office/powerpoint/2010/main" val="406406410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1279901"/>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2315955" y="1279901"/>
            <a:ext cx="6562551" cy="2308324"/>
          </a:xfrm>
          <a:prstGeom prst="rect">
            <a:avLst/>
          </a:prstGeom>
        </p:spPr>
        <p:txBody>
          <a:bodyPr wrap="square">
            <a:spAutoFit/>
          </a:bodyPr>
          <a:lstStyle/>
          <a:p>
            <a:pPr algn="r" rtl="1">
              <a:lnSpc>
                <a:spcPct val="150000"/>
              </a:lnSpc>
            </a:pPr>
            <a:r>
              <a:rPr lang="en-US" sz="2400" b="1" dirty="0">
                <a:solidFill>
                  <a:schemeClr val="folHlink"/>
                </a:solidFill>
              </a:rPr>
              <a:t> </a:t>
            </a:r>
            <a:r>
              <a:rPr lang="ar-SA" sz="2400" b="1" dirty="0">
                <a:solidFill>
                  <a:schemeClr val="folHlink"/>
                </a:solidFill>
              </a:rPr>
              <a:t>اندامهاي‌ جنسي‌ گل‌</a:t>
            </a:r>
          </a:p>
          <a:p>
            <a:pPr algn="r" rtl="1">
              <a:lnSpc>
                <a:spcPct val="150000"/>
              </a:lnSpc>
            </a:pPr>
            <a:r>
              <a:rPr lang="ar-SA" sz="2400" b="1" dirty="0"/>
              <a:t> </a:t>
            </a:r>
            <a:r>
              <a:rPr lang="ar-SA" sz="2400" dirty="0"/>
              <a:t>نافه‌ </a:t>
            </a:r>
            <a:r>
              <a:rPr lang="ar-SA" sz="2400" dirty="0" smtClean="0"/>
              <a:t>ومادگي‌ </a:t>
            </a:r>
            <a:r>
              <a:rPr lang="ar-SA" sz="2400" dirty="0"/>
              <a:t>اندامهاي‌ </a:t>
            </a:r>
            <a:r>
              <a:rPr lang="fa-IR" sz="2400" dirty="0" smtClean="0"/>
              <a:t>زایای گل هستند</a:t>
            </a:r>
            <a:r>
              <a:rPr lang="ar-SA" sz="2400" dirty="0" smtClean="0"/>
              <a:t>. </a:t>
            </a:r>
            <a:r>
              <a:rPr lang="ar-SA" sz="2400" dirty="0"/>
              <a:t>زيرا ياخته‌هاي‌ جنسي‌ در آنها به‌ وجود مي‌آيند.</a:t>
            </a:r>
          </a:p>
          <a:p>
            <a:pPr algn="r" rtl="1">
              <a:lnSpc>
                <a:spcPct val="150000"/>
              </a:lnSpc>
            </a:pPr>
            <a:r>
              <a:rPr lang="ar-SA" sz="2400" dirty="0"/>
              <a:t>نافه‌ گل‌ از پرچمها </a:t>
            </a:r>
            <a:r>
              <a:rPr lang="ar-SA" sz="2400" dirty="0" smtClean="0"/>
              <a:t>وهر </a:t>
            </a:r>
            <a:r>
              <a:rPr lang="ar-SA" sz="2400" dirty="0"/>
              <a:t>پرچم‌ از ميله‌ و بساك‌ تشكيل‌ شده‌ است‌.</a:t>
            </a:r>
            <a:endParaRPr lang="en-US" sz="2400" dirty="0"/>
          </a:p>
        </p:txBody>
      </p:sp>
    </p:spTree>
    <p:extLst>
      <p:ext uri="{BB962C8B-B14F-4D97-AF65-F5344CB8AC3E}">
        <p14:creationId xmlns:p14="http://schemas.microsoft.com/office/powerpoint/2010/main" val="89842058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009501" y="1192383"/>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2414902" y="1389969"/>
            <a:ext cx="6778717" cy="3828292"/>
          </a:xfrm>
          <a:prstGeom prst="rect">
            <a:avLst/>
          </a:prstGeom>
        </p:spPr>
        <p:txBody>
          <a:bodyPr wrap="square">
            <a:spAutoFit/>
          </a:bodyPr>
          <a:lstStyle/>
          <a:p>
            <a:pPr algn="r" rtl="1">
              <a:lnSpc>
                <a:spcPct val="150000"/>
              </a:lnSpc>
            </a:pPr>
            <a:r>
              <a:rPr lang="ar-SA" sz="2400" b="1" dirty="0">
                <a:solidFill>
                  <a:schemeClr val="folHlink"/>
                </a:solidFill>
              </a:rPr>
              <a:t>بساك‌</a:t>
            </a:r>
            <a:endParaRPr lang="en-US" sz="2400" b="1" dirty="0">
              <a:solidFill>
                <a:schemeClr val="folHlink"/>
              </a:solidFill>
            </a:endParaRPr>
          </a:p>
          <a:p>
            <a:pPr algn="r" rtl="1">
              <a:lnSpc>
                <a:spcPct val="150000"/>
              </a:lnSpc>
            </a:pPr>
            <a:r>
              <a:rPr lang="ar-SA" sz="2000" b="1" dirty="0"/>
              <a:t> </a:t>
            </a:r>
            <a:r>
              <a:rPr lang="ar-SA" sz="2000" dirty="0"/>
              <a:t>بساك‌ برجستگي‌ كيسه‌ مانندي‌ در انتهاي‌ ميله‌ است‌ كه‌ به‌ وسيله‌ شيار طولي‌ به‌ دو قسمت‌ استوانه‌اي‌ تقسيم‌ مي‌شود. اين‌ دو قسمت‌ در تمام‌ طول‌ خود به‌ وسيله‌ بافت‌ پارانشيمي‌ به‌ هم‌ چسبيده‌اند. هر قسمت‌ دو حفره‌ دراز به‌ نام‌ كيسه‌ گرده‌ دارد كه‌ درون‌ آنها دانه‌هاي‌ گرده‌ توليد مي‌شوند. در بساك‌ رسيده‌، بافتي‌ كه‌ دو كيسه‌ گرده‌ هر قسمت‌ را از هم‌ جدا مي‌سازد از بين‌ مي‌رود. در نتيجه‌ شكافي‌ طولي‌ در ديواره‌ هر قسمت‌ استوانه‌اي‌ بساك‌ پديد مي‌آيد و باعث‌ پراكنده‌ شدن‌ دانه‌هاي‌ گرده‌ مي‌شود.</a:t>
            </a:r>
            <a:endParaRPr lang="en-US" sz="2000" dirty="0"/>
          </a:p>
        </p:txBody>
      </p:sp>
    </p:spTree>
    <p:extLst>
      <p:ext uri="{BB962C8B-B14F-4D97-AF65-F5344CB8AC3E}">
        <p14:creationId xmlns:p14="http://schemas.microsoft.com/office/powerpoint/2010/main" val="299770854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663</TotalTime>
  <Words>1294</Words>
  <Application>Microsoft Office PowerPoint</Application>
  <PresentationFormat>Widescreen</PresentationFormat>
  <Paragraphs>64</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2  Farnaz</vt:lpstr>
      <vt:lpstr>2  Sahar</vt: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214</cp:revision>
  <dcterms:created xsi:type="dcterms:W3CDTF">2020-04-05T15:16:16Z</dcterms:created>
  <dcterms:modified xsi:type="dcterms:W3CDTF">2020-05-14T10:12:33Z</dcterms:modified>
</cp:coreProperties>
</file>