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324" r:id="rId2"/>
    <p:sldId id="325" r:id="rId3"/>
    <p:sldId id="313" r:id="rId4"/>
    <p:sldId id="336" r:id="rId5"/>
    <p:sldId id="337" r:id="rId6"/>
    <p:sldId id="350" r:id="rId7"/>
    <p:sldId id="351" r:id="rId8"/>
    <p:sldId id="352" r:id="rId9"/>
    <p:sldId id="353" r:id="rId10"/>
    <p:sldId id="348" r:id="rId11"/>
    <p:sldId id="354" r:id="rId12"/>
    <p:sldId id="338" r:id="rId13"/>
    <p:sldId id="355" r:id="rId14"/>
    <p:sldId id="339" r:id="rId15"/>
    <p:sldId id="346" r:id="rId16"/>
    <p:sldId id="357" r:id="rId17"/>
    <p:sldId id="372" r:id="rId18"/>
    <p:sldId id="373" r:id="rId19"/>
    <p:sldId id="335" r:id="rId2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3" d="100"/>
          <a:sy n="73" d="100"/>
        </p:scale>
        <p:origin x="618"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FED2CD90-7FF3-42B5-845C-19C98EFC7649}" type="datetimeFigureOut">
              <a:rPr lang="en-US" smtClean="0"/>
              <a:t>5/24/2020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02494C9-75DA-4520-A972-D9B442C177C0}" type="slidenum">
              <a:rPr lang="en-US" smtClean="0"/>
              <a:t>‹#›</a:t>
            </a:fld>
            <a:endParaRPr lang="en-US"/>
          </a:p>
        </p:txBody>
      </p:sp>
    </p:spTree>
    <p:extLst>
      <p:ext uri="{BB962C8B-B14F-4D97-AF65-F5344CB8AC3E}">
        <p14:creationId xmlns:p14="http://schemas.microsoft.com/office/powerpoint/2010/main" val="153871688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ED2CD90-7FF3-42B5-845C-19C98EFC7649}" type="datetimeFigureOut">
              <a:rPr lang="en-US" smtClean="0"/>
              <a:t>5/24/2020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02494C9-75DA-4520-A972-D9B442C177C0}" type="slidenum">
              <a:rPr lang="en-US" smtClean="0"/>
              <a:t>‹#›</a:t>
            </a:fld>
            <a:endParaRPr lang="en-US"/>
          </a:p>
        </p:txBody>
      </p:sp>
    </p:spTree>
    <p:extLst>
      <p:ext uri="{BB962C8B-B14F-4D97-AF65-F5344CB8AC3E}">
        <p14:creationId xmlns:p14="http://schemas.microsoft.com/office/powerpoint/2010/main" val="299683987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ED2CD90-7FF3-42B5-845C-19C98EFC7649}" type="datetimeFigureOut">
              <a:rPr lang="en-US" smtClean="0"/>
              <a:t>5/24/2020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02494C9-75DA-4520-A972-D9B442C177C0}" type="slidenum">
              <a:rPr lang="en-US" smtClean="0"/>
              <a:t>‹#›</a:t>
            </a:fld>
            <a:endParaRPr lang="en-US"/>
          </a:p>
        </p:txBody>
      </p:sp>
    </p:spTree>
    <p:extLst>
      <p:ext uri="{BB962C8B-B14F-4D97-AF65-F5344CB8AC3E}">
        <p14:creationId xmlns:p14="http://schemas.microsoft.com/office/powerpoint/2010/main" val="345160984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ED2CD90-7FF3-42B5-845C-19C98EFC7649}" type="datetimeFigureOut">
              <a:rPr lang="en-US" smtClean="0"/>
              <a:t>5/24/2020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02494C9-75DA-4520-A972-D9B442C177C0}" type="slidenum">
              <a:rPr lang="en-US" smtClean="0"/>
              <a:t>‹#›</a:t>
            </a:fld>
            <a:endParaRPr lang="en-US"/>
          </a:p>
        </p:txBody>
      </p:sp>
    </p:spTree>
    <p:extLst>
      <p:ext uri="{BB962C8B-B14F-4D97-AF65-F5344CB8AC3E}">
        <p14:creationId xmlns:p14="http://schemas.microsoft.com/office/powerpoint/2010/main" val="19365734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FED2CD90-7FF3-42B5-845C-19C98EFC7649}" type="datetimeFigureOut">
              <a:rPr lang="en-US" smtClean="0"/>
              <a:t>5/24/2020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02494C9-75DA-4520-A972-D9B442C177C0}" type="slidenum">
              <a:rPr lang="en-US" smtClean="0"/>
              <a:t>‹#›</a:t>
            </a:fld>
            <a:endParaRPr lang="en-US"/>
          </a:p>
        </p:txBody>
      </p:sp>
    </p:spTree>
    <p:extLst>
      <p:ext uri="{BB962C8B-B14F-4D97-AF65-F5344CB8AC3E}">
        <p14:creationId xmlns:p14="http://schemas.microsoft.com/office/powerpoint/2010/main" val="6623343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FED2CD90-7FF3-42B5-845C-19C98EFC7649}" type="datetimeFigureOut">
              <a:rPr lang="en-US" smtClean="0"/>
              <a:t>5/24/2020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02494C9-75DA-4520-A972-D9B442C177C0}" type="slidenum">
              <a:rPr lang="en-US" smtClean="0"/>
              <a:t>‹#›</a:t>
            </a:fld>
            <a:endParaRPr lang="en-US"/>
          </a:p>
        </p:txBody>
      </p:sp>
    </p:spTree>
    <p:extLst>
      <p:ext uri="{BB962C8B-B14F-4D97-AF65-F5344CB8AC3E}">
        <p14:creationId xmlns:p14="http://schemas.microsoft.com/office/powerpoint/2010/main" val="65856398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FED2CD90-7FF3-42B5-845C-19C98EFC7649}" type="datetimeFigureOut">
              <a:rPr lang="en-US" smtClean="0"/>
              <a:t>5/24/2020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02494C9-75DA-4520-A972-D9B442C177C0}" type="slidenum">
              <a:rPr lang="en-US" smtClean="0"/>
              <a:t>‹#›</a:t>
            </a:fld>
            <a:endParaRPr lang="en-US"/>
          </a:p>
        </p:txBody>
      </p:sp>
    </p:spTree>
    <p:extLst>
      <p:ext uri="{BB962C8B-B14F-4D97-AF65-F5344CB8AC3E}">
        <p14:creationId xmlns:p14="http://schemas.microsoft.com/office/powerpoint/2010/main" val="429069028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FED2CD90-7FF3-42B5-845C-19C98EFC7649}" type="datetimeFigureOut">
              <a:rPr lang="en-US" smtClean="0"/>
              <a:t>5/24/2020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02494C9-75DA-4520-A972-D9B442C177C0}" type="slidenum">
              <a:rPr lang="en-US" smtClean="0"/>
              <a:t>‹#›</a:t>
            </a:fld>
            <a:endParaRPr lang="en-US"/>
          </a:p>
        </p:txBody>
      </p:sp>
    </p:spTree>
    <p:extLst>
      <p:ext uri="{BB962C8B-B14F-4D97-AF65-F5344CB8AC3E}">
        <p14:creationId xmlns:p14="http://schemas.microsoft.com/office/powerpoint/2010/main" val="86292654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ED2CD90-7FF3-42B5-845C-19C98EFC7649}" type="datetimeFigureOut">
              <a:rPr lang="en-US" smtClean="0"/>
              <a:t>5/24/2020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02494C9-75DA-4520-A972-D9B442C177C0}" type="slidenum">
              <a:rPr lang="en-US" smtClean="0"/>
              <a:t>‹#›</a:t>
            </a:fld>
            <a:endParaRPr lang="en-US"/>
          </a:p>
        </p:txBody>
      </p:sp>
    </p:spTree>
    <p:extLst>
      <p:ext uri="{BB962C8B-B14F-4D97-AF65-F5344CB8AC3E}">
        <p14:creationId xmlns:p14="http://schemas.microsoft.com/office/powerpoint/2010/main" val="69795277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FED2CD90-7FF3-42B5-845C-19C98EFC7649}" type="datetimeFigureOut">
              <a:rPr lang="en-US" smtClean="0"/>
              <a:t>5/24/2020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02494C9-75DA-4520-A972-D9B442C177C0}" type="slidenum">
              <a:rPr lang="en-US" smtClean="0"/>
              <a:t>‹#›</a:t>
            </a:fld>
            <a:endParaRPr lang="en-US"/>
          </a:p>
        </p:txBody>
      </p:sp>
    </p:spTree>
    <p:extLst>
      <p:ext uri="{BB962C8B-B14F-4D97-AF65-F5344CB8AC3E}">
        <p14:creationId xmlns:p14="http://schemas.microsoft.com/office/powerpoint/2010/main" val="96423618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FED2CD90-7FF3-42B5-845C-19C98EFC7649}" type="datetimeFigureOut">
              <a:rPr lang="en-US" smtClean="0"/>
              <a:t>5/24/2020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02494C9-75DA-4520-A972-D9B442C177C0}" type="slidenum">
              <a:rPr lang="en-US" smtClean="0"/>
              <a:t>‹#›</a:t>
            </a:fld>
            <a:endParaRPr lang="en-US"/>
          </a:p>
        </p:txBody>
      </p:sp>
    </p:spTree>
    <p:extLst>
      <p:ext uri="{BB962C8B-B14F-4D97-AF65-F5344CB8AC3E}">
        <p14:creationId xmlns:p14="http://schemas.microsoft.com/office/powerpoint/2010/main" val="19356170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ED2CD90-7FF3-42B5-845C-19C98EFC7649}" type="datetimeFigureOut">
              <a:rPr lang="en-US" smtClean="0"/>
              <a:t>5/24/2020</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02494C9-75DA-4520-A972-D9B442C177C0}" type="slidenum">
              <a:rPr lang="en-US" smtClean="0"/>
              <a:t>‹#›</a:t>
            </a:fld>
            <a:endParaRPr lang="en-US"/>
          </a:p>
        </p:txBody>
      </p:sp>
    </p:spTree>
    <p:extLst>
      <p:ext uri="{BB962C8B-B14F-4D97-AF65-F5344CB8AC3E}">
        <p14:creationId xmlns:p14="http://schemas.microsoft.com/office/powerpoint/2010/main" val="88322933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5650" name="AutoShape 2"/>
          <p:cNvSpPr>
            <a:spLocks noChangeArrowheads="1"/>
          </p:cNvSpPr>
          <p:nvPr/>
        </p:nvSpPr>
        <p:spPr bwMode="auto">
          <a:xfrm>
            <a:off x="1524000" y="0"/>
            <a:ext cx="9144000" cy="6858000"/>
          </a:xfrm>
          <a:prstGeom prst="bevel">
            <a:avLst>
              <a:gd name="adj" fmla="val 2731"/>
            </a:avLst>
          </a:prstGeom>
          <a:noFill/>
          <a:ln w="69850">
            <a:solidFill>
              <a:srgbClr val="FF00FF"/>
            </a:solidFill>
            <a:miter lim="800000"/>
            <a:headEnd/>
            <a:tailEnd/>
          </a:ln>
          <a:effectLst/>
        </p:spPr>
        <p:txBody>
          <a:bodyPr wrap="none" anchor="ctr"/>
          <a:lstStyle/>
          <a:p>
            <a:endParaRPr lang="en-US"/>
          </a:p>
        </p:txBody>
      </p:sp>
      <p:sp>
        <p:nvSpPr>
          <p:cNvPr id="155651" name="plant"/>
          <p:cNvSpPr>
            <a:spLocks noEditPoints="1" noChangeArrowheads="1"/>
          </p:cNvSpPr>
          <p:nvPr/>
        </p:nvSpPr>
        <p:spPr bwMode="auto">
          <a:xfrm>
            <a:off x="1847850" y="5876925"/>
            <a:ext cx="719138" cy="615950"/>
          </a:xfrm>
          <a:custGeom>
            <a:avLst/>
            <a:gdLst>
              <a:gd name="T0" fmla="*/ 0 w 21600"/>
              <a:gd name="T1" fmla="*/ 0 h 21600"/>
              <a:gd name="T2" fmla="*/ 10800 w 21600"/>
              <a:gd name="T3" fmla="*/ 0 h 21600"/>
              <a:gd name="T4" fmla="*/ 21600 w 21600"/>
              <a:gd name="T5" fmla="*/ 0 h 21600"/>
              <a:gd name="T6" fmla="*/ 21600 w 21600"/>
              <a:gd name="T7" fmla="*/ 10800 h 21600"/>
              <a:gd name="T8" fmla="*/ 21600 w 21600"/>
              <a:gd name="T9" fmla="*/ 21600 h 21600"/>
              <a:gd name="T10" fmla="*/ 10800 w 21600"/>
              <a:gd name="T11" fmla="*/ 21600 h 21600"/>
              <a:gd name="T12" fmla="*/ 0 w 21600"/>
              <a:gd name="T13" fmla="*/ 21600 h 21600"/>
              <a:gd name="T14" fmla="*/ 0 w 21600"/>
              <a:gd name="T15" fmla="*/ 10800 h 21600"/>
              <a:gd name="T16" fmla="*/ 7100 w 21600"/>
              <a:gd name="T17" fmla="*/ 10092 h 21600"/>
              <a:gd name="T18" fmla="*/ 14545 w 21600"/>
              <a:gd name="T19" fmla="*/ 13573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9368" y="9002"/>
                </a:moveTo>
                <a:lnTo>
                  <a:pt x="9254" y="8422"/>
                </a:lnTo>
                <a:lnTo>
                  <a:pt x="9139" y="7935"/>
                </a:lnTo>
                <a:lnTo>
                  <a:pt x="8819" y="7355"/>
                </a:lnTo>
                <a:lnTo>
                  <a:pt x="8475" y="6728"/>
                </a:lnTo>
                <a:lnTo>
                  <a:pt x="8040" y="6287"/>
                </a:lnTo>
                <a:lnTo>
                  <a:pt x="7421" y="5707"/>
                </a:lnTo>
                <a:lnTo>
                  <a:pt x="6574" y="5429"/>
                </a:lnTo>
                <a:lnTo>
                  <a:pt x="5452" y="5313"/>
                </a:lnTo>
                <a:lnTo>
                  <a:pt x="4856" y="5220"/>
                </a:lnTo>
                <a:lnTo>
                  <a:pt x="4169" y="5220"/>
                </a:lnTo>
                <a:lnTo>
                  <a:pt x="3665" y="5104"/>
                </a:lnTo>
                <a:lnTo>
                  <a:pt x="3001" y="4872"/>
                </a:lnTo>
                <a:lnTo>
                  <a:pt x="2497" y="4756"/>
                </a:lnTo>
                <a:lnTo>
                  <a:pt x="2062" y="4408"/>
                </a:lnTo>
                <a:lnTo>
                  <a:pt x="1603" y="4083"/>
                </a:lnTo>
                <a:lnTo>
                  <a:pt x="1283" y="3689"/>
                </a:lnTo>
                <a:lnTo>
                  <a:pt x="1283" y="4315"/>
                </a:lnTo>
                <a:lnTo>
                  <a:pt x="1489" y="5104"/>
                </a:lnTo>
                <a:lnTo>
                  <a:pt x="1832" y="6055"/>
                </a:lnTo>
                <a:lnTo>
                  <a:pt x="2382" y="6914"/>
                </a:lnTo>
                <a:lnTo>
                  <a:pt x="2680" y="7471"/>
                </a:lnTo>
                <a:lnTo>
                  <a:pt x="3115" y="7935"/>
                </a:lnTo>
                <a:lnTo>
                  <a:pt x="3573" y="8213"/>
                </a:lnTo>
                <a:lnTo>
                  <a:pt x="4077" y="8654"/>
                </a:lnTo>
                <a:lnTo>
                  <a:pt x="4627" y="9002"/>
                </a:lnTo>
                <a:lnTo>
                  <a:pt x="5245" y="9234"/>
                </a:lnTo>
                <a:lnTo>
                  <a:pt x="6024" y="9443"/>
                </a:lnTo>
                <a:lnTo>
                  <a:pt x="6757" y="9628"/>
                </a:lnTo>
                <a:lnTo>
                  <a:pt x="5177" y="10069"/>
                </a:lnTo>
                <a:lnTo>
                  <a:pt x="3963" y="10649"/>
                </a:lnTo>
                <a:lnTo>
                  <a:pt x="3344" y="11044"/>
                </a:lnTo>
                <a:lnTo>
                  <a:pt x="2886" y="11600"/>
                </a:lnTo>
                <a:lnTo>
                  <a:pt x="2497" y="12041"/>
                </a:lnTo>
                <a:lnTo>
                  <a:pt x="1947" y="12343"/>
                </a:lnTo>
                <a:lnTo>
                  <a:pt x="1168" y="12668"/>
                </a:lnTo>
                <a:lnTo>
                  <a:pt x="0" y="12900"/>
                </a:lnTo>
                <a:lnTo>
                  <a:pt x="435" y="13248"/>
                </a:lnTo>
                <a:lnTo>
                  <a:pt x="779" y="13456"/>
                </a:lnTo>
                <a:lnTo>
                  <a:pt x="1283" y="13642"/>
                </a:lnTo>
                <a:lnTo>
                  <a:pt x="1718" y="13758"/>
                </a:lnTo>
                <a:lnTo>
                  <a:pt x="2680" y="13851"/>
                </a:lnTo>
                <a:lnTo>
                  <a:pt x="3573" y="13758"/>
                </a:lnTo>
                <a:lnTo>
                  <a:pt x="4512" y="13526"/>
                </a:lnTo>
                <a:lnTo>
                  <a:pt x="5360" y="13248"/>
                </a:lnTo>
                <a:lnTo>
                  <a:pt x="6139" y="12900"/>
                </a:lnTo>
                <a:lnTo>
                  <a:pt x="6757" y="12552"/>
                </a:lnTo>
                <a:lnTo>
                  <a:pt x="6459" y="13132"/>
                </a:lnTo>
                <a:lnTo>
                  <a:pt x="6139" y="13642"/>
                </a:lnTo>
                <a:lnTo>
                  <a:pt x="5910" y="14199"/>
                </a:lnTo>
                <a:lnTo>
                  <a:pt x="5681" y="14663"/>
                </a:lnTo>
                <a:lnTo>
                  <a:pt x="5681" y="15150"/>
                </a:lnTo>
                <a:lnTo>
                  <a:pt x="5681" y="15730"/>
                </a:lnTo>
                <a:lnTo>
                  <a:pt x="5681" y="16241"/>
                </a:lnTo>
                <a:lnTo>
                  <a:pt x="5795" y="16913"/>
                </a:lnTo>
                <a:lnTo>
                  <a:pt x="5910" y="17586"/>
                </a:lnTo>
                <a:lnTo>
                  <a:pt x="5910" y="18213"/>
                </a:lnTo>
                <a:lnTo>
                  <a:pt x="5795" y="18885"/>
                </a:lnTo>
                <a:lnTo>
                  <a:pt x="5566" y="19396"/>
                </a:lnTo>
                <a:lnTo>
                  <a:pt x="5245" y="19976"/>
                </a:lnTo>
                <a:lnTo>
                  <a:pt x="4971" y="20370"/>
                </a:lnTo>
                <a:lnTo>
                  <a:pt x="4512" y="20811"/>
                </a:lnTo>
                <a:lnTo>
                  <a:pt x="4077" y="21043"/>
                </a:lnTo>
                <a:lnTo>
                  <a:pt x="5177" y="20927"/>
                </a:lnTo>
                <a:lnTo>
                  <a:pt x="6253" y="20486"/>
                </a:lnTo>
                <a:lnTo>
                  <a:pt x="7421" y="19976"/>
                </a:lnTo>
                <a:lnTo>
                  <a:pt x="8361" y="19187"/>
                </a:lnTo>
                <a:lnTo>
                  <a:pt x="8819" y="18769"/>
                </a:lnTo>
                <a:lnTo>
                  <a:pt x="9139" y="18213"/>
                </a:lnTo>
                <a:lnTo>
                  <a:pt x="9437" y="17772"/>
                </a:lnTo>
                <a:lnTo>
                  <a:pt x="9643" y="17261"/>
                </a:lnTo>
                <a:lnTo>
                  <a:pt x="9872" y="16681"/>
                </a:lnTo>
                <a:lnTo>
                  <a:pt x="9872" y="16171"/>
                </a:lnTo>
                <a:lnTo>
                  <a:pt x="9872" y="15614"/>
                </a:lnTo>
                <a:lnTo>
                  <a:pt x="9758" y="15057"/>
                </a:lnTo>
                <a:lnTo>
                  <a:pt x="10216" y="15498"/>
                </a:lnTo>
                <a:lnTo>
                  <a:pt x="10537" y="16241"/>
                </a:lnTo>
                <a:lnTo>
                  <a:pt x="10834" y="17145"/>
                </a:lnTo>
                <a:lnTo>
                  <a:pt x="11041" y="18213"/>
                </a:lnTo>
                <a:lnTo>
                  <a:pt x="11155" y="19187"/>
                </a:lnTo>
                <a:lnTo>
                  <a:pt x="11155" y="20185"/>
                </a:lnTo>
                <a:lnTo>
                  <a:pt x="11155" y="20579"/>
                </a:lnTo>
                <a:lnTo>
                  <a:pt x="11041" y="21043"/>
                </a:lnTo>
                <a:lnTo>
                  <a:pt x="10926" y="21391"/>
                </a:lnTo>
                <a:lnTo>
                  <a:pt x="10766" y="21600"/>
                </a:lnTo>
                <a:lnTo>
                  <a:pt x="11499" y="21484"/>
                </a:lnTo>
                <a:lnTo>
                  <a:pt x="12323" y="21043"/>
                </a:lnTo>
                <a:lnTo>
                  <a:pt x="13102" y="20370"/>
                </a:lnTo>
                <a:lnTo>
                  <a:pt x="13606" y="19628"/>
                </a:lnTo>
                <a:lnTo>
                  <a:pt x="13950" y="19071"/>
                </a:lnTo>
                <a:lnTo>
                  <a:pt x="14064" y="18677"/>
                </a:lnTo>
                <a:lnTo>
                  <a:pt x="14179" y="18097"/>
                </a:lnTo>
                <a:lnTo>
                  <a:pt x="14293" y="17586"/>
                </a:lnTo>
                <a:lnTo>
                  <a:pt x="14179" y="16913"/>
                </a:lnTo>
                <a:lnTo>
                  <a:pt x="14064" y="16241"/>
                </a:lnTo>
                <a:lnTo>
                  <a:pt x="13835" y="15614"/>
                </a:lnTo>
                <a:lnTo>
                  <a:pt x="13560" y="14872"/>
                </a:lnTo>
                <a:lnTo>
                  <a:pt x="13950" y="14941"/>
                </a:lnTo>
                <a:lnTo>
                  <a:pt x="14408" y="15150"/>
                </a:lnTo>
                <a:lnTo>
                  <a:pt x="14843" y="15266"/>
                </a:lnTo>
                <a:lnTo>
                  <a:pt x="15232" y="15614"/>
                </a:lnTo>
                <a:lnTo>
                  <a:pt x="15576" y="15846"/>
                </a:lnTo>
                <a:lnTo>
                  <a:pt x="15897" y="16171"/>
                </a:lnTo>
                <a:lnTo>
                  <a:pt x="16126" y="16473"/>
                </a:lnTo>
                <a:lnTo>
                  <a:pt x="16240" y="16913"/>
                </a:lnTo>
                <a:lnTo>
                  <a:pt x="16515" y="17261"/>
                </a:lnTo>
                <a:lnTo>
                  <a:pt x="17088" y="17586"/>
                </a:lnTo>
                <a:lnTo>
                  <a:pt x="17798" y="17865"/>
                </a:lnTo>
                <a:lnTo>
                  <a:pt x="18576" y="18097"/>
                </a:lnTo>
                <a:lnTo>
                  <a:pt x="19424" y="18213"/>
                </a:lnTo>
                <a:lnTo>
                  <a:pt x="20317" y="18213"/>
                </a:lnTo>
                <a:lnTo>
                  <a:pt x="21050" y="18213"/>
                </a:lnTo>
                <a:lnTo>
                  <a:pt x="21600" y="17865"/>
                </a:lnTo>
                <a:lnTo>
                  <a:pt x="21165" y="17656"/>
                </a:lnTo>
                <a:lnTo>
                  <a:pt x="20592" y="17470"/>
                </a:lnTo>
                <a:lnTo>
                  <a:pt x="20088" y="17029"/>
                </a:lnTo>
                <a:lnTo>
                  <a:pt x="19653" y="16681"/>
                </a:lnTo>
                <a:lnTo>
                  <a:pt x="19195" y="16241"/>
                </a:lnTo>
                <a:lnTo>
                  <a:pt x="18920" y="15962"/>
                </a:lnTo>
                <a:lnTo>
                  <a:pt x="18576" y="15498"/>
                </a:lnTo>
                <a:lnTo>
                  <a:pt x="18576" y="15057"/>
                </a:lnTo>
                <a:lnTo>
                  <a:pt x="18485" y="14756"/>
                </a:lnTo>
                <a:lnTo>
                  <a:pt x="18256" y="14199"/>
                </a:lnTo>
                <a:lnTo>
                  <a:pt x="17912" y="13526"/>
                </a:lnTo>
                <a:lnTo>
                  <a:pt x="17523" y="13016"/>
                </a:lnTo>
                <a:lnTo>
                  <a:pt x="16973" y="12436"/>
                </a:lnTo>
                <a:lnTo>
                  <a:pt x="16355" y="12041"/>
                </a:lnTo>
                <a:lnTo>
                  <a:pt x="16011" y="11832"/>
                </a:lnTo>
                <a:lnTo>
                  <a:pt x="15690" y="11716"/>
                </a:lnTo>
                <a:lnTo>
                  <a:pt x="15232" y="11716"/>
                </a:lnTo>
                <a:lnTo>
                  <a:pt x="14843" y="11716"/>
                </a:lnTo>
                <a:lnTo>
                  <a:pt x="15461" y="11252"/>
                </a:lnTo>
                <a:lnTo>
                  <a:pt x="16126" y="10858"/>
                </a:lnTo>
                <a:lnTo>
                  <a:pt x="16973" y="10649"/>
                </a:lnTo>
                <a:lnTo>
                  <a:pt x="17798" y="10417"/>
                </a:lnTo>
                <a:lnTo>
                  <a:pt x="18806" y="10301"/>
                </a:lnTo>
                <a:lnTo>
                  <a:pt x="19653" y="10301"/>
                </a:lnTo>
                <a:lnTo>
                  <a:pt x="20478" y="10417"/>
                </a:lnTo>
                <a:lnTo>
                  <a:pt x="21256" y="10533"/>
                </a:lnTo>
                <a:lnTo>
                  <a:pt x="20707" y="9837"/>
                </a:lnTo>
                <a:lnTo>
                  <a:pt x="19859" y="9234"/>
                </a:lnTo>
                <a:lnTo>
                  <a:pt x="18806" y="8538"/>
                </a:lnTo>
                <a:lnTo>
                  <a:pt x="17637" y="8144"/>
                </a:lnTo>
                <a:lnTo>
                  <a:pt x="16973" y="8027"/>
                </a:lnTo>
                <a:lnTo>
                  <a:pt x="16355" y="7935"/>
                </a:lnTo>
                <a:lnTo>
                  <a:pt x="15805" y="7935"/>
                </a:lnTo>
                <a:lnTo>
                  <a:pt x="15118" y="8027"/>
                </a:lnTo>
                <a:lnTo>
                  <a:pt x="14614" y="8144"/>
                </a:lnTo>
                <a:lnTo>
                  <a:pt x="14064" y="8422"/>
                </a:lnTo>
                <a:lnTo>
                  <a:pt x="13606" y="8886"/>
                </a:lnTo>
                <a:lnTo>
                  <a:pt x="13217" y="9327"/>
                </a:lnTo>
                <a:lnTo>
                  <a:pt x="13606" y="8538"/>
                </a:lnTo>
                <a:lnTo>
                  <a:pt x="13950" y="7935"/>
                </a:lnTo>
                <a:lnTo>
                  <a:pt x="14293" y="7123"/>
                </a:lnTo>
                <a:lnTo>
                  <a:pt x="14499" y="6519"/>
                </a:lnTo>
                <a:lnTo>
                  <a:pt x="14614" y="5823"/>
                </a:lnTo>
                <a:lnTo>
                  <a:pt x="14614" y="5220"/>
                </a:lnTo>
                <a:lnTo>
                  <a:pt x="14408" y="4524"/>
                </a:lnTo>
                <a:lnTo>
                  <a:pt x="14064" y="3898"/>
                </a:lnTo>
                <a:lnTo>
                  <a:pt x="13606" y="3225"/>
                </a:lnTo>
                <a:lnTo>
                  <a:pt x="13331" y="2598"/>
                </a:lnTo>
                <a:lnTo>
                  <a:pt x="13102" y="2042"/>
                </a:lnTo>
                <a:lnTo>
                  <a:pt x="12896" y="1485"/>
                </a:lnTo>
                <a:lnTo>
                  <a:pt x="12781" y="1090"/>
                </a:lnTo>
                <a:lnTo>
                  <a:pt x="12667" y="626"/>
                </a:lnTo>
                <a:lnTo>
                  <a:pt x="12667" y="278"/>
                </a:lnTo>
                <a:lnTo>
                  <a:pt x="12667" y="0"/>
                </a:lnTo>
                <a:lnTo>
                  <a:pt x="12163" y="394"/>
                </a:lnTo>
                <a:lnTo>
                  <a:pt x="11728" y="974"/>
                </a:lnTo>
                <a:lnTo>
                  <a:pt x="11155" y="1601"/>
                </a:lnTo>
                <a:lnTo>
                  <a:pt x="10766" y="2390"/>
                </a:lnTo>
                <a:lnTo>
                  <a:pt x="10330" y="3109"/>
                </a:lnTo>
                <a:lnTo>
                  <a:pt x="10101" y="3898"/>
                </a:lnTo>
                <a:lnTo>
                  <a:pt x="9987" y="4524"/>
                </a:lnTo>
                <a:lnTo>
                  <a:pt x="10101" y="5220"/>
                </a:lnTo>
                <a:lnTo>
                  <a:pt x="10216" y="5823"/>
                </a:lnTo>
                <a:lnTo>
                  <a:pt x="10330" y="6403"/>
                </a:lnTo>
                <a:lnTo>
                  <a:pt x="10330" y="6914"/>
                </a:lnTo>
                <a:lnTo>
                  <a:pt x="10216" y="7471"/>
                </a:lnTo>
                <a:lnTo>
                  <a:pt x="10101" y="7935"/>
                </a:lnTo>
                <a:lnTo>
                  <a:pt x="9872" y="8329"/>
                </a:lnTo>
                <a:lnTo>
                  <a:pt x="9643" y="8654"/>
                </a:lnTo>
                <a:lnTo>
                  <a:pt x="9368" y="9002"/>
                </a:lnTo>
                <a:close/>
              </a:path>
            </a:pathLst>
          </a:custGeom>
          <a:solidFill>
            <a:srgbClr val="00FF00"/>
          </a:solidFill>
          <a:ln w="38100">
            <a:solidFill>
              <a:srgbClr val="000000"/>
            </a:solidFill>
            <a:miter lim="800000"/>
            <a:headEnd/>
            <a:tailEnd/>
          </a:ln>
          <a:effectLst>
            <a:outerShdw dist="107763" dir="2700000" algn="ctr" rotWithShape="0">
              <a:srgbClr val="808080"/>
            </a:outerShdw>
          </a:effectLst>
        </p:spPr>
        <p:txBody>
          <a:bodyPr/>
          <a:lstStyle/>
          <a:p>
            <a:endParaRPr lang="en-US"/>
          </a:p>
        </p:txBody>
      </p:sp>
      <p:sp>
        <p:nvSpPr>
          <p:cNvPr id="155652" name="WordArt 4"/>
          <p:cNvSpPr>
            <a:spLocks noChangeArrowheads="1" noChangeShapeType="1" noTextEdit="1"/>
          </p:cNvSpPr>
          <p:nvPr/>
        </p:nvSpPr>
        <p:spPr bwMode="auto">
          <a:xfrm>
            <a:off x="2787139" y="1381892"/>
            <a:ext cx="7024255" cy="2407516"/>
          </a:xfrm>
          <a:prstGeom prst="rect">
            <a:avLst/>
          </a:prstGeom>
        </p:spPr>
        <p:txBody>
          <a:bodyPr wrap="none" fromWordArt="1">
            <a:prstTxWarp prst="textPlain">
              <a:avLst>
                <a:gd name="adj" fmla="val 47477"/>
              </a:avLst>
            </a:prstTxWarp>
          </a:bodyPr>
          <a:lstStyle/>
          <a:p>
            <a:pPr algn="ctr"/>
            <a:r>
              <a:rPr lang="fa-IR" sz="3600" kern="10" dirty="0" smtClean="0">
                <a:ln w="19050">
                  <a:solidFill>
                    <a:srgbClr val="99CCFF"/>
                  </a:solidFill>
                  <a:round/>
                  <a:headEnd/>
                  <a:tailEnd/>
                </a:ln>
                <a:solidFill>
                  <a:srgbClr val="0066CC"/>
                </a:solidFill>
                <a:effectLst>
                  <a:outerShdw dist="35921" dir="2700000" algn="ctr" rotWithShape="0">
                    <a:srgbClr val="990000"/>
                  </a:outerShdw>
                </a:effectLst>
                <a:latin typeface="2  Sahar"/>
              </a:rPr>
              <a:t>گرده افشانی و لقاح</a:t>
            </a:r>
            <a:endParaRPr lang="fa-IR" sz="3600" kern="10" dirty="0">
              <a:ln w="19050">
                <a:solidFill>
                  <a:srgbClr val="99CCFF"/>
                </a:solidFill>
                <a:round/>
                <a:headEnd/>
                <a:tailEnd/>
              </a:ln>
              <a:solidFill>
                <a:srgbClr val="0066CC"/>
              </a:solidFill>
              <a:effectLst>
                <a:outerShdw dist="35921" dir="2700000" algn="ctr" rotWithShape="0">
                  <a:srgbClr val="990000"/>
                </a:outerShdw>
              </a:effectLst>
              <a:latin typeface="2  Sahar"/>
            </a:endParaRPr>
          </a:p>
        </p:txBody>
      </p:sp>
      <p:sp>
        <p:nvSpPr>
          <p:cNvPr id="155653" name="WordArt 5"/>
          <p:cNvSpPr>
            <a:spLocks noChangeArrowheads="1" noChangeShapeType="1" noTextEdit="1"/>
          </p:cNvSpPr>
          <p:nvPr/>
        </p:nvSpPr>
        <p:spPr bwMode="auto">
          <a:xfrm>
            <a:off x="2495550" y="4207419"/>
            <a:ext cx="7200900" cy="1150938"/>
          </a:xfrm>
          <a:prstGeom prst="rect">
            <a:avLst/>
          </a:prstGeom>
        </p:spPr>
        <p:txBody>
          <a:bodyPr wrap="none" fromWordArt="1">
            <a:prstTxWarp prst="textPlain">
              <a:avLst>
                <a:gd name="adj" fmla="val 50000"/>
              </a:avLst>
            </a:prstTxWarp>
          </a:bodyPr>
          <a:lstStyle/>
          <a:p>
            <a:pPr algn="ctr" rtl="1"/>
            <a:r>
              <a:rPr lang="fa-IR" sz="3600" kern="10" spc="720" dirty="0" smtClean="0">
                <a:ln w="9525">
                  <a:noFill/>
                  <a:round/>
                  <a:headEnd/>
                  <a:tailEnd/>
                </a:ln>
                <a:gradFill rotWithShape="0">
                  <a:gsLst>
                    <a:gs pos="0">
                      <a:srgbClr val="AAAAAA"/>
                    </a:gs>
                    <a:gs pos="100000">
                      <a:srgbClr val="FFFFFF"/>
                    </a:gs>
                  </a:gsLst>
                  <a:lin ang="5400000" scaled="1"/>
                </a:gradFill>
                <a:effectLst>
                  <a:outerShdw dist="45791" dir="3378596" algn="ctr" rotWithShape="0">
                    <a:srgbClr val="4D4D4D">
                      <a:alpha val="80000"/>
                    </a:srgbClr>
                  </a:outerShdw>
                </a:effectLst>
                <a:latin typeface="2  Farnaz"/>
              </a:rPr>
              <a:t>)</a:t>
            </a:r>
            <a:endParaRPr lang="en-US" sz="3600" kern="10" spc="720" dirty="0">
              <a:ln w="9525">
                <a:noFill/>
                <a:round/>
                <a:headEnd/>
                <a:tailEnd/>
              </a:ln>
              <a:gradFill rotWithShape="0">
                <a:gsLst>
                  <a:gs pos="0">
                    <a:srgbClr val="AAAAAA"/>
                  </a:gs>
                  <a:gs pos="100000">
                    <a:srgbClr val="FFFFFF"/>
                  </a:gs>
                </a:gsLst>
                <a:lin ang="5400000" scaled="1"/>
              </a:gradFill>
              <a:effectLst>
                <a:outerShdw dist="45791" dir="3378596" algn="ctr" rotWithShape="0">
                  <a:srgbClr val="4D4D4D">
                    <a:alpha val="80000"/>
                  </a:srgbClr>
                </a:outerShdw>
              </a:effectLst>
              <a:latin typeface="2  Farnaz"/>
            </a:endParaRPr>
          </a:p>
        </p:txBody>
      </p:sp>
    </p:spTree>
    <p:extLst>
      <p:ext uri="{BB962C8B-B14F-4D97-AF65-F5344CB8AC3E}">
        <p14:creationId xmlns:p14="http://schemas.microsoft.com/office/powerpoint/2010/main" val="21869307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6" presetClass="entr" presetSubtype="0" fill="hold" grpId="0" nodeType="afterEffect">
                                  <p:stCondLst>
                                    <p:cond delay="0"/>
                                  </p:stCondLst>
                                  <p:childTnLst>
                                    <p:set>
                                      <p:cBhvr>
                                        <p:cTn id="6" dur="1" fill="hold">
                                          <p:stCondLst>
                                            <p:cond delay="0"/>
                                          </p:stCondLst>
                                        </p:cTn>
                                        <p:tgtEl>
                                          <p:spTgt spid="155652"/>
                                        </p:tgtEl>
                                        <p:attrNameLst>
                                          <p:attrName>style.visibility</p:attrName>
                                        </p:attrNameLst>
                                      </p:cBhvr>
                                      <p:to>
                                        <p:strVal val="visible"/>
                                      </p:to>
                                    </p:set>
                                    <p:animEffect transition="in" filter="wipe(down)">
                                      <p:cBhvr>
                                        <p:cTn id="7" dur="580">
                                          <p:stCondLst>
                                            <p:cond delay="0"/>
                                          </p:stCondLst>
                                        </p:cTn>
                                        <p:tgtEl>
                                          <p:spTgt spid="155652"/>
                                        </p:tgtEl>
                                      </p:cBhvr>
                                    </p:animEffect>
                                    <p:anim calcmode="lin" valueType="num">
                                      <p:cBhvr>
                                        <p:cTn id="8" dur="1822" tmFilter="0,0; 0.14,0.36; 0.43,0.73; 0.71,0.91; 1.0,1.0">
                                          <p:stCondLst>
                                            <p:cond delay="0"/>
                                          </p:stCondLst>
                                        </p:cTn>
                                        <p:tgtEl>
                                          <p:spTgt spid="155652"/>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155652"/>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155652"/>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155652"/>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155652"/>
                                        </p:tgtEl>
                                        <p:attrNameLst>
                                          <p:attrName>ppt_y</p:attrName>
                                        </p:attrNameLst>
                                      </p:cBhvr>
                                      <p:tavLst>
                                        <p:tav tm="0" fmla="#ppt_y-sin(pi*$)/81">
                                          <p:val>
                                            <p:fltVal val="0"/>
                                          </p:val>
                                        </p:tav>
                                        <p:tav tm="100000">
                                          <p:val>
                                            <p:fltVal val="1"/>
                                          </p:val>
                                        </p:tav>
                                      </p:tavLst>
                                    </p:anim>
                                    <p:animScale>
                                      <p:cBhvr>
                                        <p:cTn id="13" dur="26">
                                          <p:stCondLst>
                                            <p:cond delay="650"/>
                                          </p:stCondLst>
                                        </p:cTn>
                                        <p:tgtEl>
                                          <p:spTgt spid="155652"/>
                                        </p:tgtEl>
                                      </p:cBhvr>
                                      <p:to x="100000" y="60000"/>
                                    </p:animScale>
                                    <p:animScale>
                                      <p:cBhvr>
                                        <p:cTn id="14" dur="166" decel="50000">
                                          <p:stCondLst>
                                            <p:cond delay="676"/>
                                          </p:stCondLst>
                                        </p:cTn>
                                        <p:tgtEl>
                                          <p:spTgt spid="155652"/>
                                        </p:tgtEl>
                                      </p:cBhvr>
                                      <p:to x="100000" y="100000"/>
                                    </p:animScale>
                                    <p:animScale>
                                      <p:cBhvr>
                                        <p:cTn id="15" dur="26">
                                          <p:stCondLst>
                                            <p:cond delay="1312"/>
                                          </p:stCondLst>
                                        </p:cTn>
                                        <p:tgtEl>
                                          <p:spTgt spid="155652"/>
                                        </p:tgtEl>
                                      </p:cBhvr>
                                      <p:to x="100000" y="80000"/>
                                    </p:animScale>
                                    <p:animScale>
                                      <p:cBhvr>
                                        <p:cTn id="16" dur="166" decel="50000">
                                          <p:stCondLst>
                                            <p:cond delay="1338"/>
                                          </p:stCondLst>
                                        </p:cTn>
                                        <p:tgtEl>
                                          <p:spTgt spid="155652"/>
                                        </p:tgtEl>
                                      </p:cBhvr>
                                      <p:to x="100000" y="100000"/>
                                    </p:animScale>
                                    <p:animScale>
                                      <p:cBhvr>
                                        <p:cTn id="17" dur="26">
                                          <p:stCondLst>
                                            <p:cond delay="1642"/>
                                          </p:stCondLst>
                                        </p:cTn>
                                        <p:tgtEl>
                                          <p:spTgt spid="155652"/>
                                        </p:tgtEl>
                                      </p:cBhvr>
                                      <p:to x="100000" y="90000"/>
                                    </p:animScale>
                                    <p:animScale>
                                      <p:cBhvr>
                                        <p:cTn id="18" dur="166" decel="50000">
                                          <p:stCondLst>
                                            <p:cond delay="1668"/>
                                          </p:stCondLst>
                                        </p:cTn>
                                        <p:tgtEl>
                                          <p:spTgt spid="155652"/>
                                        </p:tgtEl>
                                      </p:cBhvr>
                                      <p:to x="100000" y="100000"/>
                                    </p:animScale>
                                    <p:animScale>
                                      <p:cBhvr>
                                        <p:cTn id="19" dur="26">
                                          <p:stCondLst>
                                            <p:cond delay="1808"/>
                                          </p:stCondLst>
                                        </p:cTn>
                                        <p:tgtEl>
                                          <p:spTgt spid="155652"/>
                                        </p:tgtEl>
                                      </p:cBhvr>
                                      <p:to x="100000" y="95000"/>
                                    </p:animScale>
                                    <p:animScale>
                                      <p:cBhvr>
                                        <p:cTn id="20" dur="166" decel="50000">
                                          <p:stCondLst>
                                            <p:cond delay="1834"/>
                                          </p:stCondLst>
                                        </p:cTn>
                                        <p:tgtEl>
                                          <p:spTgt spid="155652"/>
                                        </p:tgtEl>
                                      </p:cBhvr>
                                      <p:to x="100000" y="100000"/>
                                    </p:animScale>
                                  </p:childTnLst>
                                </p:cTn>
                              </p:par>
                            </p:childTnLst>
                          </p:cTn>
                        </p:par>
                        <p:par>
                          <p:cTn id="21" fill="hold">
                            <p:stCondLst>
                              <p:cond delay="2000"/>
                            </p:stCondLst>
                            <p:childTnLst>
                              <p:par>
                                <p:cTn id="22" presetID="34" presetClass="entr" presetSubtype="0" fill="hold" grpId="0" nodeType="afterEffect">
                                  <p:stCondLst>
                                    <p:cond delay="0"/>
                                  </p:stCondLst>
                                  <p:childTnLst>
                                    <p:set>
                                      <p:cBhvr>
                                        <p:cTn id="23" dur="1" fill="hold">
                                          <p:stCondLst>
                                            <p:cond delay="0"/>
                                          </p:stCondLst>
                                        </p:cTn>
                                        <p:tgtEl>
                                          <p:spTgt spid="155653"/>
                                        </p:tgtEl>
                                        <p:attrNameLst>
                                          <p:attrName>style.visibility</p:attrName>
                                        </p:attrNameLst>
                                      </p:cBhvr>
                                      <p:to>
                                        <p:strVal val="visible"/>
                                      </p:to>
                                    </p:set>
                                    <p:anim from="(-#ppt_w/2)" to="(#ppt_x)" calcmode="lin" valueType="num">
                                      <p:cBhvr>
                                        <p:cTn id="24" dur="600" fill="hold">
                                          <p:stCondLst>
                                            <p:cond delay="0"/>
                                          </p:stCondLst>
                                        </p:cTn>
                                        <p:tgtEl>
                                          <p:spTgt spid="155653"/>
                                        </p:tgtEl>
                                        <p:attrNameLst>
                                          <p:attrName>ppt_x</p:attrName>
                                        </p:attrNameLst>
                                      </p:cBhvr>
                                    </p:anim>
                                    <p:anim from="0" to="-1.0" calcmode="lin" valueType="num">
                                      <p:cBhvr>
                                        <p:cTn id="25" dur="200" decel="50000" autoRev="1" fill="hold">
                                          <p:stCondLst>
                                            <p:cond delay="600"/>
                                          </p:stCondLst>
                                        </p:cTn>
                                        <p:tgtEl>
                                          <p:spTgt spid="155653"/>
                                        </p:tgtEl>
                                        <p:attrNameLst>
                                          <p:attrName>xshear</p:attrName>
                                        </p:attrNameLst>
                                      </p:cBhvr>
                                    </p:anim>
                                    <p:animScale>
                                      <p:cBhvr>
                                        <p:cTn id="26" dur="200" decel="100000" autoRev="1" fill="hold">
                                          <p:stCondLst>
                                            <p:cond delay="600"/>
                                          </p:stCondLst>
                                        </p:cTn>
                                        <p:tgtEl>
                                          <p:spTgt spid="155653"/>
                                        </p:tgtEl>
                                      </p:cBhvr>
                                      <p:from x="100000" y="100000"/>
                                      <p:to x="80000" y="100000"/>
                                    </p:animScale>
                                    <p:anim by="(#ppt_h/3+#ppt_w*0.1)" calcmode="lin" valueType="num">
                                      <p:cBhvr additive="sum">
                                        <p:cTn id="27" dur="200" decel="100000" autoRev="1" fill="hold">
                                          <p:stCondLst>
                                            <p:cond delay="600"/>
                                          </p:stCondLst>
                                        </p:cTn>
                                        <p:tgtEl>
                                          <p:spTgt spid="155653"/>
                                        </p:tgtEl>
                                        <p:attrNameLst>
                                          <p:attrName>ppt_x</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5652" grpId="0" animBg="1"/>
      <p:bldP spid="155653"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AutoShape 2"/>
          <p:cNvSpPr>
            <a:spLocks noChangeArrowheads="1"/>
          </p:cNvSpPr>
          <p:nvPr/>
        </p:nvSpPr>
        <p:spPr bwMode="auto">
          <a:xfrm>
            <a:off x="949233" y="-104503"/>
            <a:ext cx="9710057" cy="7080069"/>
          </a:xfrm>
          <a:prstGeom prst="bevel">
            <a:avLst>
              <a:gd name="adj" fmla="val 2731"/>
            </a:avLst>
          </a:prstGeom>
          <a:noFill/>
          <a:ln w="69850">
            <a:solidFill>
              <a:srgbClr val="FF00FF"/>
            </a:solidFill>
            <a:miter lim="800000"/>
            <a:headEnd/>
            <a:tailEnd/>
          </a:ln>
          <a:effectLst/>
        </p:spPr>
        <p:txBody>
          <a:bodyPr wrap="none" anchor="ctr"/>
          <a:lstStyle/>
          <a:p>
            <a:endParaRPr lang="en-US"/>
          </a:p>
        </p:txBody>
      </p:sp>
      <p:sp>
        <p:nvSpPr>
          <p:cNvPr id="75779" name="plant"/>
          <p:cNvSpPr>
            <a:spLocks noEditPoints="1" noChangeArrowheads="1"/>
          </p:cNvSpPr>
          <p:nvPr/>
        </p:nvSpPr>
        <p:spPr bwMode="auto">
          <a:xfrm>
            <a:off x="1847850" y="5876925"/>
            <a:ext cx="719138" cy="615950"/>
          </a:xfrm>
          <a:custGeom>
            <a:avLst/>
            <a:gdLst>
              <a:gd name="T0" fmla="*/ 0 w 21600"/>
              <a:gd name="T1" fmla="*/ 0 h 21600"/>
              <a:gd name="T2" fmla="*/ 10800 w 21600"/>
              <a:gd name="T3" fmla="*/ 0 h 21600"/>
              <a:gd name="T4" fmla="*/ 21600 w 21600"/>
              <a:gd name="T5" fmla="*/ 0 h 21600"/>
              <a:gd name="T6" fmla="*/ 21600 w 21600"/>
              <a:gd name="T7" fmla="*/ 10800 h 21600"/>
              <a:gd name="T8" fmla="*/ 21600 w 21600"/>
              <a:gd name="T9" fmla="*/ 21600 h 21600"/>
              <a:gd name="T10" fmla="*/ 10800 w 21600"/>
              <a:gd name="T11" fmla="*/ 21600 h 21600"/>
              <a:gd name="T12" fmla="*/ 0 w 21600"/>
              <a:gd name="T13" fmla="*/ 21600 h 21600"/>
              <a:gd name="T14" fmla="*/ 0 w 21600"/>
              <a:gd name="T15" fmla="*/ 10800 h 21600"/>
              <a:gd name="T16" fmla="*/ 7100 w 21600"/>
              <a:gd name="T17" fmla="*/ 10092 h 21600"/>
              <a:gd name="T18" fmla="*/ 14545 w 21600"/>
              <a:gd name="T19" fmla="*/ 13573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9368" y="9002"/>
                </a:moveTo>
                <a:lnTo>
                  <a:pt x="9254" y="8422"/>
                </a:lnTo>
                <a:lnTo>
                  <a:pt x="9139" y="7935"/>
                </a:lnTo>
                <a:lnTo>
                  <a:pt x="8819" y="7355"/>
                </a:lnTo>
                <a:lnTo>
                  <a:pt x="8475" y="6728"/>
                </a:lnTo>
                <a:lnTo>
                  <a:pt x="8040" y="6287"/>
                </a:lnTo>
                <a:lnTo>
                  <a:pt x="7421" y="5707"/>
                </a:lnTo>
                <a:lnTo>
                  <a:pt x="6574" y="5429"/>
                </a:lnTo>
                <a:lnTo>
                  <a:pt x="5452" y="5313"/>
                </a:lnTo>
                <a:lnTo>
                  <a:pt x="4856" y="5220"/>
                </a:lnTo>
                <a:lnTo>
                  <a:pt x="4169" y="5220"/>
                </a:lnTo>
                <a:lnTo>
                  <a:pt x="3665" y="5104"/>
                </a:lnTo>
                <a:lnTo>
                  <a:pt x="3001" y="4872"/>
                </a:lnTo>
                <a:lnTo>
                  <a:pt x="2497" y="4756"/>
                </a:lnTo>
                <a:lnTo>
                  <a:pt x="2062" y="4408"/>
                </a:lnTo>
                <a:lnTo>
                  <a:pt x="1603" y="4083"/>
                </a:lnTo>
                <a:lnTo>
                  <a:pt x="1283" y="3689"/>
                </a:lnTo>
                <a:lnTo>
                  <a:pt x="1283" y="4315"/>
                </a:lnTo>
                <a:lnTo>
                  <a:pt x="1489" y="5104"/>
                </a:lnTo>
                <a:lnTo>
                  <a:pt x="1832" y="6055"/>
                </a:lnTo>
                <a:lnTo>
                  <a:pt x="2382" y="6914"/>
                </a:lnTo>
                <a:lnTo>
                  <a:pt x="2680" y="7471"/>
                </a:lnTo>
                <a:lnTo>
                  <a:pt x="3115" y="7935"/>
                </a:lnTo>
                <a:lnTo>
                  <a:pt x="3573" y="8213"/>
                </a:lnTo>
                <a:lnTo>
                  <a:pt x="4077" y="8654"/>
                </a:lnTo>
                <a:lnTo>
                  <a:pt x="4627" y="9002"/>
                </a:lnTo>
                <a:lnTo>
                  <a:pt x="5245" y="9234"/>
                </a:lnTo>
                <a:lnTo>
                  <a:pt x="6024" y="9443"/>
                </a:lnTo>
                <a:lnTo>
                  <a:pt x="6757" y="9628"/>
                </a:lnTo>
                <a:lnTo>
                  <a:pt x="5177" y="10069"/>
                </a:lnTo>
                <a:lnTo>
                  <a:pt x="3963" y="10649"/>
                </a:lnTo>
                <a:lnTo>
                  <a:pt x="3344" y="11044"/>
                </a:lnTo>
                <a:lnTo>
                  <a:pt x="2886" y="11600"/>
                </a:lnTo>
                <a:lnTo>
                  <a:pt x="2497" y="12041"/>
                </a:lnTo>
                <a:lnTo>
                  <a:pt x="1947" y="12343"/>
                </a:lnTo>
                <a:lnTo>
                  <a:pt x="1168" y="12668"/>
                </a:lnTo>
                <a:lnTo>
                  <a:pt x="0" y="12900"/>
                </a:lnTo>
                <a:lnTo>
                  <a:pt x="435" y="13248"/>
                </a:lnTo>
                <a:lnTo>
                  <a:pt x="779" y="13456"/>
                </a:lnTo>
                <a:lnTo>
                  <a:pt x="1283" y="13642"/>
                </a:lnTo>
                <a:lnTo>
                  <a:pt x="1718" y="13758"/>
                </a:lnTo>
                <a:lnTo>
                  <a:pt x="2680" y="13851"/>
                </a:lnTo>
                <a:lnTo>
                  <a:pt x="3573" y="13758"/>
                </a:lnTo>
                <a:lnTo>
                  <a:pt x="4512" y="13526"/>
                </a:lnTo>
                <a:lnTo>
                  <a:pt x="5360" y="13248"/>
                </a:lnTo>
                <a:lnTo>
                  <a:pt x="6139" y="12900"/>
                </a:lnTo>
                <a:lnTo>
                  <a:pt x="6757" y="12552"/>
                </a:lnTo>
                <a:lnTo>
                  <a:pt x="6459" y="13132"/>
                </a:lnTo>
                <a:lnTo>
                  <a:pt x="6139" y="13642"/>
                </a:lnTo>
                <a:lnTo>
                  <a:pt x="5910" y="14199"/>
                </a:lnTo>
                <a:lnTo>
                  <a:pt x="5681" y="14663"/>
                </a:lnTo>
                <a:lnTo>
                  <a:pt x="5681" y="15150"/>
                </a:lnTo>
                <a:lnTo>
                  <a:pt x="5681" y="15730"/>
                </a:lnTo>
                <a:lnTo>
                  <a:pt x="5681" y="16241"/>
                </a:lnTo>
                <a:lnTo>
                  <a:pt x="5795" y="16913"/>
                </a:lnTo>
                <a:lnTo>
                  <a:pt x="5910" y="17586"/>
                </a:lnTo>
                <a:lnTo>
                  <a:pt x="5910" y="18213"/>
                </a:lnTo>
                <a:lnTo>
                  <a:pt x="5795" y="18885"/>
                </a:lnTo>
                <a:lnTo>
                  <a:pt x="5566" y="19396"/>
                </a:lnTo>
                <a:lnTo>
                  <a:pt x="5245" y="19976"/>
                </a:lnTo>
                <a:lnTo>
                  <a:pt x="4971" y="20370"/>
                </a:lnTo>
                <a:lnTo>
                  <a:pt x="4512" y="20811"/>
                </a:lnTo>
                <a:lnTo>
                  <a:pt x="4077" y="21043"/>
                </a:lnTo>
                <a:lnTo>
                  <a:pt x="5177" y="20927"/>
                </a:lnTo>
                <a:lnTo>
                  <a:pt x="6253" y="20486"/>
                </a:lnTo>
                <a:lnTo>
                  <a:pt x="7421" y="19976"/>
                </a:lnTo>
                <a:lnTo>
                  <a:pt x="8361" y="19187"/>
                </a:lnTo>
                <a:lnTo>
                  <a:pt x="8819" y="18769"/>
                </a:lnTo>
                <a:lnTo>
                  <a:pt x="9139" y="18213"/>
                </a:lnTo>
                <a:lnTo>
                  <a:pt x="9437" y="17772"/>
                </a:lnTo>
                <a:lnTo>
                  <a:pt x="9643" y="17261"/>
                </a:lnTo>
                <a:lnTo>
                  <a:pt x="9872" y="16681"/>
                </a:lnTo>
                <a:lnTo>
                  <a:pt x="9872" y="16171"/>
                </a:lnTo>
                <a:lnTo>
                  <a:pt x="9872" y="15614"/>
                </a:lnTo>
                <a:lnTo>
                  <a:pt x="9758" y="15057"/>
                </a:lnTo>
                <a:lnTo>
                  <a:pt x="10216" y="15498"/>
                </a:lnTo>
                <a:lnTo>
                  <a:pt x="10537" y="16241"/>
                </a:lnTo>
                <a:lnTo>
                  <a:pt x="10834" y="17145"/>
                </a:lnTo>
                <a:lnTo>
                  <a:pt x="11041" y="18213"/>
                </a:lnTo>
                <a:lnTo>
                  <a:pt x="11155" y="19187"/>
                </a:lnTo>
                <a:lnTo>
                  <a:pt x="11155" y="20185"/>
                </a:lnTo>
                <a:lnTo>
                  <a:pt x="11155" y="20579"/>
                </a:lnTo>
                <a:lnTo>
                  <a:pt x="11041" y="21043"/>
                </a:lnTo>
                <a:lnTo>
                  <a:pt x="10926" y="21391"/>
                </a:lnTo>
                <a:lnTo>
                  <a:pt x="10766" y="21600"/>
                </a:lnTo>
                <a:lnTo>
                  <a:pt x="11499" y="21484"/>
                </a:lnTo>
                <a:lnTo>
                  <a:pt x="12323" y="21043"/>
                </a:lnTo>
                <a:lnTo>
                  <a:pt x="13102" y="20370"/>
                </a:lnTo>
                <a:lnTo>
                  <a:pt x="13606" y="19628"/>
                </a:lnTo>
                <a:lnTo>
                  <a:pt x="13950" y="19071"/>
                </a:lnTo>
                <a:lnTo>
                  <a:pt x="14064" y="18677"/>
                </a:lnTo>
                <a:lnTo>
                  <a:pt x="14179" y="18097"/>
                </a:lnTo>
                <a:lnTo>
                  <a:pt x="14293" y="17586"/>
                </a:lnTo>
                <a:lnTo>
                  <a:pt x="14179" y="16913"/>
                </a:lnTo>
                <a:lnTo>
                  <a:pt x="14064" y="16241"/>
                </a:lnTo>
                <a:lnTo>
                  <a:pt x="13835" y="15614"/>
                </a:lnTo>
                <a:lnTo>
                  <a:pt x="13560" y="14872"/>
                </a:lnTo>
                <a:lnTo>
                  <a:pt x="13950" y="14941"/>
                </a:lnTo>
                <a:lnTo>
                  <a:pt x="14408" y="15150"/>
                </a:lnTo>
                <a:lnTo>
                  <a:pt x="14843" y="15266"/>
                </a:lnTo>
                <a:lnTo>
                  <a:pt x="15232" y="15614"/>
                </a:lnTo>
                <a:lnTo>
                  <a:pt x="15576" y="15846"/>
                </a:lnTo>
                <a:lnTo>
                  <a:pt x="15897" y="16171"/>
                </a:lnTo>
                <a:lnTo>
                  <a:pt x="16126" y="16473"/>
                </a:lnTo>
                <a:lnTo>
                  <a:pt x="16240" y="16913"/>
                </a:lnTo>
                <a:lnTo>
                  <a:pt x="16515" y="17261"/>
                </a:lnTo>
                <a:lnTo>
                  <a:pt x="17088" y="17586"/>
                </a:lnTo>
                <a:lnTo>
                  <a:pt x="17798" y="17865"/>
                </a:lnTo>
                <a:lnTo>
                  <a:pt x="18576" y="18097"/>
                </a:lnTo>
                <a:lnTo>
                  <a:pt x="19424" y="18213"/>
                </a:lnTo>
                <a:lnTo>
                  <a:pt x="20317" y="18213"/>
                </a:lnTo>
                <a:lnTo>
                  <a:pt x="21050" y="18213"/>
                </a:lnTo>
                <a:lnTo>
                  <a:pt x="21600" y="17865"/>
                </a:lnTo>
                <a:lnTo>
                  <a:pt x="21165" y="17656"/>
                </a:lnTo>
                <a:lnTo>
                  <a:pt x="20592" y="17470"/>
                </a:lnTo>
                <a:lnTo>
                  <a:pt x="20088" y="17029"/>
                </a:lnTo>
                <a:lnTo>
                  <a:pt x="19653" y="16681"/>
                </a:lnTo>
                <a:lnTo>
                  <a:pt x="19195" y="16241"/>
                </a:lnTo>
                <a:lnTo>
                  <a:pt x="18920" y="15962"/>
                </a:lnTo>
                <a:lnTo>
                  <a:pt x="18576" y="15498"/>
                </a:lnTo>
                <a:lnTo>
                  <a:pt x="18576" y="15057"/>
                </a:lnTo>
                <a:lnTo>
                  <a:pt x="18485" y="14756"/>
                </a:lnTo>
                <a:lnTo>
                  <a:pt x="18256" y="14199"/>
                </a:lnTo>
                <a:lnTo>
                  <a:pt x="17912" y="13526"/>
                </a:lnTo>
                <a:lnTo>
                  <a:pt x="17523" y="13016"/>
                </a:lnTo>
                <a:lnTo>
                  <a:pt x="16973" y="12436"/>
                </a:lnTo>
                <a:lnTo>
                  <a:pt x="16355" y="12041"/>
                </a:lnTo>
                <a:lnTo>
                  <a:pt x="16011" y="11832"/>
                </a:lnTo>
                <a:lnTo>
                  <a:pt x="15690" y="11716"/>
                </a:lnTo>
                <a:lnTo>
                  <a:pt x="15232" y="11716"/>
                </a:lnTo>
                <a:lnTo>
                  <a:pt x="14843" y="11716"/>
                </a:lnTo>
                <a:lnTo>
                  <a:pt x="15461" y="11252"/>
                </a:lnTo>
                <a:lnTo>
                  <a:pt x="16126" y="10858"/>
                </a:lnTo>
                <a:lnTo>
                  <a:pt x="16973" y="10649"/>
                </a:lnTo>
                <a:lnTo>
                  <a:pt x="17798" y="10417"/>
                </a:lnTo>
                <a:lnTo>
                  <a:pt x="18806" y="10301"/>
                </a:lnTo>
                <a:lnTo>
                  <a:pt x="19653" y="10301"/>
                </a:lnTo>
                <a:lnTo>
                  <a:pt x="20478" y="10417"/>
                </a:lnTo>
                <a:lnTo>
                  <a:pt x="21256" y="10533"/>
                </a:lnTo>
                <a:lnTo>
                  <a:pt x="20707" y="9837"/>
                </a:lnTo>
                <a:lnTo>
                  <a:pt x="19859" y="9234"/>
                </a:lnTo>
                <a:lnTo>
                  <a:pt x="18806" y="8538"/>
                </a:lnTo>
                <a:lnTo>
                  <a:pt x="17637" y="8144"/>
                </a:lnTo>
                <a:lnTo>
                  <a:pt x="16973" y="8027"/>
                </a:lnTo>
                <a:lnTo>
                  <a:pt x="16355" y="7935"/>
                </a:lnTo>
                <a:lnTo>
                  <a:pt x="15805" y="7935"/>
                </a:lnTo>
                <a:lnTo>
                  <a:pt x="15118" y="8027"/>
                </a:lnTo>
                <a:lnTo>
                  <a:pt x="14614" y="8144"/>
                </a:lnTo>
                <a:lnTo>
                  <a:pt x="14064" y="8422"/>
                </a:lnTo>
                <a:lnTo>
                  <a:pt x="13606" y="8886"/>
                </a:lnTo>
                <a:lnTo>
                  <a:pt x="13217" y="9327"/>
                </a:lnTo>
                <a:lnTo>
                  <a:pt x="13606" y="8538"/>
                </a:lnTo>
                <a:lnTo>
                  <a:pt x="13950" y="7935"/>
                </a:lnTo>
                <a:lnTo>
                  <a:pt x="14293" y="7123"/>
                </a:lnTo>
                <a:lnTo>
                  <a:pt x="14499" y="6519"/>
                </a:lnTo>
                <a:lnTo>
                  <a:pt x="14614" y="5823"/>
                </a:lnTo>
                <a:lnTo>
                  <a:pt x="14614" y="5220"/>
                </a:lnTo>
                <a:lnTo>
                  <a:pt x="14408" y="4524"/>
                </a:lnTo>
                <a:lnTo>
                  <a:pt x="14064" y="3898"/>
                </a:lnTo>
                <a:lnTo>
                  <a:pt x="13606" y="3225"/>
                </a:lnTo>
                <a:lnTo>
                  <a:pt x="13331" y="2598"/>
                </a:lnTo>
                <a:lnTo>
                  <a:pt x="13102" y="2042"/>
                </a:lnTo>
                <a:lnTo>
                  <a:pt x="12896" y="1485"/>
                </a:lnTo>
                <a:lnTo>
                  <a:pt x="12781" y="1090"/>
                </a:lnTo>
                <a:lnTo>
                  <a:pt x="12667" y="626"/>
                </a:lnTo>
                <a:lnTo>
                  <a:pt x="12667" y="278"/>
                </a:lnTo>
                <a:lnTo>
                  <a:pt x="12667" y="0"/>
                </a:lnTo>
                <a:lnTo>
                  <a:pt x="12163" y="394"/>
                </a:lnTo>
                <a:lnTo>
                  <a:pt x="11728" y="974"/>
                </a:lnTo>
                <a:lnTo>
                  <a:pt x="11155" y="1601"/>
                </a:lnTo>
                <a:lnTo>
                  <a:pt x="10766" y="2390"/>
                </a:lnTo>
                <a:lnTo>
                  <a:pt x="10330" y="3109"/>
                </a:lnTo>
                <a:lnTo>
                  <a:pt x="10101" y="3898"/>
                </a:lnTo>
                <a:lnTo>
                  <a:pt x="9987" y="4524"/>
                </a:lnTo>
                <a:lnTo>
                  <a:pt x="10101" y="5220"/>
                </a:lnTo>
                <a:lnTo>
                  <a:pt x="10216" y="5823"/>
                </a:lnTo>
                <a:lnTo>
                  <a:pt x="10330" y="6403"/>
                </a:lnTo>
                <a:lnTo>
                  <a:pt x="10330" y="6914"/>
                </a:lnTo>
                <a:lnTo>
                  <a:pt x="10216" y="7471"/>
                </a:lnTo>
                <a:lnTo>
                  <a:pt x="10101" y="7935"/>
                </a:lnTo>
                <a:lnTo>
                  <a:pt x="9872" y="8329"/>
                </a:lnTo>
                <a:lnTo>
                  <a:pt x="9643" y="8654"/>
                </a:lnTo>
                <a:lnTo>
                  <a:pt x="9368" y="9002"/>
                </a:lnTo>
                <a:close/>
              </a:path>
            </a:pathLst>
          </a:custGeom>
          <a:solidFill>
            <a:srgbClr val="00FF00"/>
          </a:solidFill>
          <a:ln w="38100">
            <a:solidFill>
              <a:srgbClr val="000000"/>
            </a:solidFill>
            <a:miter lim="800000"/>
            <a:headEnd/>
            <a:tailEnd/>
          </a:ln>
          <a:effectLst>
            <a:outerShdw dist="107763" dir="2700000" algn="ctr" rotWithShape="0">
              <a:srgbClr val="808080"/>
            </a:outerShdw>
          </a:effectLst>
        </p:spPr>
        <p:txBody>
          <a:bodyPr/>
          <a:lstStyle/>
          <a:p>
            <a:endParaRPr lang="en-US"/>
          </a:p>
        </p:txBody>
      </p:sp>
      <p:sp>
        <p:nvSpPr>
          <p:cNvPr id="75780" name="Text Box 4"/>
          <p:cNvSpPr txBox="1">
            <a:spLocks noChangeArrowheads="1"/>
          </p:cNvSpPr>
          <p:nvPr/>
        </p:nvSpPr>
        <p:spPr bwMode="auto">
          <a:xfrm>
            <a:off x="2207419" y="587699"/>
            <a:ext cx="7589520" cy="395173"/>
          </a:xfrm>
          <a:prstGeom prst="rect">
            <a:avLst/>
          </a:prstGeom>
          <a:noFill/>
          <a:ln w="76200">
            <a:solidFill>
              <a:schemeClr val="bg1"/>
            </a:solidFill>
            <a:prstDash val="sysDot"/>
            <a:miter lim="800000"/>
            <a:headEnd/>
            <a:tailEnd/>
          </a:ln>
          <a:effectLst/>
        </p:spPr>
        <p:txBody>
          <a:bodyPr wrap="square">
            <a:spAutoFit/>
          </a:bodyPr>
          <a:lstStyle/>
          <a:p>
            <a:pPr algn="just" rtl="1">
              <a:lnSpc>
                <a:spcPct val="80000"/>
              </a:lnSpc>
            </a:pPr>
            <a:r>
              <a:rPr lang="en-US" sz="2400" b="1" dirty="0">
                <a:solidFill>
                  <a:schemeClr val="folHlink"/>
                </a:solidFill>
              </a:rPr>
              <a:t> </a:t>
            </a:r>
            <a:endParaRPr lang="en-US" sz="2400" dirty="0"/>
          </a:p>
        </p:txBody>
      </p:sp>
      <p:sp>
        <p:nvSpPr>
          <p:cNvPr id="2" name="Rectangle 1"/>
          <p:cNvSpPr/>
          <p:nvPr/>
        </p:nvSpPr>
        <p:spPr>
          <a:xfrm>
            <a:off x="1664970" y="827863"/>
            <a:ext cx="7543800" cy="5724644"/>
          </a:xfrm>
          <a:prstGeom prst="rect">
            <a:avLst/>
          </a:prstGeom>
        </p:spPr>
        <p:txBody>
          <a:bodyPr wrap="square">
            <a:spAutoFit/>
          </a:bodyPr>
          <a:lstStyle/>
          <a:p>
            <a:pPr algn="r" rtl="1">
              <a:lnSpc>
                <a:spcPct val="150000"/>
              </a:lnSpc>
            </a:pPr>
            <a:r>
              <a:rPr lang="ar-SA" sz="2800" b="1" dirty="0">
                <a:solidFill>
                  <a:schemeClr val="folHlink"/>
                </a:solidFill>
              </a:rPr>
              <a:t>آرايش‌ بخشهاي‌ گل‌</a:t>
            </a:r>
          </a:p>
          <a:p>
            <a:pPr algn="r" rtl="1">
              <a:lnSpc>
                <a:spcPct val="150000"/>
              </a:lnSpc>
            </a:pPr>
            <a:r>
              <a:rPr lang="ar-SA" sz="2400" b="1" dirty="0"/>
              <a:t> </a:t>
            </a:r>
            <a:r>
              <a:rPr lang="ar-SA" sz="2400" dirty="0"/>
              <a:t>كاسبرگها، گلبرگها، پرچمها، و برچه‌ها در بيشتر گلها بر دايره‌هايي‌ متحدالمركز روي‌ نهنج‌ قرار دارند. در بيشتر گلها، كاسبرگها </a:t>
            </a:r>
            <a:r>
              <a:rPr lang="ar-SA" sz="2400" dirty="0" smtClean="0"/>
              <a:t>حلقه</a:t>
            </a:r>
            <a:r>
              <a:rPr lang="fa-IR" sz="2400" dirty="0" smtClean="0"/>
              <a:t> </a:t>
            </a:r>
            <a:r>
              <a:rPr lang="ar-SA" sz="2400" dirty="0" smtClean="0"/>
              <a:t>‌وار </a:t>
            </a:r>
            <a:r>
              <a:rPr lang="ar-SA" sz="2400" dirty="0"/>
              <a:t>در پايينترين‌ سطح‌ گل‌ روي‌ نهنج‌ واقع‌اند و كمي‌ بالاتر از اين‌ حلقه‌ گلبرگها ديده‌ مي‌شوند، بالاي‌ گلبرگها پرچمها به‌ همان‌ نحو و بالاخره‌ در مركز گل‌ برچه‌ها قرار دارند. غير از اين‌ گونه‌ آرايش‌ حلقه‌اي‌ يا دايره‌اي‌، آرايش‌ مارپيچي‌ نيز ديده‌ مي‌شود. در آرايش‌ مارپيچي‌ يك‌ يا چند دسته‌ از بخشهاي‌ گل‌ به‌ صورت‌ مارپيچ‌ قرار دارند. احتمال‌ مي‌رود كه‌ گياهان‌ گلدار ابتدايي‌ داراي‌ آرايش‌ مارپيچي‌ بوده‌اند و از تكامل‌ آنها آرايش‌ حلقه‌اي‌ پديد آمده‌ است‌.</a:t>
            </a:r>
            <a:endParaRPr lang="en-US" sz="2400" dirty="0"/>
          </a:p>
        </p:txBody>
      </p:sp>
    </p:spTree>
    <p:extLst>
      <p:ext uri="{BB962C8B-B14F-4D97-AF65-F5344CB8AC3E}">
        <p14:creationId xmlns:p14="http://schemas.microsoft.com/office/powerpoint/2010/main" val="2263014565"/>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0" presetClass="entr" presetSubtype="0" fill="hold" grpId="0" nodeType="afterEffect">
                                  <p:stCondLst>
                                    <p:cond delay="0"/>
                                  </p:stCondLst>
                                  <p:childTnLst>
                                    <p:set>
                                      <p:cBhvr>
                                        <p:cTn id="6" dur="1" fill="hold">
                                          <p:stCondLst>
                                            <p:cond delay="0"/>
                                          </p:stCondLst>
                                        </p:cTn>
                                        <p:tgtEl>
                                          <p:spTgt spid="75780"/>
                                        </p:tgtEl>
                                        <p:attrNameLst>
                                          <p:attrName>style.visibility</p:attrName>
                                        </p:attrNameLst>
                                      </p:cBhvr>
                                      <p:to>
                                        <p:strVal val="visible"/>
                                      </p:to>
                                    </p:set>
                                    <p:animEffect transition="in" filter="fade">
                                      <p:cBhvr>
                                        <p:cTn id="7" dur="800" decel="100000"/>
                                        <p:tgtEl>
                                          <p:spTgt spid="75780"/>
                                        </p:tgtEl>
                                      </p:cBhvr>
                                    </p:animEffect>
                                    <p:anim calcmode="lin" valueType="num">
                                      <p:cBhvr>
                                        <p:cTn id="8" dur="800" decel="100000" fill="hold"/>
                                        <p:tgtEl>
                                          <p:spTgt spid="75780"/>
                                        </p:tgtEl>
                                        <p:attrNameLst>
                                          <p:attrName>style.rotation</p:attrName>
                                        </p:attrNameLst>
                                      </p:cBhvr>
                                      <p:tavLst>
                                        <p:tav tm="0">
                                          <p:val>
                                            <p:fltVal val="-90"/>
                                          </p:val>
                                        </p:tav>
                                        <p:tav tm="100000">
                                          <p:val>
                                            <p:fltVal val="0"/>
                                          </p:val>
                                        </p:tav>
                                      </p:tavLst>
                                    </p:anim>
                                    <p:anim calcmode="lin" valueType="num">
                                      <p:cBhvr>
                                        <p:cTn id="9" dur="800" decel="100000" fill="hold"/>
                                        <p:tgtEl>
                                          <p:spTgt spid="75780"/>
                                        </p:tgtEl>
                                        <p:attrNameLst>
                                          <p:attrName>ppt_x</p:attrName>
                                        </p:attrNameLst>
                                      </p:cBhvr>
                                      <p:tavLst>
                                        <p:tav tm="0">
                                          <p:val>
                                            <p:strVal val="#ppt_x+0.4"/>
                                          </p:val>
                                        </p:tav>
                                        <p:tav tm="100000">
                                          <p:val>
                                            <p:strVal val="#ppt_x-0.05"/>
                                          </p:val>
                                        </p:tav>
                                      </p:tavLst>
                                    </p:anim>
                                    <p:anim calcmode="lin" valueType="num">
                                      <p:cBhvr>
                                        <p:cTn id="10" dur="800" decel="100000" fill="hold"/>
                                        <p:tgtEl>
                                          <p:spTgt spid="75780"/>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75780"/>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75780"/>
                                        </p:tgtEl>
                                        <p:attrNameLst>
                                          <p:attrName>ppt_y</p:attrName>
                                        </p:attrNameLst>
                                      </p:cBhvr>
                                      <p:tavLst>
                                        <p:tav tm="0">
                                          <p:val>
                                            <p:strVal val="#ppt_y+0.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5780"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AutoShape 2"/>
          <p:cNvSpPr>
            <a:spLocks noChangeArrowheads="1"/>
          </p:cNvSpPr>
          <p:nvPr/>
        </p:nvSpPr>
        <p:spPr bwMode="auto">
          <a:xfrm>
            <a:off x="949233" y="-104503"/>
            <a:ext cx="9710057" cy="7080069"/>
          </a:xfrm>
          <a:prstGeom prst="bevel">
            <a:avLst>
              <a:gd name="adj" fmla="val 2731"/>
            </a:avLst>
          </a:prstGeom>
          <a:noFill/>
          <a:ln w="69850">
            <a:solidFill>
              <a:srgbClr val="FF00FF"/>
            </a:solidFill>
            <a:miter lim="800000"/>
            <a:headEnd/>
            <a:tailEnd/>
          </a:ln>
          <a:effectLst/>
        </p:spPr>
        <p:txBody>
          <a:bodyPr wrap="none" anchor="ctr"/>
          <a:lstStyle/>
          <a:p>
            <a:pPr>
              <a:lnSpc>
                <a:spcPct val="150000"/>
              </a:lnSpc>
            </a:pPr>
            <a:endParaRPr lang="en-US"/>
          </a:p>
        </p:txBody>
      </p:sp>
      <p:sp>
        <p:nvSpPr>
          <p:cNvPr id="75779" name="plant"/>
          <p:cNvSpPr>
            <a:spLocks noEditPoints="1" noChangeArrowheads="1"/>
          </p:cNvSpPr>
          <p:nvPr/>
        </p:nvSpPr>
        <p:spPr bwMode="auto">
          <a:xfrm>
            <a:off x="1847850" y="5876925"/>
            <a:ext cx="719138" cy="615950"/>
          </a:xfrm>
          <a:custGeom>
            <a:avLst/>
            <a:gdLst>
              <a:gd name="T0" fmla="*/ 0 w 21600"/>
              <a:gd name="T1" fmla="*/ 0 h 21600"/>
              <a:gd name="T2" fmla="*/ 10800 w 21600"/>
              <a:gd name="T3" fmla="*/ 0 h 21600"/>
              <a:gd name="T4" fmla="*/ 21600 w 21600"/>
              <a:gd name="T5" fmla="*/ 0 h 21600"/>
              <a:gd name="T6" fmla="*/ 21600 w 21600"/>
              <a:gd name="T7" fmla="*/ 10800 h 21600"/>
              <a:gd name="T8" fmla="*/ 21600 w 21600"/>
              <a:gd name="T9" fmla="*/ 21600 h 21600"/>
              <a:gd name="T10" fmla="*/ 10800 w 21600"/>
              <a:gd name="T11" fmla="*/ 21600 h 21600"/>
              <a:gd name="T12" fmla="*/ 0 w 21600"/>
              <a:gd name="T13" fmla="*/ 21600 h 21600"/>
              <a:gd name="T14" fmla="*/ 0 w 21600"/>
              <a:gd name="T15" fmla="*/ 10800 h 21600"/>
              <a:gd name="T16" fmla="*/ 7100 w 21600"/>
              <a:gd name="T17" fmla="*/ 10092 h 21600"/>
              <a:gd name="T18" fmla="*/ 14545 w 21600"/>
              <a:gd name="T19" fmla="*/ 13573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9368" y="9002"/>
                </a:moveTo>
                <a:lnTo>
                  <a:pt x="9254" y="8422"/>
                </a:lnTo>
                <a:lnTo>
                  <a:pt x="9139" y="7935"/>
                </a:lnTo>
                <a:lnTo>
                  <a:pt x="8819" y="7355"/>
                </a:lnTo>
                <a:lnTo>
                  <a:pt x="8475" y="6728"/>
                </a:lnTo>
                <a:lnTo>
                  <a:pt x="8040" y="6287"/>
                </a:lnTo>
                <a:lnTo>
                  <a:pt x="7421" y="5707"/>
                </a:lnTo>
                <a:lnTo>
                  <a:pt x="6574" y="5429"/>
                </a:lnTo>
                <a:lnTo>
                  <a:pt x="5452" y="5313"/>
                </a:lnTo>
                <a:lnTo>
                  <a:pt x="4856" y="5220"/>
                </a:lnTo>
                <a:lnTo>
                  <a:pt x="4169" y="5220"/>
                </a:lnTo>
                <a:lnTo>
                  <a:pt x="3665" y="5104"/>
                </a:lnTo>
                <a:lnTo>
                  <a:pt x="3001" y="4872"/>
                </a:lnTo>
                <a:lnTo>
                  <a:pt x="2497" y="4756"/>
                </a:lnTo>
                <a:lnTo>
                  <a:pt x="2062" y="4408"/>
                </a:lnTo>
                <a:lnTo>
                  <a:pt x="1603" y="4083"/>
                </a:lnTo>
                <a:lnTo>
                  <a:pt x="1283" y="3689"/>
                </a:lnTo>
                <a:lnTo>
                  <a:pt x="1283" y="4315"/>
                </a:lnTo>
                <a:lnTo>
                  <a:pt x="1489" y="5104"/>
                </a:lnTo>
                <a:lnTo>
                  <a:pt x="1832" y="6055"/>
                </a:lnTo>
                <a:lnTo>
                  <a:pt x="2382" y="6914"/>
                </a:lnTo>
                <a:lnTo>
                  <a:pt x="2680" y="7471"/>
                </a:lnTo>
                <a:lnTo>
                  <a:pt x="3115" y="7935"/>
                </a:lnTo>
                <a:lnTo>
                  <a:pt x="3573" y="8213"/>
                </a:lnTo>
                <a:lnTo>
                  <a:pt x="4077" y="8654"/>
                </a:lnTo>
                <a:lnTo>
                  <a:pt x="4627" y="9002"/>
                </a:lnTo>
                <a:lnTo>
                  <a:pt x="5245" y="9234"/>
                </a:lnTo>
                <a:lnTo>
                  <a:pt x="6024" y="9443"/>
                </a:lnTo>
                <a:lnTo>
                  <a:pt x="6757" y="9628"/>
                </a:lnTo>
                <a:lnTo>
                  <a:pt x="5177" y="10069"/>
                </a:lnTo>
                <a:lnTo>
                  <a:pt x="3963" y="10649"/>
                </a:lnTo>
                <a:lnTo>
                  <a:pt x="3344" y="11044"/>
                </a:lnTo>
                <a:lnTo>
                  <a:pt x="2886" y="11600"/>
                </a:lnTo>
                <a:lnTo>
                  <a:pt x="2497" y="12041"/>
                </a:lnTo>
                <a:lnTo>
                  <a:pt x="1947" y="12343"/>
                </a:lnTo>
                <a:lnTo>
                  <a:pt x="1168" y="12668"/>
                </a:lnTo>
                <a:lnTo>
                  <a:pt x="0" y="12900"/>
                </a:lnTo>
                <a:lnTo>
                  <a:pt x="435" y="13248"/>
                </a:lnTo>
                <a:lnTo>
                  <a:pt x="779" y="13456"/>
                </a:lnTo>
                <a:lnTo>
                  <a:pt x="1283" y="13642"/>
                </a:lnTo>
                <a:lnTo>
                  <a:pt x="1718" y="13758"/>
                </a:lnTo>
                <a:lnTo>
                  <a:pt x="2680" y="13851"/>
                </a:lnTo>
                <a:lnTo>
                  <a:pt x="3573" y="13758"/>
                </a:lnTo>
                <a:lnTo>
                  <a:pt x="4512" y="13526"/>
                </a:lnTo>
                <a:lnTo>
                  <a:pt x="5360" y="13248"/>
                </a:lnTo>
                <a:lnTo>
                  <a:pt x="6139" y="12900"/>
                </a:lnTo>
                <a:lnTo>
                  <a:pt x="6757" y="12552"/>
                </a:lnTo>
                <a:lnTo>
                  <a:pt x="6459" y="13132"/>
                </a:lnTo>
                <a:lnTo>
                  <a:pt x="6139" y="13642"/>
                </a:lnTo>
                <a:lnTo>
                  <a:pt x="5910" y="14199"/>
                </a:lnTo>
                <a:lnTo>
                  <a:pt x="5681" y="14663"/>
                </a:lnTo>
                <a:lnTo>
                  <a:pt x="5681" y="15150"/>
                </a:lnTo>
                <a:lnTo>
                  <a:pt x="5681" y="15730"/>
                </a:lnTo>
                <a:lnTo>
                  <a:pt x="5681" y="16241"/>
                </a:lnTo>
                <a:lnTo>
                  <a:pt x="5795" y="16913"/>
                </a:lnTo>
                <a:lnTo>
                  <a:pt x="5910" y="17586"/>
                </a:lnTo>
                <a:lnTo>
                  <a:pt x="5910" y="18213"/>
                </a:lnTo>
                <a:lnTo>
                  <a:pt x="5795" y="18885"/>
                </a:lnTo>
                <a:lnTo>
                  <a:pt x="5566" y="19396"/>
                </a:lnTo>
                <a:lnTo>
                  <a:pt x="5245" y="19976"/>
                </a:lnTo>
                <a:lnTo>
                  <a:pt x="4971" y="20370"/>
                </a:lnTo>
                <a:lnTo>
                  <a:pt x="4512" y="20811"/>
                </a:lnTo>
                <a:lnTo>
                  <a:pt x="4077" y="21043"/>
                </a:lnTo>
                <a:lnTo>
                  <a:pt x="5177" y="20927"/>
                </a:lnTo>
                <a:lnTo>
                  <a:pt x="6253" y="20486"/>
                </a:lnTo>
                <a:lnTo>
                  <a:pt x="7421" y="19976"/>
                </a:lnTo>
                <a:lnTo>
                  <a:pt x="8361" y="19187"/>
                </a:lnTo>
                <a:lnTo>
                  <a:pt x="8819" y="18769"/>
                </a:lnTo>
                <a:lnTo>
                  <a:pt x="9139" y="18213"/>
                </a:lnTo>
                <a:lnTo>
                  <a:pt x="9437" y="17772"/>
                </a:lnTo>
                <a:lnTo>
                  <a:pt x="9643" y="17261"/>
                </a:lnTo>
                <a:lnTo>
                  <a:pt x="9872" y="16681"/>
                </a:lnTo>
                <a:lnTo>
                  <a:pt x="9872" y="16171"/>
                </a:lnTo>
                <a:lnTo>
                  <a:pt x="9872" y="15614"/>
                </a:lnTo>
                <a:lnTo>
                  <a:pt x="9758" y="15057"/>
                </a:lnTo>
                <a:lnTo>
                  <a:pt x="10216" y="15498"/>
                </a:lnTo>
                <a:lnTo>
                  <a:pt x="10537" y="16241"/>
                </a:lnTo>
                <a:lnTo>
                  <a:pt x="10834" y="17145"/>
                </a:lnTo>
                <a:lnTo>
                  <a:pt x="11041" y="18213"/>
                </a:lnTo>
                <a:lnTo>
                  <a:pt x="11155" y="19187"/>
                </a:lnTo>
                <a:lnTo>
                  <a:pt x="11155" y="20185"/>
                </a:lnTo>
                <a:lnTo>
                  <a:pt x="11155" y="20579"/>
                </a:lnTo>
                <a:lnTo>
                  <a:pt x="11041" y="21043"/>
                </a:lnTo>
                <a:lnTo>
                  <a:pt x="10926" y="21391"/>
                </a:lnTo>
                <a:lnTo>
                  <a:pt x="10766" y="21600"/>
                </a:lnTo>
                <a:lnTo>
                  <a:pt x="11499" y="21484"/>
                </a:lnTo>
                <a:lnTo>
                  <a:pt x="12323" y="21043"/>
                </a:lnTo>
                <a:lnTo>
                  <a:pt x="13102" y="20370"/>
                </a:lnTo>
                <a:lnTo>
                  <a:pt x="13606" y="19628"/>
                </a:lnTo>
                <a:lnTo>
                  <a:pt x="13950" y="19071"/>
                </a:lnTo>
                <a:lnTo>
                  <a:pt x="14064" y="18677"/>
                </a:lnTo>
                <a:lnTo>
                  <a:pt x="14179" y="18097"/>
                </a:lnTo>
                <a:lnTo>
                  <a:pt x="14293" y="17586"/>
                </a:lnTo>
                <a:lnTo>
                  <a:pt x="14179" y="16913"/>
                </a:lnTo>
                <a:lnTo>
                  <a:pt x="14064" y="16241"/>
                </a:lnTo>
                <a:lnTo>
                  <a:pt x="13835" y="15614"/>
                </a:lnTo>
                <a:lnTo>
                  <a:pt x="13560" y="14872"/>
                </a:lnTo>
                <a:lnTo>
                  <a:pt x="13950" y="14941"/>
                </a:lnTo>
                <a:lnTo>
                  <a:pt x="14408" y="15150"/>
                </a:lnTo>
                <a:lnTo>
                  <a:pt x="14843" y="15266"/>
                </a:lnTo>
                <a:lnTo>
                  <a:pt x="15232" y="15614"/>
                </a:lnTo>
                <a:lnTo>
                  <a:pt x="15576" y="15846"/>
                </a:lnTo>
                <a:lnTo>
                  <a:pt x="15897" y="16171"/>
                </a:lnTo>
                <a:lnTo>
                  <a:pt x="16126" y="16473"/>
                </a:lnTo>
                <a:lnTo>
                  <a:pt x="16240" y="16913"/>
                </a:lnTo>
                <a:lnTo>
                  <a:pt x="16515" y="17261"/>
                </a:lnTo>
                <a:lnTo>
                  <a:pt x="17088" y="17586"/>
                </a:lnTo>
                <a:lnTo>
                  <a:pt x="17798" y="17865"/>
                </a:lnTo>
                <a:lnTo>
                  <a:pt x="18576" y="18097"/>
                </a:lnTo>
                <a:lnTo>
                  <a:pt x="19424" y="18213"/>
                </a:lnTo>
                <a:lnTo>
                  <a:pt x="20317" y="18213"/>
                </a:lnTo>
                <a:lnTo>
                  <a:pt x="21050" y="18213"/>
                </a:lnTo>
                <a:lnTo>
                  <a:pt x="21600" y="17865"/>
                </a:lnTo>
                <a:lnTo>
                  <a:pt x="21165" y="17656"/>
                </a:lnTo>
                <a:lnTo>
                  <a:pt x="20592" y="17470"/>
                </a:lnTo>
                <a:lnTo>
                  <a:pt x="20088" y="17029"/>
                </a:lnTo>
                <a:lnTo>
                  <a:pt x="19653" y="16681"/>
                </a:lnTo>
                <a:lnTo>
                  <a:pt x="19195" y="16241"/>
                </a:lnTo>
                <a:lnTo>
                  <a:pt x="18920" y="15962"/>
                </a:lnTo>
                <a:lnTo>
                  <a:pt x="18576" y="15498"/>
                </a:lnTo>
                <a:lnTo>
                  <a:pt x="18576" y="15057"/>
                </a:lnTo>
                <a:lnTo>
                  <a:pt x="18485" y="14756"/>
                </a:lnTo>
                <a:lnTo>
                  <a:pt x="18256" y="14199"/>
                </a:lnTo>
                <a:lnTo>
                  <a:pt x="17912" y="13526"/>
                </a:lnTo>
                <a:lnTo>
                  <a:pt x="17523" y="13016"/>
                </a:lnTo>
                <a:lnTo>
                  <a:pt x="16973" y="12436"/>
                </a:lnTo>
                <a:lnTo>
                  <a:pt x="16355" y="12041"/>
                </a:lnTo>
                <a:lnTo>
                  <a:pt x="16011" y="11832"/>
                </a:lnTo>
                <a:lnTo>
                  <a:pt x="15690" y="11716"/>
                </a:lnTo>
                <a:lnTo>
                  <a:pt x="15232" y="11716"/>
                </a:lnTo>
                <a:lnTo>
                  <a:pt x="14843" y="11716"/>
                </a:lnTo>
                <a:lnTo>
                  <a:pt x="15461" y="11252"/>
                </a:lnTo>
                <a:lnTo>
                  <a:pt x="16126" y="10858"/>
                </a:lnTo>
                <a:lnTo>
                  <a:pt x="16973" y="10649"/>
                </a:lnTo>
                <a:lnTo>
                  <a:pt x="17798" y="10417"/>
                </a:lnTo>
                <a:lnTo>
                  <a:pt x="18806" y="10301"/>
                </a:lnTo>
                <a:lnTo>
                  <a:pt x="19653" y="10301"/>
                </a:lnTo>
                <a:lnTo>
                  <a:pt x="20478" y="10417"/>
                </a:lnTo>
                <a:lnTo>
                  <a:pt x="21256" y="10533"/>
                </a:lnTo>
                <a:lnTo>
                  <a:pt x="20707" y="9837"/>
                </a:lnTo>
                <a:lnTo>
                  <a:pt x="19859" y="9234"/>
                </a:lnTo>
                <a:lnTo>
                  <a:pt x="18806" y="8538"/>
                </a:lnTo>
                <a:lnTo>
                  <a:pt x="17637" y="8144"/>
                </a:lnTo>
                <a:lnTo>
                  <a:pt x="16973" y="8027"/>
                </a:lnTo>
                <a:lnTo>
                  <a:pt x="16355" y="7935"/>
                </a:lnTo>
                <a:lnTo>
                  <a:pt x="15805" y="7935"/>
                </a:lnTo>
                <a:lnTo>
                  <a:pt x="15118" y="8027"/>
                </a:lnTo>
                <a:lnTo>
                  <a:pt x="14614" y="8144"/>
                </a:lnTo>
                <a:lnTo>
                  <a:pt x="14064" y="8422"/>
                </a:lnTo>
                <a:lnTo>
                  <a:pt x="13606" y="8886"/>
                </a:lnTo>
                <a:lnTo>
                  <a:pt x="13217" y="9327"/>
                </a:lnTo>
                <a:lnTo>
                  <a:pt x="13606" y="8538"/>
                </a:lnTo>
                <a:lnTo>
                  <a:pt x="13950" y="7935"/>
                </a:lnTo>
                <a:lnTo>
                  <a:pt x="14293" y="7123"/>
                </a:lnTo>
                <a:lnTo>
                  <a:pt x="14499" y="6519"/>
                </a:lnTo>
                <a:lnTo>
                  <a:pt x="14614" y="5823"/>
                </a:lnTo>
                <a:lnTo>
                  <a:pt x="14614" y="5220"/>
                </a:lnTo>
                <a:lnTo>
                  <a:pt x="14408" y="4524"/>
                </a:lnTo>
                <a:lnTo>
                  <a:pt x="14064" y="3898"/>
                </a:lnTo>
                <a:lnTo>
                  <a:pt x="13606" y="3225"/>
                </a:lnTo>
                <a:lnTo>
                  <a:pt x="13331" y="2598"/>
                </a:lnTo>
                <a:lnTo>
                  <a:pt x="13102" y="2042"/>
                </a:lnTo>
                <a:lnTo>
                  <a:pt x="12896" y="1485"/>
                </a:lnTo>
                <a:lnTo>
                  <a:pt x="12781" y="1090"/>
                </a:lnTo>
                <a:lnTo>
                  <a:pt x="12667" y="626"/>
                </a:lnTo>
                <a:lnTo>
                  <a:pt x="12667" y="278"/>
                </a:lnTo>
                <a:lnTo>
                  <a:pt x="12667" y="0"/>
                </a:lnTo>
                <a:lnTo>
                  <a:pt x="12163" y="394"/>
                </a:lnTo>
                <a:lnTo>
                  <a:pt x="11728" y="974"/>
                </a:lnTo>
                <a:lnTo>
                  <a:pt x="11155" y="1601"/>
                </a:lnTo>
                <a:lnTo>
                  <a:pt x="10766" y="2390"/>
                </a:lnTo>
                <a:lnTo>
                  <a:pt x="10330" y="3109"/>
                </a:lnTo>
                <a:lnTo>
                  <a:pt x="10101" y="3898"/>
                </a:lnTo>
                <a:lnTo>
                  <a:pt x="9987" y="4524"/>
                </a:lnTo>
                <a:lnTo>
                  <a:pt x="10101" y="5220"/>
                </a:lnTo>
                <a:lnTo>
                  <a:pt x="10216" y="5823"/>
                </a:lnTo>
                <a:lnTo>
                  <a:pt x="10330" y="6403"/>
                </a:lnTo>
                <a:lnTo>
                  <a:pt x="10330" y="6914"/>
                </a:lnTo>
                <a:lnTo>
                  <a:pt x="10216" y="7471"/>
                </a:lnTo>
                <a:lnTo>
                  <a:pt x="10101" y="7935"/>
                </a:lnTo>
                <a:lnTo>
                  <a:pt x="9872" y="8329"/>
                </a:lnTo>
                <a:lnTo>
                  <a:pt x="9643" y="8654"/>
                </a:lnTo>
                <a:lnTo>
                  <a:pt x="9368" y="9002"/>
                </a:lnTo>
                <a:close/>
              </a:path>
            </a:pathLst>
          </a:custGeom>
          <a:solidFill>
            <a:srgbClr val="00FF00"/>
          </a:solidFill>
          <a:ln w="38100">
            <a:solidFill>
              <a:srgbClr val="000000"/>
            </a:solidFill>
            <a:miter lim="800000"/>
            <a:headEnd/>
            <a:tailEnd/>
          </a:ln>
          <a:effectLst>
            <a:outerShdw dist="107763" dir="2700000" algn="ctr" rotWithShape="0">
              <a:srgbClr val="808080"/>
            </a:outerShdw>
          </a:effectLst>
        </p:spPr>
        <p:txBody>
          <a:bodyPr/>
          <a:lstStyle/>
          <a:p>
            <a:pPr>
              <a:lnSpc>
                <a:spcPct val="150000"/>
              </a:lnSpc>
            </a:pPr>
            <a:endParaRPr lang="en-US"/>
          </a:p>
        </p:txBody>
      </p:sp>
      <p:sp>
        <p:nvSpPr>
          <p:cNvPr id="75780" name="Text Box 4"/>
          <p:cNvSpPr txBox="1">
            <a:spLocks noChangeArrowheads="1"/>
          </p:cNvSpPr>
          <p:nvPr/>
        </p:nvSpPr>
        <p:spPr bwMode="auto">
          <a:xfrm>
            <a:off x="1471235" y="1716688"/>
            <a:ext cx="7589520" cy="589072"/>
          </a:xfrm>
          <a:prstGeom prst="rect">
            <a:avLst/>
          </a:prstGeom>
          <a:noFill/>
          <a:ln w="76200">
            <a:solidFill>
              <a:schemeClr val="bg1"/>
            </a:solidFill>
            <a:prstDash val="sysDot"/>
            <a:miter lim="800000"/>
            <a:headEnd/>
            <a:tailEnd/>
          </a:ln>
          <a:effectLst/>
        </p:spPr>
        <p:txBody>
          <a:bodyPr wrap="square">
            <a:spAutoFit/>
          </a:bodyPr>
          <a:lstStyle/>
          <a:p>
            <a:pPr algn="just" rtl="1">
              <a:lnSpc>
                <a:spcPct val="150000"/>
              </a:lnSpc>
            </a:pPr>
            <a:r>
              <a:rPr lang="en-US" sz="2400" b="1" dirty="0">
                <a:solidFill>
                  <a:schemeClr val="folHlink"/>
                </a:solidFill>
              </a:rPr>
              <a:t> </a:t>
            </a:r>
            <a:endParaRPr lang="en-US" sz="2400" dirty="0"/>
          </a:p>
        </p:txBody>
      </p:sp>
      <p:sp>
        <p:nvSpPr>
          <p:cNvPr id="2" name="Rectangle 1"/>
          <p:cNvSpPr/>
          <p:nvPr/>
        </p:nvSpPr>
        <p:spPr>
          <a:xfrm>
            <a:off x="1847850" y="682989"/>
            <a:ext cx="7544343" cy="5078313"/>
          </a:xfrm>
          <a:prstGeom prst="rect">
            <a:avLst/>
          </a:prstGeom>
        </p:spPr>
        <p:txBody>
          <a:bodyPr wrap="square">
            <a:spAutoFit/>
          </a:bodyPr>
          <a:lstStyle/>
          <a:p>
            <a:pPr algn="r" rtl="1">
              <a:lnSpc>
                <a:spcPct val="150000"/>
              </a:lnSpc>
            </a:pPr>
            <a:r>
              <a:rPr lang="en-US" sz="2400" b="1" dirty="0">
                <a:solidFill>
                  <a:schemeClr val="folHlink"/>
                </a:solidFill>
              </a:rPr>
              <a:t> </a:t>
            </a:r>
            <a:r>
              <a:rPr lang="ar-SA" sz="2400" b="1" dirty="0">
                <a:solidFill>
                  <a:schemeClr val="folHlink"/>
                </a:solidFill>
              </a:rPr>
              <a:t>گل‌ منظم‌ و گل‌ نامنظم‌</a:t>
            </a:r>
          </a:p>
          <a:p>
            <a:pPr algn="r" rtl="1">
              <a:lnSpc>
                <a:spcPct val="150000"/>
              </a:lnSpc>
            </a:pPr>
            <a:r>
              <a:rPr lang="ar-SA" sz="2400" b="1" dirty="0"/>
              <a:t> </a:t>
            </a:r>
            <a:r>
              <a:rPr lang="ar-SA" sz="2400" dirty="0"/>
              <a:t>گلهايي‌ را كه‌ اجزاي‌ آنها يك‌ اندازه‌ و به‌ فواصل‌ مساوي‌ از يكديگر قرار دارند و اين‌ اجزا نسبت‌ به‌ محور گل‌ قرينه‌اند منظم‌ مي‌نامند. گلهايي‌ كه‌ اجزاي‌ آنها فاقد تقارن‌ محوري‌ ولي‌ داراي‌ تقارن‌ دوطرفي‌ هستند، يعني‌ نسبت‌ به‌ سطحي‌ كه‌ از دمگل‌ مي‌گذرد، قرينه‌اند، نامنظم‌ نام‌ دارند.گل‌ نامنظم‌ لوبيا يا نخود داراي‌ جامي‌ است‌ متشكل‌ از پنج‌ گلبرگ‌ كه‌ عبارت‌اند از: يك‌ گلبرگ‌ پهن‌ به‌ نام‌ </a:t>
            </a:r>
            <a:r>
              <a:rPr lang="ar-SA" sz="2400" dirty="0" smtClean="0"/>
              <a:t>درفش‌ </a:t>
            </a:r>
            <a:r>
              <a:rPr lang="ar-SA" sz="2400" dirty="0"/>
              <a:t>، دو گلبرگ‌ باريك‌ در دو طرف‌ به‌ نام‌ بال‌ </a:t>
            </a:r>
            <a:r>
              <a:rPr lang="ar-SA" sz="2400" dirty="0" smtClean="0"/>
              <a:t>و </a:t>
            </a:r>
            <a:r>
              <a:rPr lang="ar-SA" sz="2400" dirty="0"/>
              <a:t>دو گلبرگ‌ كوچك‌ كه‌ از لبه‌ به‌ هم‌ متصل‌اند به‌ نام‌ ناو. از گلهاي‌ نامنظم‌ ديگر مي‌توان‌ نعناع‌، بنفشه‌، ثعلب‌ </a:t>
            </a:r>
            <a:r>
              <a:rPr lang="ar-SA" sz="2400" dirty="0" smtClean="0"/>
              <a:t>و </a:t>
            </a:r>
            <a:r>
              <a:rPr lang="ar-SA" sz="2400" dirty="0"/>
              <a:t>گل‌ ميمون‌ را نام‌ برد.</a:t>
            </a:r>
            <a:endParaRPr lang="en-US" sz="2400" dirty="0"/>
          </a:p>
        </p:txBody>
      </p:sp>
    </p:spTree>
    <p:extLst>
      <p:ext uri="{BB962C8B-B14F-4D97-AF65-F5344CB8AC3E}">
        <p14:creationId xmlns:p14="http://schemas.microsoft.com/office/powerpoint/2010/main" val="3940357147"/>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0" presetClass="entr" presetSubtype="0" fill="hold" grpId="0" nodeType="afterEffect">
                                  <p:stCondLst>
                                    <p:cond delay="0"/>
                                  </p:stCondLst>
                                  <p:childTnLst>
                                    <p:set>
                                      <p:cBhvr>
                                        <p:cTn id="6" dur="1" fill="hold">
                                          <p:stCondLst>
                                            <p:cond delay="0"/>
                                          </p:stCondLst>
                                        </p:cTn>
                                        <p:tgtEl>
                                          <p:spTgt spid="75780"/>
                                        </p:tgtEl>
                                        <p:attrNameLst>
                                          <p:attrName>style.visibility</p:attrName>
                                        </p:attrNameLst>
                                      </p:cBhvr>
                                      <p:to>
                                        <p:strVal val="visible"/>
                                      </p:to>
                                    </p:set>
                                    <p:animEffect transition="in" filter="fade">
                                      <p:cBhvr>
                                        <p:cTn id="7" dur="800" decel="100000"/>
                                        <p:tgtEl>
                                          <p:spTgt spid="75780"/>
                                        </p:tgtEl>
                                      </p:cBhvr>
                                    </p:animEffect>
                                    <p:anim calcmode="lin" valueType="num">
                                      <p:cBhvr>
                                        <p:cTn id="8" dur="800" decel="100000" fill="hold"/>
                                        <p:tgtEl>
                                          <p:spTgt spid="75780"/>
                                        </p:tgtEl>
                                        <p:attrNameLst>
                                          <p:attrName>style.rotation</p:attrName>
                                        </p:attrNameLst>
                                      </p:cBhvr>
                                      <p:tavLst>
                                        <p:tav tm="0">
                                          <p:val>
                                            <p:fltVal val="-90"/>
                                          </p:val>
                                        </p:tav>
                                        <p:tav tm="100000">
                                          <p:val>
                                            <p:fltVal val="0"/>
                                          </p:val>
                                        </p:tav>
                                      </p:tavLst>
                                    </p:anim>
                                    <p:anim calcmode="lin" valueType="num">
                                      <p:cBhvr>
                                        <p:cTn id="9" dur="800" decel="100000" fill="hold"/>
                                        <p:tgtEl>
                                          <p:spTgt spid="75780"/>
                                        </p:tgtEl>
                                        <p:attrNameLst>
                                          <p:attrName>ppt_x</p:attrName>
                                        </p:attrNameLst>
                                      </p:cBhvr>
                                      <p:tavLst>
                                        <p:tav tm="0">
                                          <p:val>
                                            <p:strVal val="#ppt_x+0.4"/>
                                          </p:val>
                                        </p:tav>
                                        <p:tav tm="100000">
                                          <p:val>
                                            <p:strVal val="#ppt_x-0.05"/>
                                          </p:val>
                                        </p:tav>
                                      </p:tavLst>
                                    </p:anim>
                                    <p:anim calcmode="lin" valueType="num">
                                      <p:cBhvr>
                                        <p:cTn id="10" dur="800" decel="100000" fill="hold"/>
                                        <p:tgtEl>
                                          <p:spTgt spid="75780"/>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75780"/>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75780"/>
                                        </p:tgtEl>
                                        <p:attrNameLst>
                                          <p:attrName>ppt_y</p:attrName>
                                        </p:attrNameLst>
                                      </p:cBhvr>
                                      <p:tavLst>
                                        <p:tav tm="0">
                                          <p:val>
                                            <p:strVal val="#ppt_y+0.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5780"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AutoShape 2"/>
          <p:cNvSpPr>
            <a:spLocks noChangeArrowheads="1"/>
          </p:cNvSpPr>
          <p:nvPr/>
        </p:nvSpPr>
        <p:spPr bwMode="auto">
          <a:xfrm>
            <a:off x="949233" y="-104503"/>
            <a:ext cx="9710057" cy="7080069"/>
          </a:xfrm>
          <a:prstGeom prst="bevel">
            <a:avLst>
              <a:gd name="adj" fmla="val 2731"/>
            </a:avLst>
          </a:prstGeom>
          <a:noFill/>
          <a:ln w="69850">
            <a:solidFill>
              <a:srgbClr val="FF00FF"/>
            </a:solidFill>
            <a:miter lim="800000"/>
            <a:headEnd/>
            <a:tailEnd/>
          </a:ln>
          <a:effectLst/>
        </p:spPr>
        <p:txBody>
          <a:bodyPr wrap="none" anchor="ctr"/>
          <a:lstStyle/>
          <a:p>
            <a:endParaRPr lang="en-US" sz="2000"/>
          </a:p>
        </p:txBody>
      </p:sp>
      <p:sp>
        <p:nvSpPr>
          <p:cNvPr id="75779" name="plant"/>
          <p:cNvSpPr>
            <a:spLocks noEditPoints="1" noChangeArrowheads="1"/>
          </p:cNvSpPr>
          <p:nvPr/>
        </p:nvSpPr>
        <p:spPr bwMode="auto">
          <a:xfrm>
            <a:off x="1847850" y="5876925"/>
            <a:ext cx="719138" cy="615950"/>
          </a:xfrm>
          <a:custGeom>
            <a:avLst/>
            <a:gdLst>
              <a:gd name="T0" fmla="*/ 0 w 21600"/>
              <a:gd name="T1" fmla="*/ 0 h 21600"/>
              <a:gd name="T2" fmla="*/ 10800 w 21600"/>
              <a:gd name="T3" fmla="*/ 0 h 21600"/>
              <a:gd name="T4" fmla="*/ 21600 w 21600"/>
              <a:gd name="T5" fmla="*/ 0 h 21600"/>
              <a:gd name="T6" fmla="*/ 21600 w 21600"/>
              <a:gd name="T7" fmla="*/ 10800 h 21600"/>
              <a:gd name="T8" fmla="*/ 21600 w 21600"/>
              <a:gd name="T9" fmla="*/ 21600 h 21600"/>
              <a:gd name="T10" fmla="*/ 10800 w 21600"/>
              <a:gd name="T11" fmla="*/ 21600 h 21600"/>
              <a:gd name="T12" fmla="*/ 0 w 21600"/>
              <a:gd name="T13" fmla="*/ 21600 h 21600"/>
              <a:gd name="T14" fmla="*/ 0 w 21600"/>
              <a:gd name="T15" fmla="*/ 10800 h 21600"/>
              <a:gd name="T16" fmla="*/ 7100 w 21600"/>
              <a:gd name="T17" fmla="*/ 10092 h 21600"/>
              <a:gd name="T18" fmla="*/ 14545 w 21600"/>
              <a:gd name="T19" fmla="*/ 13573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9368" y="9002"/>
                </a:moveTo>
                <a:lnTo>
                  <a:pt x="9254" y="8422"/>
                </a:lnTo>
                <a:lnTo>
                  <a:pt x="9139" y="7935"/>
                </a:lnTo>
                <a:lnTo>
                  <a:pt x="8819" y="7355"/>
                </a:lnTo>
                <a:lnTo>
                  <a:pt x="8475" y="6728"/>
                </a:lnTo>
                <a:lnTo>
                  <a:pt x="8040" y="6287"/>
                </a:lnTo>
                <a:lnTo>
                  <a:pt x="7421" y="5707"/>
                </a:lnTo>
                <a:lnTo>
                  <a:pt x="6574" y="5429"/>
                </a:lnTo>
                <a:lnTo>
                  <a:pt x="5452" y="5313"/>
                </a:lnTo>
                <a:lnTo>
                  <a:pt x="4856" y="5220"/>
                </a:lnTo>
                <a:lnTo>
                  <a:pt x="4169" y="5220"/>
                </a:lnTo>
                <a:lnTo>
                  <a:pt x="3665" y="5104"/>
                </a:lnTo>
                <a:lnTo>
                  <a:pt x="3001" y="4872"/>
                </a:lnTo>
                <a:lnTo>
                  <a:pt x="2497" y="4756"/>
                </a:lnTo>
                <a:lnTo>
                  <a:pt x="2062" y="4408"/>
                </a:lnTo>
                <a:lnTo>
                  <a:pt x="1603" y="4083"/>
                </a:lnTo>
                <a:lnTo>
                  <a:pt x="1283" y="3689"/>
                </a:lnTo>
                <a:lnTo>
                  <a:pt x="1283" y="4315"/>
                </a:lnTo>
                <a:lnTo>
                  <a:pt x="1489" y="5104"/>
                </a:lnTo>
                <a:lnTo>
                  <a:pt x="1832" y="6055"/>
                </a:lnTo>
                <a:lnTo>
                  <a:pt x="2382" y="6914"/>
                </a:lnTo>
                <a:lnTo>
                  <a:pt x="2680" y="7471"/>
                </a:lnTo>
                <a:lnTo>
                  <a:pt x="3115" y="7935"/>
                </a:lnTo>
                <a:lnTo>
                  <a:pt x="3573" y="8213"/>
                </a:lnTo>
                <a:lnTo>
                  <a:pt x="4077" y="8654"/>
                </a:lnTo>
                <a:lnTo>
                  <a:pt x="4627" y="9002"/>
                </a:lnTo>
                <a:lnTo>
                  <a:pt x="5245" y="9234"/>
                </a:lnTo>
                <a:lnTo>
                  <a:pt x="6024" y="9443"/>
                </a:lnTo>
                <a:lnTo>
                  <a:pt x="6757" y="9628"/>
                </a:lnTo>
                <a:lnTo>
                  <a:pt x="5177" y="10069"/>
                </a:lnTo>
                <a:lnTo>
                  <a:pt x="3963" y="10649"/>
                </a:lnTo>
                <a:lnTo>
                  <a:pt x="3344" y="11044"/>
                </a:lnTo>
                <a:lnTo>
                  <a:pt x="2886" y="11600"/>
                </a:lnTo>
                <a:lnTo>
                  <a:pt x="2497" y="12041"/>
                </a:lnTo>
                <a:lnTo>
                  <a:pt x="1947" y="12343"/>
                </a:lnTo>
                <a:lnTo>
                  <a:pt x="1168" y="12668"/>
                </a:lnTo>
                <a:lnTo>
                  <a:pt x="0" y="12900"/>
                </a:lnTo>
                <a:lnTo>
                  <a:pt x="435" y="13248"/>
                </a:lnTo>
                <a:lnTo>
                  <a:pt x="779" y="13456"/>
                </a:lnTo>
                <a:lnTo>
                  <a:pt x="1283" y="13642"/>
                </a:lnTo>
                <a:lnTo>
                  <a:pt x="1718" y="13758"/>
                </a:lnTo>
                <a:lnTo>
                  <a:pt x="2680" y="13851"/>
                </a:lnTo>
                <a:lnTo>
                  <a:pt x="3573" y="13758"/>
                </a:lnTo>
                <a:lnTo>
                  <a:pt x="4512" y="13526"/>
                </a:lnTo>
                <a:lnTo>
                  <a:pt x="5360" y="13248"/>
                </a:lnTo>
                <a:lnTo>
                  <a:pt x="6139" y="12900"/>
                </a:lnTo>
                <a:lnTo>
                  <a:pt x="6757" y="12552"/>
                </a:lnTo>
                <a:lnTo>
                  <a:pt x="6459" y="13132"/>
                </a:lnTo>
                <a:lnTo>
                  <a:pt x="6139" y="13642"/>
                </a:lnTo>
                <a:lnTo>
                  <a:pt x="5910" y="14199"/>
                </a:lnTo>
                <a:lnTo>
                  <a:pt x="5681" y="14663"/>
                </a:lnTo>
                <a:lnTo>
                  <a:pt x="5681" y="15150"/>
                </a:lnTo>
                <a:lnTo>
                  <a:pt x="5681" y="15730"/>
                </a:lnTo>
                <a:lnTo>
                  <a:pt x="5681" y="16241"/>
                </a:lnTo>
                <a:lnTo>
                  <a:pt x="5795" y="16913"/>
                </a:lnTo>
                <a:lnTo>
                  <a:pt x="5910" y="17586"/>
                </a:lnTo>
                <a:lnTo>
                  <a:pt x="5910" y="18213"/>
                </a:lnTo>
                <a:lnTo>
                  <a:pt x="5795" y="18885"/>
                </a:lnTo>
                <a:lnTo>
                  <a:pt x="5566" y="19396"/>
                </a:lnTo>
                <a:lnTo>
                  <a:pt x="5245" y="19976"/>
                </a:lnTo>
                <a:lnTo>
                  <a:pt x="4971" y="20370"/>
                </a:lnTo>
                <a:lnTo>
                  <a:pt x="4512" y="20811"/>
                </a:lnTo>
                <a:lnTo>
                  <a:pt x="4077" y="21043"/>
                </a:lnTo>
                <a:lnTo>
                  <a:pt x="5177" y="20927"/>
                </a:lnTo>
                <a:lnTo>
                  <a:pt x="6253" y="20486"/>
                </a:lnTo>
                <a:lnTo>
                  <a:pt x="7421" y="19976"/>
                </a:lnTo>
                <a:lnTo>
                  <a:pt x="8361" y="19187"/>
                </a:lnTo>
                <a:lnTo>
                  <a:pt x="8819" y="18769"/>
                </a:lnTo>
                <a:lnTo>
                  <a:pt x="9139" y="18213"/>
                </a:lnTo>
                <a:lnTo>
                  <a:pt x="9437" y="17772"/>
                </a:lnTo>
                <a:lnTo>
                  <a:pt x="9643" y="17261"/>
                </a:lnTo>
                <a:lnTo>
                  <a:pt x="9872" y="16681"/>
                </a:lnTo>
                <a:lnTo>
                  <a:pt x="9872" y="16171"/>
                </a:lnTo>
                <a:lnTo>
                  <a:pt x="9872" y="15614"/>
                </a:lnTo>
                <a:lnTo>
                  <a:pt x="9758" y="15057"/>
                </a:lnTo>
                <a:lnTo>
                  <a:pt x="10216" y="15498"/>
                </a:lnTo>
                <a:lnTo>
                  <a:pt x="10537" y="16241"/>
                </a:lnTo>
                <a:lnTo>
                  <a:pt x="10834" y="17145"/>
                </a:lnTo>
                <a:lnTo>
                  <a:pt x="11041" y="18213"/>
                </a:lnTo>
                <a:lnTo>
                  <a:pt x="11155" y="19187"/>
                </a:lnTo>
                <a:lnTo>
                  <a:pt x="11155" y="20185"/>
                </a:lnTo>
                <a:lnTo>
                  <a:pt x="11155" y="20579"/>
                </a:lnTo>
                <a:lnTo>
                  <a:pt x="11041" y="21043"/>
                </a:lnTo>
                <a:lnTo>
                  <a:pt x="10926" y="21391"/>
                </a:lnTo>
                <a:lnTo>
                  <a:pt x="10766" y="21600"/>
                </a:lnTo>
                <a:lnTo>
                  <a:pt x="11499" y="21484"/>
                </a:lnTo>
                <a:lnTo>
                  <a:pt x="12323" y="21043"/>
                </a:lnTo>
                <a:lnTo>
                  <a:pt x="13102" y="20370"/>
                </a:lnTo>
                <a:lnTo>
                  <a:pt x="13606" y="19628"/>
                </a:lnTo>
                <a:lnTo>
                  <a:pt x="13950" y="19071"/>
                </a:lnTo>
                <a:lnTo>
                  <a:pt x="14064" y="18677"/>
                </a:lnTo>
                <a:lnTo>
                  <a:pt x="14179" y="18097"/>
                </a:lnTo>
                <a:lnTo>
                  <a:pt x="14293" y="17586"/>
                </a:lnTo>
                <a:lnTo>
                  <a:pt x="14179" y="16913"/>
                </a:lnTo>
                <a:lnTo>
                  <a:pt x="14064" y="16241"/>
                </a:lnTo>
                <a:lnTo>
                  <a:pt x="13835" y="15614"/>
                </a:lnTo>
                <a:lnTo>
                  <a:pt x="13560" y="14872"/>
                </a:lnTo>
                <a:lnTo>
                  <a:pt x="13950" y="14941"/>
                </a:lnTo>
                <a:lnTo>
                  <a:pt x="14408" y="15150"/>
                </a:lnTo>
                <a:lnTo>
                  <a:pt x="14843" y="15266"/>
                </a:lnTo>
                <a:lnTo>
                  <a:pt x="15232" y="15614"/>
                </a:lnTo>
                <a:lnTo>
                  <a:pt x="15576" y="15846"/>
                </a:lnTo>
                <a:lnTo>
                  <a:pt x="15897" y="16171"/>
                </a:lnTo>
                <a:lnTo>
                  <a:pt x="16126" y="16473"/>
                </a:lnTo>
                <a:lnTo>
                  <a:pt x="16240" y="16913"/>
                </a:lnTo>
                <a:lnTo>
                  <a:pt x="16515" y="17261"/>
                </a:lnTo>
                <a:lnTo>
                  <a:pt x="17088" y="17586"/>
                </a:lnTo>
                <a:lnTo>
                  <a:pt x="17798" y="17865"/>
                </a:lnTo>
                <a:lnTo>
                  <a:pt x="18576" y="18097"/>
                </a:lnTo>
                <a:lnTo>
                  <a:pt x="19424" y="18213"/>
                </a:lnTo>
                <a:lnTo>
                  <a:pt x="20317" y="18213"/>
                </a:lnTo>
                <a:lnTo>
                  <a:pt x="21050" y="18213"/>
                </a:lnTo>
                <a:lnTo>
                  <a:pt x="21600" y="17865"/>
                </a:lnTo>
                <a:lnTo>
                  <a:pt x="21165" y="17656"/>
                </a:lnTo>
                <a:lnTo>
                  <a:pt x="20592" y="17470"/>
                </a:lnTo>
                <a:lnTo>
                  <a:pt x="20088" y="17029"/>
                </a:lnTo>
                <a:lnTo>
                  <a:pt x="19653" y="16681"/>
                </a:lnTo>
                <a:lnTo>
                  <a:pt x="19195" y="16241"/>
                </a:lnTo>
                <a:lnTo>
                  <a:pt x="18920" y="15962"/>
                </a:lnTo>
                <a:lnTo>
                  <a:pt x="18576" y="15498"/>
                </a:lnTo>
                <a:lnTo>
                  <a:pt x="18576" y="15057"/>
                </a:lnTo>
                <a:lnTo>
                  <a:pt x="18485" y="14756"/>
                </a:lnTo>
                <a:lnTo>
                  <a:pt x="18256" y="14199"/>
                </a:lnTo>
                <a:lnTo>
                  <a:pt x="17912" y="13526"/>
                </a:lnTo>
                <a:lnTo>
                  <a:pt x="17523" y="13016"/>
                </a:lnTo>
                <a:lnTo>
                  <a:pt x="16973" y="12436"/>
                </a:lnTo>
                <a:lnTo>
                  <a:pt x="16355" y="12041"/>
                </a:lnTo>
                <a:lnTo>
                  <a:pt x="16011" y="11832"/>
                </a:lnTo>
                <a:lnTo>
                  <a:pt x="15690" y="11716"/>
                </a:lnTo>
                <a:lnTo>
                  <a:pt x="15232" y="11716"/>
                </a:lnTo>
                <a:lnTo>
                  <a:pt x="14843" y="11716"/>
                </a:lnTo>
                <a:lnTo>
                  <a:pt x="15461" y="11252"/>
                </a:lnTo>
                <a:lnTo>
                  <a:pt x="16126" y="10858"/>
                </a:lnTo>
                <a:lnTo>
                  <a:pt x="16973" y="10649"/>
                </a:lnTo>
                <a:lnTo>
                  <a:pt x="17798" y="10417"/>
                </a:lnTo>
                <a:lnTo>
                  <a:pt x="18806" y="10301"/>
                </a:lnTo>
                <a:lnTo>
                  <a:pt x="19653" y="10301"/>
                </a:lnTo>
                <a:lnTo>
                  <a:pt x="20478" y="10417"/>
                </a:lnTo>
                <a:lnTo>
                  <a:pt x="21256" y="10533"/>
                </a:lnTo>
                <a:lnTo>
                  <a:pt x="20707" y="9837"/>
                </a:lnTo>
                <a:lnTo>
                  <a:pt x="19859" y="9234"/>
                </a:lnTo>
                <a:lnTo>
                  <a:pt x="18806" y="8538"/>
                </a:lnTo>
                <a:lnTo>
                  <a:pt x="17637" y="8144"/>
                </a:lnTo>
                <a:lnTo>
                  <a:pt x="16973" y="8027"/>
                </a:lnTo>
                <a:lnTo>
                  <a:pt x="16355" y="7935"/>
                </a:lnTo>
                <a:lnTo>
                  <a:pt x="15805" y="7935"/>
                </a:lnTo>
                <a:lnTo>
                  <a:pt x="15118" y="8027"/>
                </a:lnTo>
                <a:lnTo>
                  <a:pt x="14614" y="8144"/>
                </a:lnTo>
                <a:lnTo>
                  <a:pt x="14064" y="8422"/>
                </a:lnTo>
                <a:lnTo>
                  <a:pt x="13606" y="8886"/>
                </a:lnTo>
                <a:lnTo>
                  <a:pt x="13217" y="9327"/>
                </a:lnTo>
                <a:lnTo>
                  <a:pt x="13606" y="8538"/>
                </a:lnTo>
                <a:lnTo>
                  <a:pt x="13950" y="7935"/>
                </a:lnTo>
                <a:lnTo>
                  <a:pt x="14293" y="7123"/>
                </a:lnTo>
                <a:lnTo>
                  <a:pt x="14499" y="6519"/>
                </a:lnTo>
                <a:lnTo>
                  <a:pt x="14614" y="5823"/>
                </a:lnTo>
                <a:lnTo>
                  <a:pt x="14614" y="5220"/>
                </a:lnTo>
                <a:lnTo>
                  <a:pt x="14408" y="4524"/>
                </a:lnTo>
                <a:lnTo>
                  <a:pt x="14064" y="3898"/>
                </a:lnTo>
                <a:lnTo>
                  <a:pt x="13606" y="3225"/>
                </a:lnTo>
                <a:lnTo>
                  <a:pt x="13331" y="2598"/>
                </a:lnTo>
                <a:lnTo>
                  <a:pt x="13102" y="2042"/>
                </a:lnTo>
                <a:lnTo>
                  <a:pt x="12896" y="1485"/>
                </a:lnTo>
                <a:lnTo>
                  <a:pt x="12781" y="1090"/>
                </a:lnTo>
                <a:lnTo>
                  <a:pt x="12667" y="626"/>
                </a:lnTo>
                <a:lnTo>
                  <a:pt x="12667" y="278"/>
                </a:lnTo>
                <a:lnTo>
                  <a:pt x="12667" y="0"/>
                </a:lnTo>
                <a:lnTo>
                  <a:pt x="12163" y="394"/>
                </a:lnTo>
                <a:lnTo>
                  <a:pt x="11728" y="974"/>
                </a:lnTo>
                <a:lnTo>
                  <a:pt x="11155" y="1601"/>
                </a:lnTo>
                <a:lnTo>
                  <a:pt x="10766" y="2390"/>
                </a:lnTo>
                <a:lnTo>
                  <a:pt x="10330" y="3109"/>
                </a:lnTo>
                <a:lnTo>
                  <a:pt x="10101" y="3898"/>
                </a:lnTo>
                <a:lnTo>
                  <a:pt x="9987" y="4524"/>
                </a:lnTo>
                <a:lnTo>
                  <a:pt x="10101" y="5220"/>
                </a:lnTo>
                <a:lnTo>
                  <a:pt x="10216" y="5823"/>
                </a:lnTo>
                <a:lnTo>
                  <a:pt x="10330" y="6403"/>
                </a:lnTo>
                <a:lnTo>
                  <a:pt x="10330" y="6914"/>
                </a:lnTo>
                <a:lnTo>
                  <a:pt x="10216" y="7471"/>
                </a:lnTo>
                <a:lnTo>
                  <a:pt x="10101" y="7935"/>
                </a:lnTo>
                <a:lnTo>
                  <a:pt x="9872" y="8329"/>
                </a:lnTo>
                <a:lnTo>
                  <a:pt x="9643" y="8654"/>
                </a:lnTo>
                <a:lnTo>
                  <a:pt x="9368" y="9002"/>
                </a:lnTo>
                <a:close/>
              </a:path>
            </a:pathLst>
          </a:custGeom>
          <a:solidFill>
            <a:srgbClr val="00FF00"/>
          </a:solidFill>
          <a:ln w="38100">
            <a:solidFill>
              <a:srgbClr val="000000"/>
            </a:solidFill>
            <a:miter lim="800000"/>
            <a:headEnd/>
            <a:tailEnd/>
          </a:ln>
          <a:effectLst>
            <a:outerShdw dist="107763" dir="2700000" algn="ctr" rotWithShape="0">
              <a:srgbClr val="808080"/>
            </a:outerShdw>
          </a:effectLst>
        </p:spPr>
        <p:txBody>
          <a:bodyPr/>
          <a:lstStyle/>
          <a:p>
            <a:endParaRPr lang="en-US" sz="2000"/>
          </a:p>
        </p:txBody>
      </p:sp>
      <p:sp>
        <p:nvSpPr>
          <p:cNvPr id="75780" name="Text Box 4"/>
          <p:cNvSpPr txBox="1">
            <a:spLocks noChangeArrowheads="1"/>
          </p:cNvSpPr>
          <p:nvPr/>
        </p:nvSpPr>
        <p:spPr bwMode="auto">
          <a:xfrm>
            <a:off x="2207419" y="1279901"/>
            <a:ext cx="7589520" cy="338554"/>
          </a:xfrm>
          <a:prstGeom prst="rect">
            <a:avLst/>
          </a:prstGeom>
          <a:noFill/>
          <a:ln w="76200">
            <a:solidFill>
              <a:schemeClr val="bg1"/>
            </a:solidFill>
            <a:prstDash val="sysDot"/>
            <a:miter lim="800000"/>
            <a:headEnd/>
            <a:tailEnd/>
          </a:ln>
          <a:effectLst/>
        </p:spPr>
        <p:txBody>
          <a:bodyPr wrap="square">
            <a:spAutoFit/>
          </a:bodyPr>
          <a:lstStyle/>
          <a:p>
            <a:pPr algn="just" rtl="1">
              <a:lnSpc>
                <a:spcPct val="80000"/>
              </a:lnSpc>
            </a:pPr>
            <a:r>
              <a:rPr lang="en-US" sz="2000" b="1" dirty="0">
                <a:solidFill>
                  <a:schemeClr val="folHlink"/>
                </a:solidFill>
              </a:rPr>
              <a:t> </a:t>
            </a:r>
            <a:endParaRPr lang="en-US" sz="2000" dirty="0"/>
          </a:p>
        </p:txBody>
      </p:sp>
      <p:sp>
        <p:nvSpPr>
          <p:cNvPr id="2" name="Rectangle 1"/>
          <p:cNvSpPr/>
          <p:nvPr/>
        </p:nvSpPr>
        <p:spPr>
          <a:xfrm>
            <a:off x="2246814" y="1201085"/>
            <a:ext cx="7114894" cy="4062651"/>
          </a:xfrm>
          <a:prstGeom prst="rect">
            <a:avLst/>
          </a:prstGeom>
        </p:spPr>
        <p:txBody>
          <a:bodyPr wrap="square">
            <a:spAutoFit/>
          </a:bodyPr>
          <a:lstStyle/>
          <a:p>
            <a:pPr algn="r" rtl="1">
              <a:lnSpc>
                <a:spcPct val="150000"/>
              </a:lnSpc>
            </a:pPr>
            <a:r>
              <a:rPr lang="en-US" sz="2800" b="1" dirty="0">
                <a:solidFill>
                  <a:schemeClr val="folHlink"/>
                </a:solidFill>
              </a:rPr>
              <a:t>  </a:t>
            </a:r>
            <a:r>
              <a:rPr lang="ar-SA" sz="2800" b="1" dirty="0">
                <a:solidFill>
                  <a:schemeClr val="folHlink"/>
                </a:solidFill>
              </a:rPr>
              <a:t>پيوستگي‌ و گسستگي‌ اجزاي‌ گل‌</a:t>
            </a:r>
          </a:p>
          <a:p>
            <a:pPr algn="r" rtl="1">
              <a:lnSpc>
                <a:spcPct val="150000"/>
              </a:lnSpc>
            </a:pPr>
            <a:r>
              <a:rPr lang="ar-SA" sz="2400" b="1" dirty="0"/>
              <a:t> </a:t>
            </a:r>
            <a:r>
              <a:rPr lang="ar-SA" sz="2400" dirty="0"/>
              <a:t>در گل‌ خربق‌ بخشهاي‌ گل‌ جدا از يكديگر روي‌ نهنج‌ قرار دارند. در عده‌اي‌ از گلها اجزاي‌ هر بخش‌ گل‌ به‌ هم‌ پيوسته‌اند. در اين‌ صورت‌ واژه‌ پيوسته‌ قبل‌ از هر بخش‌ به‌ كار مي‌رود، مانند: پيوسته‌ كاسه‌، پيوسته‌ جام‌، پيوسته‌ پرچم‌ و پيوسته‌ برچه‌.</a:t>
            </a:r>
            <a:r>
              <a:rPr lang="en-US" sz="2400" dirty="0"/>
              <a:t> </a:t>
            </a:r>
            <a:r>
              <a:rPr lang="ar-SA" sz="2400" dirty="0"/>
              <a:t>اگر اجزاي‌ بخشهاي‌ گل‌ از هم‌ جدا باشند، واژه‌ گشاده‌ يا جدا به‌ اول‌ نام‌ بخش‌ گل‌ اضافه‌ مي‌كنند، مانند گشاده‌ جام‌ يا جدا گلبرگ‌.</a:t>
            </a:r>
            <a:endParaRPr lang="en-US" sz="2400" dirty="0"/>
          </a:p>
        </p:txBody>
      </p:sp>
    </p:spTree>
    <p:extLst>
      <p:ext uri="{BB962C8B-B14F-4D97-AF65-F5344CB8AC3E}">
        <p14:creationId xmlns:p14="http://schemas.microsoft.com/office/powerpoint/2010/main" val="670523557"/>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0" presetClass="entr" presetSubtype="0" fill="hold" grpId="0" nodeType="afterEffect">
                                  <p:stCondLst>
                                    <p:cond delay="0"/>
                                  </p:stCondLst>
                                  <p:childTnLst>
                                    <p:set>
                                      <p:cBhvr>
                                        <p:cTn id="6" dur="1" fill="hold">
                                          <p:stCondLst>
                                            <p:cond delay="0"/>
                                          </p:stCondLst>
                                        </p:cTn>
                                        <p:tgtEl>
                                          <p:spTgt spid="75780"/>
                                        </p:tgtEl>
                                        <p:attrNameLst>
                                          <p:attrName>style.visibility</p:attrName>
                                        </p:attrNameLst>
                                      </p:cBhvr>
                                      <p:to>
                                        <p:strVal val="visible"/>
                                      </p:to>
                                    </p:set>
                                    <p:animEffect transition="in" filter="fade">
                                      <p:cBhvr>
                                        <p:cTn id="7" dur="800" decel="100000"/>
                                        <p:tgtEl>
                                          <p:spTgt spid="75780"/>
                                        </p:tgtEl>
                                      </p:cBhvr>
                                    </p:animEffect>
                                    <p:anim calcmode="lin" valueType="num">
                                      <p:cBhvr>
                                        <p:cTn id="8" dur="800" decel="100000" fill="hold"/>
                                        <p:tgtEl>
                                          <p:spTgt spid="75780"/>
                                        </p:tgtEl>
                                        <p:attrNameLst>
                                          <p:attrName>style.rotation</p:attrName>
                                        </p:attrNameLst>
                                      </p:cBhvr>
                                      <p:tavLst>
                                        <p:tav tm="0">
                                          <p:val>
                                            <p:fltVal val="-90"/>
                                          </p:val>
                                        </p:tav>
                                        <p:tav tm="100000">
                                          <p:val>
                                            <p:fltVal val="0"/>
                                          </p:val>
                                        </p:tav>
                                      </p:tavLst>
                                    </p:anim>
                                    <p:anim calcmode="lin" valueType="num">
                                      <p:cBhvr>
                                        <p:cTn id="9" dur="800" decel="100000" fill="hold"/>
                                        <p:tgtEl>
                                          <p:spTgt spid="75780"/>
                                        </p:tgtEl>
                                        <p:attrNameLst>
                                          <p:attrName>ppt_x</p:attrName>
                                        </p:attrNameLst>
                                      </p:cBhvr>
                                      <p:tavLst>
                                        <p:tav tm="0">
                                          <p:val>
                                            <p:strVal val="#ppt_x+0.4"/>
                                          </p:val>
                                        </p:tav>
                                        <p:tav tm="100000">
                                          <p:val>
                                            <p:strVal val="#ppt_x-0.05"/>
                                          </p:val>
                                        </p:tav>
                                      </p:tavLst>
                                    </p:anim>
                                    <p:anim calcmode="lin" valueType="num">
                                      <p:cBhvr>
                                        <p:cTn id="10" dur="800" decel="100000" fill="hold"/>
                                        <p:tgtEl>
                                          <p:spTgt spid="75780"/>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75780"/>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75780"/>
                                        </p:tgtEl>
                                        <p:attrNameLst>
                                          <p:attrName>ppt_y</p:attrName>
                                        </p:attrNameLst>
                                      </p:cBhvr>
                                      <p:tavLst>
                                        <p:tav tm="0">
                                          <p:val>
                                            <p:strVal val="#ppt_y+0.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5780"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AutoShape 2"/>
          <p:cNvSpPr>
            <a:spLocks noChangeArrowheads="1"/>
          </p:cNvSpPr>
          <p:nvPr/>
        </p:nvSpPr>
        <p:spPr bwMode="auto">
          <a:xfrm>
            <a:off x="949233" y="-104503"/>
            <a:ext cx="9710057" cy="7080069"/>
          </a:xfrm>
          <a:prstGeom prst="bevel">
            <a:avLst>
              <a:gd name="adj" fmla="val 2731"/>
            </a:avLst>
          </a:prstGeom>
          <a:noFill/>
          <a:ln w="69850">
            <a:solidFill>
              <a:srgbClr val="FF00FF"/>
            </a:solidFill>
            <a:miter lim="800000"/>
            <a:headEnd/>
            <a:tailEnd/>
          </a:ln>
          <a:effectLst/>
        </p:spPr>
        <p:txBody>
          <a:bodyPr wrap="none" anchor="ctr"/>
          <a:lstStyle/>
          <a:p>
            <a:endParaRPr lang="en-US"/>
          </a:p>
        </p:txBody>
      </p:sp>
      <p:sp>
        <p:nvSpPr>
          <p:cNvPr id="75779" name="plant"/>
          <p:cNvSpPr>
            <a:spLocks noEditPoints="1" noChangeArrowheads="1"/>
          </p:cNvSpPr>
          <p:nvPr/>
        </p:nvSpPr>
        <p:spPr bwMode="auto">
          <a:xfrm>
            <a:off x="1847850" y="5876925"/>
            <a:ext cx="719138" cy="615950"/>
          </a:xfrm>
          <a:custGeom>
            <a:avLst/>
            <a:gdLst>
              <a:gd name="T0" fmla="*/ 0 w 21600"/>
              <a:gd name="T1" fmla="*/ 0 h 21600"/>
              <a:gd name="T2" fmla="*/ 10800 w 21600"/>
              <a:gd name="T3" fmla="*/ 0 h 21600"/>
              <a:gd name="T4" fmla="*/ 21600 w 21600"/>
              <a:gd name="T5" fmla="*/ 0 h 21600"/>
              <a:gd name="T6" fmla="*/ 21600 w 21600"/>
              <a:gd name="T7" fmla="*/ 10800 h 21600"/>
              <a:gd name="T8" fmla="*/ 21600 w 21600"/>
              <a:gd name="T9" fmla="*/ 21600 h 21600"/>
              <a:gd name="T10" fmla="*/ 10800 w 21600"/>
              <a:gd name="T11" fmla="*/ 21600 h 21600"/>
              <a:gd name="T12" fmla="*/ 0 w 21600"/>
              <a:gd name="T13" fmla="*/ 21600 h 21600"/>
              <a:gd name="T14" fmla="*/ 0 w 21600"/>
              <a:gd name="T15" fmla="*/ 10800 h 21600"/>
              <a:gd name="T16" fmla="*/ 7100 w 21600"/>
              <a:gd name="T17" fmla="*/ 10092 h 21600"/>
              <a:gd name="T18" fmla="*/ 14545 w 21600"/>
              <a:gd name="T19" fmla="*/ 13573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9368" y="9002"/>
                </a:moveTo>
                <a:lnTo>
                  <a:pt x="9254" y="8422"/>
                </a:lnTo>
                <a:lnTo>
                  <a:pt x="9139" y="7935"/>
                </a:lnTo>
                <a:lnTo>
                  <a:pt x="8819" y="7355"/>
                </a:lnTo>
                <a:lnTo>
                  <a:pt x="8475" y="6728"/>
                </a:lnTo>
                <a:lnTo>
                  <a:pt x="8040" y="6287"/>
                </a:lnTo>
                <a:lnTo>
                  <a:pt x="7421" y="5707"/>
                </a:lnTo>
                <a:lnTo>
                  <a:pt x="6574" y="5429"/>
                </a:lnTo>
                <a:lnTo>
                  <a:pt x="5452" y="5313"/>
                </a:lnTo>
                <a:lnTo>
                  <a:pt x="4856" y="5220"/>
                </a:lnTo>
                <a:lnTo>
                  <a:pt x="4169" y="5220"/>
                </a:lnTo>
                <a:lnTo>
                  <a:pt x="3665" y="5104"/>
                </a:lnTo>
                <a:lnTo>
                  <a:pt x="3001" y="4872"/>
                </a:lnTo>
                <a:lnTo>
                  <a:pt x="2497" y="4756"/>
                </a:lnTo>
                <a:lnTo>
                  <a:pt x="2062" y="4408"/>
                </a:lnTo>
                <a:lnTo>
                  <a:pt x="1603" y="4083"/>
                </a:lnTo>
                <a:lnTo>
                  <a:pt x="1283" y="3689"/>
                </a:lnTo>
                <a:lnTo>
                  <a:pt x="1283" y="4315"/>
                </a:lnTo>
                <a:lnTo>
                  <a:pt x="1489" y="5104"/>
                </a:lnTo>
                <a:lnTo>
                  <a:pt x="1832" y="6055"/>
                </a:lnTo>
                <a:lnTo>
                  <a:pt x="2382" y="6914"/>
                </a:lnTo>
                <a:lnTo>
                  <a:pt x="2680" y="7471"/>
                </a:lnTo>
                <a:lnTo>
                  <a:pt x="3115" y="7935"/>
                </a:lnTo>
                <a:lnTo>
                  <a:pt x="3573" y="8213"/>
                </a:lnTo>
                <a:lnTo>
                  <a:pt x="4077" y="8654"/>
                </a:lnTo>
                <a:lnTo>
                  <a:pt x="4627" y="9002"/>
                </a:lnTo>
                <a:lnTo>
                  <a:pt x="5245" y="9234"/>
                </a:lnTo>
                <a:lnTo>
                  <a:pt x="6024" y="9443"/>
                </a:lnTo>
                <a:lnTo>
                  <a:pt x="6757" y="9628"/>
                </a:lnTo>
                <a:lnTo>
                  <a:pt x="5177" y="10069"/>
                </a:lnTo>
                <a:lnTo>
                  <a:pt x="3963" y="10649"/>
                </a:lnTo>
                <a:lnTo>
                  <a:pt x="3344" y="11044"/>
                </a:lnTo>
                <a:lnTo>
                  <a:pt x="2886" y="11600"/>
                </a:lnTo>
                <a:lnTo>
                  <a:pt x="2497" y="12041"/>
                </a:lnTo>
                <a:lnTo>
                  <a:pt x="1947" y="12343"/>
                </a:lnTo>
                <a:lnTo>
                  <a:pt x="1168" y="12668"/>
                </a:lnTo>
                <a:lnTo>
                  <a:pt x="0" y="12900"/>
                </a:lnTo>
                <a:lnTo>
                  <a:pt x="435" y="13248"/>
                </a:lnTo>
                <a:lnTo>
                  <a:pt x="779" y="13456"/>
                </a:lnTo>
                <a:lnTo>
                  <a:pt x="1283" y="13642"/>
                </a:lnTo>
                <a:lnTo>
                  <a:pt x="1718" y="13758"/>
                </a:lnTo>
                <a:lnTo>
                  <a:pt x="2680" y="13851"/>
                </a:lnTo>
                <a:lnTo>
                  <a:pt x="3573" y="13758"/>
                </a:lnTo>
                <a:lnTo>
                  <a:pt x="4512" y="13526"/>
                </a:lnTo>
                <a:lnTo>
                  <a:pt x="5360" y="13248"/>
                </a:lnTo>
                <a:lnTo>
                  <a:pt x="6139" y="12900"/>
                </a:lnTo>
                <a:lnTo>
                  <a:pt x="6757" y="12552"/>
                </a:lnTo>
                <a:lnTo>
                  <a:pt x="6459" y="13132"/>
                </a:lnTo>
                <a:lnTo>
                  <a:pt x="6139" y="13642"/>
                </a:lnTo>
                <a:lnTo>
                  <a:pt x="5910" y="14199"/>
                </a:lnTo>
                <a:lnTo>
                  <a:pt x="5681" y="14663"/>
                </a:lnTo>
                <a:lnTo>
                  <a:pt x="5681" y="15150"/>
                </a:lnTo>
                <a:lnTo>
                  <a:pt x="5681" y="15730"/>
                </a:lnTo>
                <a:lnTo>
                  <a:pt x="5681" y="16241"/>
                </a:lnTo>
                <a:lnTo>
                  <a:pt x="5795" y="16913"/>
                </a:lnTo>
                <a:lnTo>
                  <a:pt x="5910" y="17586"/>
                </a:lnTo>
                <a:lnTo>
                  <a:pt x="5910" y="18213"/>
                </a:lnTo>
                <a:lnTo>
                  <a:pt x="5795" y="18885"/>
                </a:lnTo>
                <a:lnTo>
                  <a:pt x="5566" y="19396"/>
                </a:lnTo>
                <a:lnTo>
                  <a:pt x="5245" y="19976"/>
                </a:lnTo>
                <a:lnTo>
                  <a:pt x="4971" y="20370"/>
                </a:lnTo>
                <a:lnTo>
                  <a:pt x="4512" y="20811"/>
                </a:lnTo>
                <a:lnTo>
                  <a:pt x="4077" y="21043"/>
                </a:lnTo>
                <a:lnTo>
                  <a:pt x="5177" y="20927"/>
                </a:lnTo>
                <a:lnTo>
                  <a:pt x="6253" y="20486"/>
                </a:lnTo>
                <a:lnTo>
                  <a:pt x="7421" y="19976"/>
                </a:lnTo>
                <a:lnTo>
                  <a:pt x="8361" y="19187"/>
                </a:lnTo>
                <a:lnTo>
                  <a:pt x="8819" y="18769"/>
                </a:lnTo>
                <a:lnTo>
                  <a:pt x="9139" y="18213"/>
                </a:lnTo>
                <a:lnTo>
                  <a:pt x="9437" y="17772"/>
                </a:lnTo>
                <a:lnTo>
                  <a:pt x="9643" y="17261"/>
                </a:lnTo>
                <a:lnTo>
                  <a:pt x="9872" y="16681"/>
                </a:lnTo>
                <a:lnTo>
                  <a:pt x="9872" y="16171"/>
                </a:lnTo>
                <a:lnTo>
                  <a:pt x="9872" y="15614"/>
                </a:lnTo>
                <a:lnTo>
                  <a:pt x="9758" y="15057"/>
                </a:lnTo>
                <a:lnTo>
                  <a:pt x="10216" y="15498"/>
                </a:lnTo>
                <a:lnTo>
                  <a:pt x="10537" y="16241"/>
                </a:lnTo>
                <a:lnTo>
                  <a:pt x="10834" y="17145"/>
                </a:lnTo>
                <a:lnTo>
                  <a:pt x="11041" y="18213"/>
                </a:lnTo>
                <a:lnTo>
                  <a:pt x="11155" y="19187"/>
                </a:lnTo>
                <a:lnTo>
                  <a:pt x="11155" y="20185"/>
                </a:lnTo>
                <a:lnTo>
                  <a:pt x="11155" y="20579"/>
                </a:lnTo>
                <a:lnTo>
                  <a:pt x="11041" y="21043"/>
                </a:lnTo>
                <a:lnTo>
                  <a:pt x="10926" y="21391"/>
                </a:lnTo>
                <a:lnTo>
                  <a:pt x="10766" y="21600"/>
                </a:lnTo>
                <a:lnTo>
                  <a:pt x="11499" y="21484"/>
                </a:lnTo>
                <a:lnTo>
                  <a:pt x="12323" y="21043"/>
                </a:lnTo>
                <a:lnTo>
                  <a:pt x="13102" y="20370"/>
                </a:lnTo>
                <a:lnTo>
                  <a:pt x="13606" y="19628"/>
                </a:lnTo>
                <a:lnTo>
                  <a:pt x="13950" y="19071"/>
                </a:lnTo>
                <a:lnTo>
                  <a:pt x="14064" y="18677"/>
                </a:lnTo>
                <a:lnTo>
                  <a:pt x="14179" y="18097"/>
                </a:lnTo>
                <a:lnTo>
                  <a:pt x="14293" y="17586"/>
                </a:lnTo>
                <a:lnTo>
                  <a:pt x="14179" y="16913"/>
                </a:lnTo>
                <a:lnTo>
                  <a:pt x="14064" y="16241"/>
                </a:lnTo>
                <a:lnTo>
                  <a:pt x="13835" y="15614"/>
                </a:lnTo>
                <a:lnTo>
                  <a:pt x="13560" y="14872"/>
                </a:lnTo>
                <a:lnTo>
                  <a:pt x="13950" y="14941"/>
                </a:lnTo>
                <a:lnTo>
                  <a:pt x="14408" y="15150"/>
                </a:lnTo>
                <a:lnTo>
                  <a:pt x="14843" y="15266"/>
                </a:lnTo>
                <a:lnTo>
                  <a:pt x="15232" y="15614"/>
                </a:lnTo>
                <a:lnTo>
                  <a:pt x="15576" y="15846"/>
                </a:lnTo>
                <a:lnTo>
                  <a:pt x="15897" y="16171"/>
                </a:lnTo>
                <a:lnTo>
                  <a:pt x="16126" y="16473"/>
                </a:lnTo>
                <a:lnTo>
                  <a:pt x="16240" y="16913"/>
                </a:lnTo>
                <a:lnTo>
                  <a:pt x="16515" y="17261"/>
                </a:lnTo>
                <a:lnTo>
                  <a:pt x="17088" y="17586"/>
                </a:lnTo>
                <a:lnTo>
                  <a:pt x="17798" y="17865"/>
                </a:lnTo>
                <a:lnTo>
                  <a:pt x="18576" y="18097"/>
                </a:lnTo>
                <a:lnTo>
                  <a:pt x="19424" y="18213"/>
                </a:lnTo>
                <a:lnTo>
                  <a:pt x="20317" y="18213"/>
                </a:lnTo>
                <a:lnTo>
                  <a:pt x="21050" y="18213"/>
                </a:lnTo>
                <a:lnTo>
                  <a:pt x="21600" y="17865"/>
                </a:lnTo>
                <a:lnTo>
                  <a:pt x="21165" y="17656"/>
                </a:lnTo>
                <a:lnTo>
                  <a:pt x="20592" y="17470"/>
                </a:lnTo>
                <a:lnTo>
                  <a:pt x="20088" y="17029"/>
                </a:lnTo>
                <a:lnTo>
                  <a:pt x="19653" y="16681"/>
                </a:lnTo>
                <a:lnTo>
                  <a:pt x="19195" y="16241"/>
                </a:lnTo>
                <a:lnTo>
                  <a:pt x="18920" y="15962"/>
                </a:lnTo>
                <a:lnTo>
                  <a:pt x="18576" y="15498"/>
                </a:lnTo>
                <a:lnTo>
                  <a:pt x="18576" y="15057"/>
                </a:lnTo>
                <a:lnTo>
                  <a:pt x="18485" y="14756"/>
                </a:lnTo>
                <a:lnTo>
                  <a:pt x="18256" y="14199"/>
                </a:lnTo>
                <a:lnTo>
                  <a:pt x="17912" y="13526"/>
                </a:lnTo>
                <a:lnTo>
                  <a:pt x="17523" y="13016"/>
                </a:lnTo>
                <a:lnTo>
                  <a:pt x="16973" y="12436"/>
                </a:lnTo>
                <a:lnTo>
                  <a:pt x="16355" y="12041"/>
                </a:lnTo>
                <a:lnTo>
                  <a:pt x="16011" y="11832"/>
                </a:lnTo>
                <a:lnTo>
                  <a:pt x="15690" y="11716"/>
                </a:lnTo>
                <a:lnTo>
                  <a:pt x="15232" y="11716"/>
                </a:lnTo>
                <a:lnTo>
                  <a:pt x="14843" y="11716"/>
                </a:lnTo>
                <a:lnTo>
                  <a:pt x="15461" y="11252"/>
                </a:lnTo>
                <a:lnTo>
                  <a:pt x="16126" y="10858"/>
                </a:lnTo>
                <a:lnTo>
                  <a:pt x="16973" y="10649"/>
                </a:lnTo>
                <a:lnTo>
                  <a:pt x="17798" y="10417"/>
                </a:lnTo>
                <a:lnTo>
                  <a:pt x="18806" y="10301"/>
                </a:lnTo>
                <a:lnTo>
                  <a:pt x="19653" y="10301"/>
                </a:lnTo>
                <a:lnTo>
                  <a:pt x="20478" y="10417"/>
                </a:lnTo>
                <a:lnTo>
                  <a:pt x="21256" y="10533"/>
                </a:lnTo>
                <a:lnTo>
                  <a:pt x="20707" y="9837"/>
                </a:lnTo>
                <a:lnTo>
                  <a:pt x="19859" y="9234"/>
                </a:lnTo>
                <a:lnTo>
                  <a:pt x="18806" y="8538"/>
                </a:lnTo>
                <a:lnTo>
                  <a:pt x="17637" y="8144"/>
                </a:lnTo>
                <a:lnTo>
                  <a:pt x="16973" y="8027"/>
                </a:lnTo>
                <a:lnTo>
                  <a:pt x="16355" y="7935"/>
                </a:lnTo>
                <a:lnTo>
                  <a:pt x="15805" y="7935"/>
                </a:lnTo>
                <a:lnTo>
                  <a:pt x="15118" y="8027"/>
                </a:lnTo>
                <a:lnTo>
                  <a:pt x="14614" y="8144"/>
                </a:lnTo>
                <a:lnTo>
                  <a:pt x="14064" y="8422"/>
                </a:lnTo>
                <a:lnTo>
                  <a:pt x="13606" y="8886"/>
                </a:lnTo>
                <a:lnTo>
                  <a:pt x="13217" y="9327"/>
                </a:lnTo>
                <a:lnTo>
                  <a:pt x="13606" y="8538"/>
                </a:lnTo>
                <a:lnTo>
                  <a:pt x="13950" y="7935"/>
                </a:lnTo>
                <a:lnTo>
                  <a:pt x="14293" y="7123"/>
                </a:lnTo>
                <a:lnTo>
                  <a:pt x="14499" y="6519"/>
                </a:lnTo>
                <a:lnTo>
                  <a:pt x="14614" y="5823"/>
                </a:lnTo>
                <a:lnTo>
                  <a:pt x="14614" y="5220"/>
                </a:lnTo>
                <a:lnTo>
                  <a:pt x="14408" y="4524"/>
                </a:lnTo>
                <a:lnTo>
                  <a:pt x="14064" y="3898"/>
                </a:lnTo>
                <a:lnTo>
                  <a:pt x="13606" y="3225"/>
                </a:lnTo>
                <a:lnTo>
                  <a:pt x="13331" y="2598"/>
                </a:lnTo>
                <a:lnTo>
                  <a:pt x="13102" y="2042"/>
                </a:lnTo>
                <a:lnTo>
                  <a:pt x="12896" y="1485"/>
                </a:lnTo>
                <a:lnTo>
                  <a:pt x="12781" y="1090"/>
                </a:lnTo>
                <a:lnTo>
                  <a:pt x="12667" y="626"/>
                </a:lnTo>
                <a:lnTo>
                  <a:pt x="12667" y="278"/>
                </a:lnTo>
                <a:lnTo>
                  <a:pt x="12667" y="0"/>
                </a:lnTo>
                <a:lnTo>
                  <a:pt x="12163" y="394"/>
                </a:lnTo>
                <a:lnTo>
                  <a:pt x="11728" y="974"/>
                </a:lnTo>
                <a:lnTo>
                  <a:pt x="11155" y="1601"/>
                </a:lnTo>
                <a:lnTo>
                  <a:pt x="10766" y="2390"/>
                </a:lnTo>
                <a:lnTo>
                  <a:pt x="10330" y="3109"/>
                </a:lnTo>
                <a:lnTo>
                  <a:pt x="10101" y="3898"/>
                </a:lnTo>
                <a:lnTo>
                  <a:pt x="9987" y="4524"/>
                </a:lnTo>
                <a:lnTo>
                  <a:pt x="10101" y="5220"/>
                </a:lnTo>
                <a:lnTo>
                  <a:pt x="10216" y="5823"/>
                </a:lnTo>
                <a:lnTo>
                  <a:pt x="10330" y="6403"/>
                </a:lnTo>
                <a:lnTo>
                  <a:pt x="10330" y="6914"/>
                </a:lnTo>
                <a:lnTo>
                  <a:pt x="10216" y="7471"/>
                </a:lnTo>
                <a:lnTo>
                  <a:pt x="10101" y="7935"/>
                </a:lnTo>
                <a:lnTo>
                  <a:pt x="9872" y="8329"/>
                </a:lnTo>
                <a:lnTo>
                  <a:pt x="9643" y="8654"/>
                </a:lnTo>
                <a:lnTo>
                  <a:pt x="9368" y="9002"/>
                </a:lnTo>
                <a:close/>
              </a:path>
            </a:pathLst>
          </a:custGeom>
          <a:solidFill>
            <a:srgbClr val="00FF00"/>
          </a:solidFill>
          <a:ln w="38100">
            <a:solidFill>
              <a:srgbClr val="000000"/>
            </a:solidFill>
            <a:miter lim="800000"/>
            <a:headEnd/>
            <a:tailEnd/>
          </a:ln>
          <a:effectLst>
            <a:outerShdw dist="107763" dir="2700000" algn="ctr" rotWithShape="0">
              <a:srgbClr val="808080"/>
            </a:outerShdw>
          </a:effectLst>
        </p:spPr>
        <p:txBody>
          <a:bodyPr/>
          <a:lstStyle/>
          <a:p>
            <a:endParaRPr lang="en-US"/>
          </a:p>
        </p:txBody>
      </p:sp>
      <p:sp>
        <p:nvSpPr>
          <p:cNvPr id="75780" name="Text Box 4"/>
          <p:cNvSpPr txBox="1">
            <a:spLocks noChangeArrowheads="1"/>
          </p:cNvSpPr>
          <p:nvPr/>
        </p:nvSpPr>
        <p:spPr bwMode="auto">
          <a:xfrm>
            <a:off x="2207419" y="1022526"/>
            <a:ext cx="7589520" cy="395173"/>
          </a:xfrm>
          <a:prstGeom prst="rect">
            <a:avLst/>
          </a:prstGeom>
          <a:noFill/>
          <a:ln w="76200">
            <a:solidFill>
              <a:schemeClr val="bg1"/>
            </a:solidFill>
            <a:prstDash val="sysDot"/>
            <a:miter lim="800000"/>
            <a:headEnd/>
            <a:tailEnd/>
          </a:ln>
          <a:effectLst/>
        </p:spPr>
        <p:txBody>
          <a:bodyPr wrap="square">
            <a:spAutoFit/>
          </a:bodyPr>
          <a:lstStyle/>
          <a:p>
            <a:pPr algn="just" rtl="1">
              <a:lnSpc>
                <a:spcPct val="80000"/>
              </a:lnSpc>
            </a:pPr>
            <a:r>
              <a:rPr lang="en-US" sz="2400" b="1" dirty="0">
                <a:solidFill>
                  <a:schemeClr val="folHlink"/>
                </a:solidFill>
              </a:rPr>
              <a:t> </a:t>
            </a:r>
            <a:endParaRPr lang="en-US" sz="2400" dirty="0"/>
          </a:p>
        </p:txBody>
      </p:sp>
      <p:sp>
        <p:nvSpPr>
          <p:cNvPr id="2" name="Rectangle 1"/>
          <p:cNvSpPr/>
          <p:nvPr/>
        </p:nvSpPr>
        <p:spPr>
          <a:xfrm>
            <a:off x="2022563" y="869919"/>
            <a:ext cx="7563395" cy="4524315"/>
          </a:xfrm>
          <a:prstGeom prst="rect">
            <a:avLst/>
          </a:prstGeom>
        </p:spPr>
        <p:txBody>
          <a:bodyPr wrap="square">
            <a:spAutoFit/>
          </a:bodyPr>
          <a:lstStyle/>
          <a:p>
            <a:pPr algn="r" rtl="1">
              <a:lnSpc>
                <a:spcPct val="150000"/>
              </a:lnSpc>
            </a:pPr>
            <a:r>
              <a:rPr lang="en-US" sz="2000" b="1" dirty="0">
                <a:solidFill>
                  <a:schemeClr val="folHlink"/>
                </a:solidFill>
              </a:rPr>
              <a:t> </a:t>
            </a:r>
            <a:r>
              <a:rPr lang="ar-SA" sz="2400" b="1" dirty="0">
                <a:solidFill>
                  <a:schemeClr val="folHlink"/>
                </a:solidFill>
              </a:rPr>
              <a:t>بخشهاي‌ گل‌ در ترازهاي‌ مختلف‌</a:t>
            </a:r>
          </a:p>
          <a:p>
            <a:pPr algn="r" rtl="1">
              <a:lnSpc>
                <a:spcPct val="150000"/>
              </a:lnSpc>
            </a:pPr>
            <a:r>
              <a:rPr lang="ar-SA" sz="2400" b="1" dirty="0"/>
              <a:t> </a:t>
            </a:r>
            <a:r>
              <a:rPr lang="ar-SA" sz="2400" dirty="0"/>
              <a:t>در بعضي‌ گلها مانند لاله‌، سوسن‌ و ماگنوليا، كه‌ داراي‌ نهنج‌ محدب‌ يا مخروطي‌اند، هريك‌ از چهار بخش‌ گل‌ بالاي‌ ديگري‌ قرار دارد. تخمدان‌ اين‌ گونه‌ گلها را كه‌ بالاتر از بخشهاي‌ ديگر گل‌ قرار دارد زبرين‌   مي‌گويند. در بعضي‌ گلها، تخمدان‌ در سطحي‌ پايينتر از بخشهاي‌ ديگر گل‌ واقع‌ است‌. اين‌ گونه‌ تخمدان‌ را زيرين‌   گويند كه‌ در گلهاي‌ نرگس‌  و آفتاب‌گردان‌ ديده‌ مي‌شود. اگر كاسبرگها، گلبرگها و پرچمها در پيرامون‌ تخمدان‌ قرار گيرند، چنين‌ تخمداني‌ را مياني‌   گويند</a:t>
            </a:r>
            <a:endParaRPr lang="en-US" sz="2000" dirty="0"/>
          </a:p>
        </p:txBody>
      </p:sp>
    </p:spTree>
    <p:extLst>
      <p:ext uri="{BB962C8B-B14F-4D97-AF65-F5344CB8AC3E}">
        <p14:creationId xmlns:p14="http://schemas.microsoft.com/office/powerpoint/2010/main" val="2621308921"/>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0" presetClass="entr" presetSubtype="0" fill="hold" grpId="0" nodeType="afterEffect">
                                  <p:stCondLst>
                                    <p:cond delay="0"/>
                                  </p:stCondLst>
                                  <p:childTnLst>
                                    <p:set>
                                      <p:cBhvr>
                                        <p:cTn id="6" dur="1" fill="hold">
                                          <p:stCondLst>
                                            <p:cond delay="0"/>
                                          </p:stCondLst>
                                        </p:cTn>
                                        <p:tgtEl>
                                          <p:spTgt spid="75780"/>
                                        </p:tgtEl>
                                        <p:attrNameLst>
                                          <p:attrName>style.visibility</p:attrName>
                                        </p:attrNameLst>
                                      </p:cBhvr>
                                      <p:to>
                                        <p:strVal val="visible"/>
                                      </p:to>
                                    </p:set>
                                    <p:animEffect transition="in" filter="fade">
                                      <p:cBhvr>
                                        <p:cTn id="7" dur="800" decel="100000"/>
                                        <p:tgtEl>
                                          <p:spTgt spid="75780"/>
                                        </p:tgtEl>
                                      </p:cBhvr>
                                    </p:animEffect>
                                    <p:anim calcmode="lin" valueType="num">
                                      <p:cBhvr>
                                        <p:cTn id="8" dur="800" decel="100000" fill="hold"/>
                                        <p:tgtEl>
                                          <p:spTgt spid="75780"/>
                                        </p:tgtEl>
                                        <p:attrNameLst>
                                          <p:attrName>style.rotation</p:attrName>
                                        </p:attrNameLst>
                                      </p:cBhvr>
                                      <p:tavLst>
                                        <p:tav tm="0">
                                          <p:val>
                                            <p:fltVal val="-90"/>
                                          </p:val>
                                        </p:tav>
                                        <p:tav tm="100000">
                                          <p:val>
                                            <p:fltVal val="0"/>
                                          </p:val>
                                        </p:tav>
                                      </p:tavLst>
                                    </p:anim>
                                    <p:anim calcmode="lin" valueType="num">
                                      <p:cBhvr>
                                        <p:cTn id="9" dur="800" decel="100000" fill="hold"/>
                                        <p:tgtEl>
                                          <p:spTgt spid="75780"/>
                                        </p:tgtEl>
                                        <p:attrNameLst>
                                          <p:attrName>ppt_x</p:attrName>
                                        </p:attrNameLst>
                                      </p:cBhvr>
                                      <p:tavLst>
                                        <p:tav tm="0">
                                          <p:val>
                                            <p:strVal val="#ppt_x+0.4"/>
                                          </p:val>
                                        </p:tav>
                                        <p:tav tm="100000">
                                          <p:val>
                                            <p:strVal val="#ppt_x-0.05"/>
                                          </p:val>
                                        </p:tav>
                                      </p:tavLst>
                                    </p:anim>
                                    <p:anim calcmode="lin" valueType="num">
                                      <p:cBhvr>
                                        <p:cTn id="10" dur="800" decel="100000" fill="hold"/>
                                        <p:tgtEl>
                                          <p:spTgt spid="75780"/>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75780"/>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75780"/>
                                        </p:tgtEl>
                                        <p:attrNameLst>
                                          <p:attrName>ppt_y</p:attrName>
                                        </p:attrNameLst>
                                      </p:cBhvr>
                                      <p:tavLst>
                                        <p:tav tm="0">
                                          <p:val>
                                            <p:strVal val="#ppt_y+0.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5780"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AutoShape 2"/>
          <p:cNvSpPr>
            <a:spLocks noChangeArrowheads="1"/>
          </p:cNvSpPr>
          <p:nvPr/>
        </p:nvSpPr>
        <p:spPr bwMode="auto">
          <a:xfrm>
            <a:off x="949233" y="-104503"/>
            <a:ext cx="9710057" cy="7080069"/>
          </a:xfrm>
          <a:prstGeom prst="bevel">
            <a:avLst>
              <a:gd name="adj" fmla="val 2731"/>
            </a:avLst>
          </a:prstGeom>
          <a:noFill/>
          <a:ln w="69850">
            <a:solidFill>
              <a:srgbClr val="FF00FF"/>
            </a:solidFill>
            <a:miter lim="800000"/>
            <a:headEnd/>
            <a:tailEnd/>
          </a:ln>
          <a:effectLst/>
        </p:spPr>
        <p:txBody>
          <a:bodyPr wrap="none" anchor="ctr"/>
          <a:lstStyle/>
          <a:p>
            <a:endParaRPr lang="en-US"/>
          </a:p>
        </p:txBody>
      </p:sp>
      <p:sp>
        <p:nvSpPr>
          <p:cNvPr id="75779" name="plant"/>
          <p:cNvSpPr>
            <a:spLocks noEditPoints="1" noChangeArrowheads="1"/>
          </p:cNvSpPr>
          <p:nvPr/>
        </p:nvSpPr>
        <p:spPr bwMode="auto">
          <a:xfrm>
            <a:off x="1847850" y="5876925"/>
            <a:ext cx="719138" cy="615950"/>
          </a:xfrm>
          <a:custGeom>
            <a:avLst/>
            <a:gdLst>
              <a:gd name="T0" fmla="*/ 0 w 21600"/>
              <a:gd name="T1" fmla="*/ 0 h 21600"/>
              <a:gd name="T2" fmla="*/ 10800 w 21600"/>
              <a:gd name="T3" fmla="*/ 0 h 21600"/>
              <a:gd name="T4" fmla="*/ 21600 w 21600"/>
              <a:gd name="T5" fmla="*/ 0 h 21600"/>
              <a:gd name="T6" fmla="*/ 21600 w 21600"/>
              <a:gd name="T7" fmla="*/ 10800 h 21600"/>
              <a:gd name="T8" fmla="*/ 21600 w 21600"/>
              <a:gd name="T9" fmla="*/ 21600 h 21600"/>
              <a:gd name="T10" fmla="*/ 10800 w 21600"/>
              <a:gd name="T11" fmla="*/ 21600 h 21600"/>
              <a:gd name="T12" fmla="*/ 0 w 21600"/>
              <a:gd name="T13" fmla="*/ 21600 h 21600"/>
              <a:gd name="T14" fmla="*/ 0 w 21600"/>
              <a:gd name="T15" fmla="*/ 10800 h 21600"/>
              <a:gd name="T16" fmla="*/ 7100 w 21600"/>
              <a:gd name="T17" fmla="*/ 10092 h 21600"/>
              <a:gd name="T18" fmla="*/ 14545 w 21600"/>
              <a:gd name="T19" fmla="*/ 13573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9368" y="9002"/>
                </a:moveTo>
                <a:lnTo>
                  <a:pt x="9254" y="8422"/>
                </a:lnTo>
                <a:lnTo>
                  <a:pt x="9139" y="7935"/>
                </a:lnTo>
                <a:lnTo>
                  <a:pt x="8819" y="7355"/>
                </a:lnTo>
                <a:lnTo>
                  <a:pt x="8475" y="6728"/>
                </a:lnTo>
                <a:lnTo>
                  <a:pt x="8040" y="6287"/>
                </a:lnTo>
                <a:lnTo>
                  <a:pt x="7421" y="5707"/>
                </a:lnTo>
                <a:lnTo>
                  <a:pt x="6574" y="5429"/>
                </a:lnTo>
                <a:lnTo>
                  <a:pt x="5452" y="5313"/>
                </a:lnTo>
                <a:lnTo>
                  <a:pt x="4856" y="5220"/>
                </a:lnTo>
                <a:lnTo>
                  <a:pt x="4169" y="5220"/>
                </a:lnTo>
                <a:lnTo>
                  <a:pt x="3665" y="5104"/>
                </a:lnTo>
                <a:lnTo>
                  <a:pt x="3001" y="4872"/>
                </a:lnTo>
                <a:lnTo>
                  <a:pt x="2497" y="4756"/>
                </a:lnTo>
                <a:lnTo>
                  <a:pt x="2062" y="4408"/>
                </a:lnTo>
                <a:lnTo>
                  <a:pt x="1603" y="4083"/>
                </a:lnTo>
                <a:lnTo>
                  <a:pt x="1283" y="3689"/>
                </a:lnTo>
                <a:lnTo>
                  <a:pt x="1283" y="4315"/>
                </a:lnTo>
                <a:lnTo>
                  <a:pt x="1489" y="5104"/>
                </a:lnTo>
                <a:lnTo>
                  <a:pt x="1832" y="6055"/>
                </a:lnTo>
                <a:lnTo>
                  <a:pt x="2382" y="6914"/>
                </a:lnTo>
                <a:lnTo>
                  <a:pt x="2680" y="7471"/>
                </a:lnTo>
                <a:lnTo>
                  <a:pt x="3115" y="7935"/>
                </a:lnTo>
                <a:lnTo>
                  <a:pt x="3573" y="8213"/>
                </a:lnTo>
                <a:lnTo>
                  <a:pt x="4077" y="8654"/>
                </a:lnTo>
                <a:lnTo>
                  <a:pt x="4627" y="9002"/>
                </a:lnTo>
                <a:lnTo>
                  <a:pt x="5245" y="9234"/>
                </a:lnTo>
                <a:lnTo>
                  <a:pt x="6024" y="9443"/>
                </a:lnTo>
                <a:lnTo>
                  <a:pt x="6757" y="9628"/>
                </a:lnTo>
                <a:lnTo>
                  <a:pt x="5177" y="10069"/>
                </a:lnTo>
                <a:lnTo>
                  <a:pt x="3963" y="10649"/>
                </a:lnTo>
                <a:lnTo>
                  <a:pt x="3344" y="11044"/>
                </a:lnTo>
                <a:lnTo>
                  <a:pt x="2886" y="11600"/>
                </a:lnTo>
                <a:lnTo>
                  <a:pt x="2497" y="12041"/>
                </a:lnTo>
                <a:lnTo>
                  <a:pt x="1947" y="12343"/>
                </a:lnTo>
                <a:lnTo>
                  <a:pt x="1168" y="12668"/>
                </a:lnTo>
                <a:lnTo>
                  <a:pt x="0" y="12900"/>
                </a:lnTo>
                <a:lnTo>
                  <a:pt x="435" y="13248"/>
                </a:lnTo>
                <a:lnTo>
                  <a:pt x="779" y="13456"/>
                </a:lnTo>
                <a:lnTo>
                  <a:pt x="1283" y="13642"/>
                </a:lnTo>
                <a:lnTo>
                  <a:pt x="1718" y="13758"/>
                </a:lnTo>
                <a:lnTo>
                  <a:pt x="2680" y="13851"/>
                </a:lnTo>
                <a:lnTo>
                  <a:pt x="3573" y="13758"/>
                </a:lnTo>
                <a:lnTo>
                  <a:pt x="4512" y="13526"/>
                </a:lnTo>
                <a:lnTo>
                  <a:pt x="5360" y="13248"/>
                </a:lnTo>
                <a:lnTo>
                  <a:pt x="6139" y="12900"/>
                </a:lnTo>
                <a:lnTo>
                  <a:pt x="6757" y="12552"/>
                </a:lnTo>
                <a:lnTo>
                  <a:pt x="6459" y="13132"/>
                </a:lnTo>
                <a:lnTo>
                  <a:pt x="6139" y="13642"/>
                </a:lnTo>
                <a:lnTo>
                  <a:pt x="5910" y="14199"/>
                </a:lnTo>
                <a:lnTo>
                  <a:pt x="5681" y="14663"/>
                </a:lnTo>
                <a:lnTo>
                  <a:pt x="5681" y="15150"/>
                </a:lnTo>
                <a:lnTo>
                  <a:pt x="5681" y="15730"/>
                </a:lnTo>
                <a:lnTo>
                  <a:pt x="5681" y="16241"/>
                </a:lnTo>
                <a:lnTo>
                  <a:pt x="5795" y="16913"/>
                </a:lnTo>
                <a:lnTo>
                  <a:pt x="5910" y="17586"/>
                </a:lnTo>
                <a:lnTo>
                  <a:pt x="5910" y="18213"/>
                </a:lnTo>
                <a:lnTo>
                  <a:pt x="5795" y="18885"/>
                </a:lnTo>
                <a:lnTo>
                  <a:pt x="5566" y="19396"/>
                </a:lnTo>
                <a:lnTo>
                  <a:pt x="5245" y="19976"/>
                </a:lnTo>
                <a:lnTo>
                  <a:pt x="4971" y="20370"/>
                </a:lnTo>
                <a:lnTo>
                  <a:pt x="4512" y="20811"/>
                </a:lnTo>
                <a:lnTo>
                  <a:pt x="4077" y="21043"/>
                </a:lnTo>
                <a:lnTo>
                  <a:pt x="5177" y="20927"/>
                </a:lnTo>
                <a:lnTo>
                  <a:pt x="6253" y="20486"/>
                </a:lnTo>
                <a:lnTo>
                  <a:pt x="7421" y="19976"/>
                </a:lnTo>
                <a:lnTo>
                  <a:pt x="8361" y="19187"/>
                </a:lnTo>
                <a:lnTo>
                  <a:pt x="8819" y="18769"/>
                </a:lnTo>
                <a:lnTo>
                  <a:pt x="9139" y="18213"/>
                </a:lnTo>
                <a:lnTo>
                  <a:pt x="9437" y="17772"/>
                </a:lnTo>
                <a:lnTo>
                  <a:pt x="9643" y="17261"/>
                </a:lnTo>
                <a:lnTo>
                  <a:pt x="9872" y="16681"/>
                </a:lnTo>
                <a:lnTo>
                  <a:pt x="9872" y="16171"/>
                </a:lnTo>
                <a:lnTo>
                  <a:pt x="9872" y="15614"/>
                </a:lnTo>
                <a:lnTo>
                  <a:pt x="9758" y="15057"/>
                </a:lnTo>
                <a:lnTo>
                  <a:pt x="10216" y="15498"/>
                </a:lnTo>
                <a:lnTo>
                  <a:pt x="10537" y="16241"/>
                </a:lnTo>
                <a:lnTo>
                  <a:pt x="10834" y="17145"/>
                </a:lnTo>
                <a:lnTo>
                  <a:pt x="11041" y="18213"/>
                </a:lnTo>
                <a:lnTo>
                  <a:pt x="11155" y="19187"/>
                </a:lnTo>
                <a:lnTo>
                  <a:pt x="11155" y="20185"/>
                </a:lnTo>
                <a:lnTo>
                  <a:pt x="11155" y="20579"/>
                </a:lnTo>
                <a:lnTo>
                  <a:pt x="11041" y="21043"/>
                </a:lnTo>
                <a:lnTo>
                  <a:pt x="10926" y="21391"/>
                </a:lnTo>
                <a:lnTo>
                  <a:pt x="10766" y="21600"/>
                </a:lnTo>
                <a:lnTo>
                  <a:pt x="11499" y="21484"/>
                </a:lnTo>
                <a:lnTo>
                  <a:pt x="12323" y="21043"/>
                </a:lnTo>
                <a:lnTo>
                  <a:pt x="13102" y="20370"/>
                </a:lnTo>
                <a:lnTo>
                  <a:pt x="13606" y="19628"/>
                </a:lnTo>
                <a:lnTo>
                  <a:pt x="13950" y="19071"/>
                </a:lnTo>
                <a:lnTo>
                  <a:pt x="14064" y="18677"/>
                </a:lnTo>
                <a:lnTo>
                  <a:pt x="14179" y="18097"/>
                </a:lnTo>
                <a:lnTo>
                  <a:pt x="14293" y="17586"/>
                </a:lnTo>
                <a:lnTo>
                  <a:pt x="14179" y="16913"/>
                </a:lnTo>
                <a:lnTo>
                  <a:pt x="14064" y="16241"/>
                </a:lnTo>
                <a:lnTo>
                  <a:pt x="13835" y="15614"/>
                </a:lnTo>
                <a:lnTo>
                  <a:pt x="13560" y="14872"/>
                </a:lnTo>
                <a:lnTo>
                  <a:pt x="13950" y="14941"/>
                </a:lnTo>
                <a:lnTo>
                  <a:pt x="14408" y="15150"/>
                </a:lnTo>
                <a:lnTo>
                  <a:pt x="14843" y="15266"/>
                </a:lnTo>
                <a:lnTo>
                  <a:pt x="15232" y="15614"/>
                </a:lnTo>
                <a:lnTo>
                  <a:pt x="15576" y="15846"/>
                </a:lnTo>
                <a:lnTo>
                  <a:pt x="15897" y="16171"/>
                </a:lnTo>
                <a:lnTo>
                  <a:pt x="16126" y="16473"/>
                </a:lnTo>
                <a:lnTo>
                  <a:pt x="16240" y="16913"/>
                </a:lnTo>
                <a:lnTo>
                  <a:pt x="16515" y="17261"/>
                </a:lnTo>
                <a:lnTo>
                  <a:pt x="17088" y="17586"/>
                </a:lnTo>
                <a:lnTo>
                  <a:pt x="17798" y="17865"/>
                </a:lnTo>
                <a:lnTo>
                  <a:pt x="18576" y="18097"/>
                </a:lnTo>
                <a:lnTo>
                  <a:pt x="19424" y="18213"/>
                </a:lnTo>
                <a:lnTo>
                  <a:pt x="20317" y="18213"/>
                </a:lnTo>
                <a:lnTo>
                  <a:pt x="21050" y="18213"/>
                </a:lnTo>
                <a:lnTo>
                  <a:pt x="21600" y="17865"/>
                </a:lnTo>
                <a:lnTo>
                  <a:pt x="21165" y="17656"/>
                </a:lnTo>
                <a:lnTo>
                  <a:pt x="20592" y="17470"/>
                </a:lnTo>
                <a:lnTo>
                  <a:pt x="20088" y="17029"/>
                </a:lnTo>
                <a:lnTo>
                  <a:pt x="19653" y="16681"/>
                </a:lnTo>
                <a:lnTo>
                  <a:pt x="19195" y="16241"/>
                </a:lnTo>
                <a:lnTo>
                  <a:pt x="18920" y="15962"/>
                </a:lnTo>
                <a:lnTo>
                  <a:pt x="18576" y="15498"/>
                </a:lnTo>
                <a:lnTo>
                  <a:pt x="18576" y="15057"/>
                </a:lnTo>
                <a:lnTo>
                  <a:pt x="18485" y="14756"/>
                </a:lnTo>
                <a:lnTo>
                  <a:pt x="18256" y="14199"/>
                </a:lnTo>
                <a:lnTo>
                  <a:pt x="17912" y="13526"/>
                </a:lnTo>
                <a:lnTo>
                  <a:pt x="17523" y="13016"/>
                </a:lnTo>
                <a:lnTo>
                  <a:pt x="16973" y="12436"/>
                </a:lnTo>
                <a:lnTo>
                  <a:pt x="16355" y="12041"/>
                </a:lnTo>
                <a:lnTo>
                  <a:pt x="16011" y="11832"/>
                </a:lnTo>
                <a:lnTo>
                  <a:pt x="15690" y="11716"/>
                </a:lnTo>
                <a:lnTo>
                  <a:pt x="15232" y="11716"/>
                </a:lnTo>
                <a:lnTo>
                  <a:pt x="14843" y="11716"/>
                </a:lnTo>
                <a:lnTo>
                  <a:pt x="15461" y="11252"/>
                </a:lnTo>
                <a:lnTo>
                  <a:pt x="16126" y="10858"/>
                </a:lnTo>
                <a:lnTo>
                  <a:pt x="16973" y="10649"/>
                </a:lnTo>
                <a:lnTo>
                  <a:pt x="17798" y="10417"/>
                </a:lnTo>
                <a:lnTo>
                  <a:pt x="18806" y="10301"/>
                </a:lnTo>
                <a:lnTo>
                  <a:pt x="19653" y="10301"/>
                </a:lnTo>
                <a:lnTo>
                  <a:pt x="20478" y="10417"/>
                </a:lnTo>
                <a:lnTo>
                  <a:pt x="21256" y="10533"/>
                </a:lnTo>
                <a:lnTo>
                  <a:pt x="20707" y="9837"/>
                </a:lnTo>
                <a:lnTo>
                  <a:pt x="19859" y="9234"/>
                </a:lnTo>
                <a:lnTo>
                  <a:pt x="18806" y="8538"/>
                </a:lnTo>
                <a:lnTo>
                  <a:pt x="17637" y="8144"/>
                </a:lnTo>
                <a:lnTo>
                  <a:pt x="16973" y="8027"/>
                </a:lnTo>
                <a:lnTo>
                  <a:pt x="16355" y="7935"/>
                </a:lnTo>
                <a:lnTo>
                  <a:pt x="15805" y="7935"/>
                </a:lnTo>
                <a:lnTo>
                  <a:pt x="15118" y="8027"/>
                </a:lnTo>
                <a:lnTo>
                  <a:pt x="14614" y="8144"/>
                </a:lnTo>
                <a:lnTo>
                  <a:pt x="14064" y="8422"/>
                </a:lnTo>
                <a:lnTo>
                  <a:pt x="13606" y="8886"/>
                </a:lnTo>
                <a:lnTo>
                  <a:pt x="13217" y="9327"/>
                </a:lnTo>
                <a:lnTo>
                  <a:pt x="13606" y="8538"/>
                </a:lnTo>
                <a:lnTo>
                  <a:pt x="13950" y="7935"/>
                </a:lnTo>
                <a:lnTo>
                  <a:pt x="14293" y="7123"/>
                </a:lnTo>
                <a:lnTo>
                  <a:pt x="14499" y="6519"/>
                </a:lnTo>
                <a:lnTo>
                  <a:pt x="14614" y="5823"/>
                </a:lnTo>
                <a:lnTo>
                  <a:pt x="14614" y="5220"/>
                </a:lnTo>
                <a:lnTo>
                  <a:pt x="14408" y="4524"/>
                </a:lnTo>
                <a:lnTo>
                  <a:pt x="14064" y="3898"/>
                </a:lnTo>
                <a:lnTo>
                  <a:pt x="13606" y="3225"/>
                </a:lnTo>
                <a:lnTo>
                  <a:pt x="13331" y="2598"/>
                </a:lnTo>
                <a:lnTo>
                  <a:pt x="13102" y="2042"/>
                </a:lnTo>
                <a:lnTo>
                  <a:pt x="12896" y="1485"/>
                </a:lnTo>
                <a:lnTo>
                  <a:pt x="12781" y="1090"/>
                </a:lnTo>
                <a:lnTo>
                  <a:pt x="12667" y="626"/>
                </a:lnTo>
                <a:lnTo>
                  <a:pt x="12667" y="278"/>
                </a:lnTo>
                <a:lnTo>
                  <a:pt x="12667" y="0"/>
                </a:lnTo>
                <a:lnTo>
                  <a:pt x="12163" y="394"/>
                </a:lnTo>
                <a:lnTo>
                  <a:pt x="11728" y="974"/>
                </a:lnTo>
                <a:lnTo>
                  <a:pt x="11155" y="1601"/>
                </a:lnTo>
                <a:lnTo>
                  <a:pt x="10766" y="2390"/>
                </a:lnTo>
                <a:lnTo>
                  <a:pt x="10330" y="3109"/>
                </a:lnTo>
                <a:lnTo>
                  <a:pt x="10101" y="3898"/>
                </a:lnTo>
                <a:lnTo>
                  <a:pt x="9987" y="4524"/>
                </a:lnTo>
                <a:lnTo>
                  <a:pt x="10101" y="5220"/>
                </a:lnTo>
                <a:lnTo>
                  <a:pt x="10216" y="5823"/>
                </a:lnTo>
                <a:lnTo>
                  <a:pt x="10330" y="6403"/>
                </a:lnTo>
                <a:lnTo>
                  <a:pt x="10330" y="6914"/>
                </a:lnTo>
                <a:lnTo>
                  <a:pt x="10216" y="7471"/>
                </a:lnTo>
                <a:lnTo>
                  <a:pt x="10101" y="7935"/>
                </a:lnTo>
                <a:lnTo>
                  <a:pt x="9872" y="8329"/>
                </a:lnTo>
                <a:lnTo>
                  <a:pt x="9643" y="8654"/>
                </a:lnTo>
                <a:lnTo>
                  <a:pt x="9368" y="9002"/>
                </a:lnTo>
                <a:close/>
              </a:path>
            </a:pathLst>
          </a:custGeom>
          <a:solidFill>
            <a:srgbClr val="00FF00"/>
          </a:solidFill>
          <a:ln w="38100">
            <a:solidFill>
              <a:srgbClr val="000000"/>
            </a:solidFill>
            <a:miter lim="800000"/>
            <a:headEnd/>
            <a:tailEnd/>
          </a:ln>
          <a:effectLst>
            <a:outerShdw dist="107763" dir="2700000" algn="ctr" rotWithShape="0">
              <a:srgbClr val="808080"/>
            </a:outerShdw>
          </a:effectLst>
        </p:spPr>
        <p:txBody>
          <a:bodyPr/>
          <a:lstStyle/>
          <a:p>
            <a:endParaRPr lang="en-US"/>
          </a:p>
        </p:txBody>
      </p:sp>
      <p:sp>
        <p:nvSpPr>
          <p:cNvPr id="75780" name="Text Box 4"/>
          <p:cNvSpPr txBox="1">
            <a:spLocks noChangeArrowheads="1"/>
          </p:cNvSpPr>
          <p:nvPr/>
        </p:nvSpPr>
        <p:spPr bwMode="auto">
          <a:xfrm>
            <a:off x="2207419" y="1279901"/>
            <a:ext cx="7589520" cy="395173"/>
          </a:xfrm>
          <a:prstGeom prst="rect">
            <a:avLst/>
          </a:prstGeom>
          <a:noFill/>
          <a:ln w="76200">
            <a:solidFill>
              <a:schemeClr val="bg1"/>
            </a:solidFill>
            <a:prstDash val="sysDot"/>
            <a:miter lim="800000"/>
            <a:headEnd/>
            <a:tailEnd/>
          </a:ln>
          <a:effectLst/>
        </p:spPr>
        <p:txBody>
          <a:bodyPr wrap="square">
            <a:spAutoFit/>
          </a:bodyPr>
          <a:lstStyle/>
          <a:p>
            <a:pPr algn="just" rtl="1">
              <a:lnSpc>
                <a:spcPct val="80000"/>
              </a:lnSpc>
            </a:pPr>
            <a:r>
              <a:rPr lang="en-US" sz="2400" b="1" dirty="0">
                <a:solidFill>
                  <a:schemeClr val="folHlink"/>
                </a:solidFill>
              </a:rPr>
              <a:t> </a:t>
            </a:r>
            <a:endParaRPr lang="en-US" sz="2400" dirty="0"/>
          </a:p>
        </p:txBody>
      </p:sp>
      <p:sp>
        <p:nvSpPr>
          <p:cNvPr id="2" name="Rectangle 1"/>
          <p:cNvSpPr/>
          <p:nvPr/>
        </p:nvSpPr>
        <p:spPr>
          <a:xfrm>
            <a:off x="2093924" y="776563"/>
            <a:ext cx="7420674" cy="1846659"/>
          </a:xfrm>
          <a:prstGeom prst="rect">
            <a:avLst/>
          </a:prstGeom>
        </p:spPr>
        <p:txBody>
          <a:bodyPr wrap="square">
            <a:spAutoFit/>
          </a:bodyPr>
          <a:lstStyle/>
          <a:p>
            <a:pPr algn="r" rtl="1">
              <a:lnSpc>
                <a:spcPct val="150000"/>
              </a:lnSpc>
            </a:pPr>
            <a:r>
              <a:rPr lang="ar-SA" sz="2800" b="1" dirty="0">
                <a:solidFill>
                  <a:schemeClr val="folHlink"/>
                </a:solidFill>
              </a:rPr>
              <a:t>گل‌آذين‌</a:t>
            </a:r>
          </a:p>
          <a:p>
            <a:pPr algn="r" rtl="1">
              <a:lnSpc>
                <a:spcPct val="150000"/>
              </a:lnSpc>
            </a:pPr>
            <a:r>
              <a:rPr lang="ar-SA" sz="2400" b="1" dirty="0"/>
              <a:t> </a:t>
            </a:r>
            <a:r>
              <a:rPr lang="ar-SA" sz="2400" dirty="0"/>
              <a:t>طرز قرار گرفتن‌ گلها را روي‌ شاخه‌ها گل‌آذين‌ </a:t>
            </a:r>
            <a:r>
              <a:rPr lang="ar-SA" sz="2400" dirty="0" smtClean="0"/>
              <a:t>مي‌نامند </a:t>
            </a:r>
            <a:r>
              <a:rPr lang="ar-SA" sz="2400" dirty="0"/>
              <a:t>كه‌ به‌ دو صورت‌ نامحدود </a:t>
            </a:r>
            <a:r>
              <a:rPr lang="ar-SA" sz="2400" dirty="0" smtClean="0"/>
              <a:t>و محدود </a:t>
            </a:r>
            <a:r>
              <a:rPr lang="ar-SA" sz="2400" dirty="0"/>
              <a:t>ديده‌ مي‌شوند</a:t>
            </a:r>
            <a:endParaRPr lang="en-US" sz="2000" dirty="0"/>
          </a:p>
        </p:txBody>
      </p:sp>
    </p:spTree>
    <p:extLst>
      <p:ext uri="{BB962C8B-B14F-4D97-AF65-F5344CB8AC3E}">
        <p14:creationId xmlns:p14="http://schemas.microsoft.com/office/powerpoint/2010/main" val="462388707"/>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0" presetClass="entr" presetSubtype="0" fill="hold" grpId="0" nodeType="afterEffect">
                                  <p:stCondLst>
                                    <p:cond delay="0"/>
                                  </p:stCondLst>
                                  <p:childTnLst>
                                    <p:set>
                                      <p:cBhvr>
                                        <p:cTn id="6" dur="1" fill="hold">
                                          <p:stCondLst>
                                            <p:cond delay="0"/>
                                          </p:stCondLst>
                                        </p:cTn>
                                        <p:tgtEl>
                                          <p:spTgt spid="75780"/>
                                        </p:tgtEl>
                                        <p:attrNameLst>
                                          <p:attrName>style.visibility</p:attrName>
                                        </p:attrNameLst>
                                      </p:cBhvr>
                                      <p:to>
                                        <p:strVal val="visible"/>
                                      </p:to>
                                    </p:set>
                                    <p:animEffect transition="in" filter="fade">
                                      <p:cBhvr>
                                        <p:cTn id="7" dur="800" decel="100000"/>
                                        <p:tgtEl>
                                          <p:spTgt spid="75780"/>
                                        </p:tgtEl>
                                      </p:cBhvr>
                                    </p:animEffect>
                                    <p:anim calcmode="lin" valueType="num">
                                      <p:cBhvr>
                                        <p:cTn id="8" dur="800" decel="100000" fill="hold"/>
                                        <p:tgtEl>
                                          <p:spTgt spid="75780"/>
                                        </p:tgtEl>
                                        <p:attrNameLst>
                                          <p:attrName>style.rotation</p:attrName>
                                        </p:attrNameLst>
                                      </p:cBhvr>
                                      <p:tavLst>
                                        <p:tav tm="0">
                                          <p:val>
                                            <p:fltVal val="-90"/>
                                          </p:val>
                                        </p:tav>
                                        <p:tav tm="100000">
                                          <p:val>
                                            <p:fltVal val="0"/>
                                          </p:val>
                                        </p:tav>
                                      </p:tavLst>
                                    </p:anim>
                                    <p:anim calcmode="lin" valueType="num">
                                      <p:cBhvr>
                                        <p:cTn id="9" dur="800" decel="100000" fill="hold"/>
                                        <p:tgtEl>
                                          <p:spTgt spid="75780"/>
                                        </p:tgtEl>
                                        <p:attrNameLst>
                                          <p:attrName>ppt_x</p:attrName>
                                        </p:attrNameLst>
                                      </p:cBhvr>
                                      <p:tavLst>
                                        <p:tav tm="0">
                                          <p:val>
                                            <p:strVal val="#ppt_x+0.4"/>
                                          </p:val>
                                        </p:tav>
                                        <p:tav tm="100000">
                                          <p:val>
                                            <p:strVal val="#ppt_x-0.05"/>
                                          </p:val>
                                        </p:tav>
                                      </p:tavLst>
                                    </p:anim>
                                    <p:anim calcmode="lin" valueType="num">
                                      <p:cBhvr>
                                        <p:cTn id="10" dur="800" decel="100000" fill="hold"/>
                                        <p:tgtEl>
                                          <p:spTgt spid="75780"/>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75780"/>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75780"/>
                                        </p:tgtEl>
                                        <p:attrNameLst>
                                          <p:attrName>ppt_y</p:attrName>
                                        </p:attrNameLst>
                                      </p:cBhvr>
                                      <p:tavLst>
                                        <p:tav tm="0">
                                          <p:val>
                                            <p:strVal val="#ppt_y+0.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5780"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AutoShape 2"/>
          <p:cNvSpPr>
            <a:spLocks noChangeArrowheads="1"/>
          </p:cNvSpPr>
          <p:nvPr/>
        </p:nvSpPr>
        <p:spPr bwMode="auto">
          <a:xfrm>
            <a:off x="949233" y="-104503"/>
            <a:ext cx="9710057" cy="7080069"/>
          </a:xfrm>
          <a:prstGeom prst="bevel">
            <a:avLst>
              <a:gd name="adj" fmla="val 2731"/>
            </a:avLst>
          </a:prstGeom>
          <a:noFill/>
          <a:ln w="69850">
            <a:solidFill>
              <a:srgbClr val="FF00FF"/>
            </a:solidFill>
            <a:miter lim="800000"/>
            <a:headEnd/>
            <a:tailEnd/>
          </a:ln>
          <a:effectLst/>
        </p:spPr>
        <p:txBody>
          <a:bodyPr wrap="none" anchor="ctr"/>
          <a:lstStyle/>
          <a:p>
            <a:endParaRPr lang="en-US"/>
          </a:p>
        </p:txBody>
      </p:sp>
      <p:sp>
        <p:nvSpPr>
          <p:cNvPr id="75779" name="plant"/>
          <p:cNvSpPr>
            <a:spLocks noEditPoints="1" noChangeArrowheads="1"/>
          </p:cNvSpPr>
          <p:nvPr/>
        </p:nvSpPr>
        <p:spPr bwMode="auto">
          <a:xfrm>
            <a:off x="1847850" y="5876925"/>
            <a:ext cx="719138" cy="615950"/>
          </a:xfrm>
          <a:custGeom>
            <a:avLst/>
            <a:gdLst>
              <a:gd name="T0" fmla="*/ 0 w 21600"/>
              <a:gd name="T1" fmla="*/ 0 h 21600"/>
              <a:gd name="T2" fmla="*/ 10800 w 21600"/>
              <a:gd name="T3" fmla="*/ 0 h 21600"/>
              <a:gd name="T4" fmla="*/ 21600 w 21600"/>
              <a:gd name="T5" fmla="*/ 0 h 21600"/>
              <a:gd name="T6" fmla="*/ 21600 w 21600"/>
              <a:gd name="T7" fmla="*/ 10800 h 21600"/>
              <a:gd name="T8" fmla="*/ 21600 w 21600"/>
              <a:gd name="T9" fmla="*/ 21600 h 21600"/>
              <a:gd name="T10" fmla="*/ 10800 w 21600"/>
              <a:gd name="T11" fmla="*/ 21600 h 21600"/>
              <a:gd name="T12" fmla="*/ 0 w 21600"/>
              <a:gd name="T13" fmla="*/ 21600 h 21600"/>
              <a:gd name="T14" fmla="*/ 0 w 21600"/>
              <a:gd name="T15" fmla="*/ 10800 h 21600"/>
              <a:gd name="T16" fmla="*/ 7100 w 21600"/>
              <a:gd name="T17" fmla="*/ 10092 h 21600"/>
              <a:gd name="T18" fmla="*/ 14545 w 21600"/>
              <a:gd name="T19" fmla="*/ 13573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9368" y="9002"/>
                </a:moveTo>
                <a:lnTo>
                  <a:pt x="9254" y="8422"/>
                </a:lnTo>
                <a:lnTo>
                  <a:pt x="9139" y="7935"/>
                </a:lnTo>
                <a:lnTo>
                  <a:pt x="8819" y="7355"/>
                </a:lnTo>
                <a:lnTo>
                  <a:pt x="8475" y="6728"/>
                </a:lnTo>
                <a:lnTo>
                  <a:pt x="8040" y="6287"/>
                </a:lnTo>
                <a:lnTo>
                  <a:pt x="7421" y="5707"/>
                </a:lnTo>
                <a:lnTo>
                  <a:pt x="6574" y="5429"/>
                </a:lnTo>
                <a:lnTo>
                  <a:pt x="5452" y="5313"/>
                </a:lnTo>
                <a:lnTo>
                  <a:pt x="4856" y="5220"/>
                </a:lnTo>
                <a:lnTo>
                  <a:pt x="4169" y="5220"/>
                </a:lnTo>
                <a:lnTo>
                  <a:pt x="3665" y="5104"/>
                </a:lnTo>
                <a:lnTo>
                  <a:pt x="3001" y="4872"/>
                </a:lnTo>
                <a:lnTo>
                  <a:pt x="2497" y="4756"/>
                </a:lnTo>
                <a:lnTo>
                  <a:pt x="2062" y="4408"/>
                </a:lnTo>
                <a:lnTo>
                  <a:pt x="1603" y="4083"/>
                </a:lnTo>
                <a:lnTo>
                  <a:pt x="1283" y="3689"/>
                </a:lnTo>
                <a:lnTo>
                  <a:pt x="1283" y="4315"/>
                </a:lnTo>
                <a:lnTo>
                  <a:pt x="1489" y="5104"/>
                </a:lnTo>
                <a:lnTo>
                  <a:pt x="1832" y="6055"/>
                </a:lnTo>
                <a:lnTo>
                  <a:pt x="2382" y="6914"/>
                </a:lnTo>
                <a:lnTo>
                  <a:pt x="2680" y="7471"/>
                </a:lnTo>
                <a:lnTo>
                  <a:pt x="3115" y="7935"/>
                </a:lnTo>
                <a:lnTo>
                  <a:pt x="3573" y="8213"/>
                </a:lnTo>
                <a:lnTo>
                  <a:pt x="4077" y="8654"/>
                </a:lnTo>
                <a:lnTo>
                  <a:pt x="4627" y="9002"/>
                </a:lnTo>
                <a:lnTo>
                  <a:pt x="5245" y="9234"/>
                </a:lnTo>
                <a:lnTo>
                  <a:pt x="6024" y="9443"/>
                </a:lnTo>
                <a:lnTo>
                  <a:pt x="6757" y="9628"/>
                </a:lnTo>
                <a:lnTo>
                  <a:pt x="5177" y="10069"/>
                </a:lnTo>
                <a:lnTo>
                  <a:pt x="3963" y="10649"/>
                </a:lnTo>
                <a:lnTo>
                  <a:pt x="3344" y="11044"/>
                </a:lnTo>
                <a:lnTo>
                  <a:pt x="2886" y="11600"/>
                </a:lnTo>
                <a:lnTo>
                  <a:pt x="2497" y="12041"/>
                </a:lnTo>
                <a:lnTo>
                  <a:pt x="1947" y="12343"/>
                </a:lnTo>
                <a:lnTo>
                  <a:pt x="1168" y="12668"/>
                </a:lnTo>
                <a:lnTo>
                  <a:pt x="0" y="12900"/>
                </a:lnTo>
                <a:lnTo>
                  <a:pt x="435" y="13248"/>
                </a:lnTo>
                <a:lnTo>
                  <a:pt x="779" y="13456"/>
                </a:lnTo>
                <a:lnTo>
                  <a:pt x="1283" y="13642"/>
                </a:lnTo>
                <a:lnTo>
                  <a:pt x="1718" y="13758"/>
                </a:lnTo>
                <a:lnTo>
                  <a:pt x="2680" y="13851"/>
                </a:lnTo>
                <a:lnTo>
                  <a:pt x="3573" y="13758"/>
                </a:lnTo>
                <a:lnTo>
                  <a:pt x="4512" y="13526"/>
                </a:lnTo>
                <a:lnTo>
                  <a:pt x="5360" y="13248"/>
                </a:lnTo>
                <a:lnTo>
                  <a:pt x="6139" y="12900"/>
                </a:lnTo>
                <a:lnTo>
                  <a:pt x="6757" y="12552"/>
                </a:lnTo>
                <a:lnTo>
                  <a:pt x="6459" y="13132"/>
                </a:lnTo>
                <a:lnTo>
                  <a:pt x="6139" y="13642"/>
                </a:lnTo>
                <a:lnTo>
                  <a:pt x="5910" y="14199"/>
                </a:lnTo>
                <a:lnTo>
                  <a:pt x="5681" y="14663"/>
                </a:lnTo>
                <a:lnTo>
                  <a:pt x="5681" y="15150"/>
                </a:lnTo>
                <a:lnTo>
                  <a:pt x="5681" y="15730"/>
                </a:lnTo>
                <a:lnTo>
                  <a:pt x="5681" y="16241"/>
                </a:lnTo>
                <a:lnTo>
                  <a:pt x="5795" y="16913"/>
                </a:lnTo>
                <a:lnTo>
                  <a:pt x="5910" y="17586"/>
                </a:lnTo>
                <a:lnTo>
                  <a:pt x="5910" y="18213"/>
                </a:lnTo>
                <a:lnTo>
                  <a:pt x="5795" y="18885"/>
                </a:lnTo>
                <a:lnTo>
                  <a:pt x="5566" y="19396"/>
                </a:lnTo>
                <a:lnTo>
                  <a:pt x="5245" y="19976"/>
                </a:lnTo>
                <a:lnTo>
                  <a:pt x="4971" y="20370"/>
                </a:lnTo>
                <a:lnTo>
                  <a:pt x="4512" y="20811"/>
                </a:lnTo>
                <a:lnTo>
                  <a:pt x="4077" y="21043"/>
                </a:lnTo>
                <a:lnTo>
                  <a:pt x="5177" y="20927"/>
                </a:lnTo>
                <a:lnTo>
                  <a:pt x="6253" y="20486"/>
                </a:lnTo>
                <a:lnTo>
                  <a:pt x="7421" y="19976"/>
                </a:lnTo>
                <a:lnTo>
                  <a:pt x="8361" y="19187"/>
                </a:lnTo>
                <a:lnTo>
                  <a:pt x="8819" y="18769"/>
                </a:lnTo>
                <a:lnTo>
                  <a:pt x="9139" y="18213"/>
                </a:lnTo>
                <a:lnTo>
                  <a:pt x="9437" y="17772"/>
                </a:lnTo>
                <a:lnTo>
                  <a:pt x="9643" y="17261"/>
                </a:lnTo>
                <a:lnTo>
                  <a:pt x="9872" y="16681"/>
                </a:lnTo>
                <a:lnTo>
                  <a:pt x="9872" y="16171"/>
                </a:lnTo>
                <a:lnTo>
                  <a:pt x="9872" y="15614"/>
                </a:lnTo>
                <a:lnTo>
                  <a:pt x="9758" y="15057"/>
                </a:lnTo>
                <a:lnTo>
                  <a:pt x="10216" y="15498"/>
                </a:lnTo>
                <a:lnTo>
                  <a:pt x="10537" y="16241"/>
                </a:lnTo>
                <a:lnTo>
                  <a:pt x="10834" y="17145"/>
                </a:lnTo>
                <a:lnTo>
                  <a:pt x="11041" y="18213"/>
                </a:lnTo>
                <a:lnTo>
                  <a:pt x="11155" y="19187"/>
                </a:lnTo>
                <a:lnTo>
                  <a:pt x="11155" y="20185"/>
                </a:lnTo>
                <a:lnTo>
                  <a:pt x="11155" y="20579"/>
                </a:lnTo>
                <a:lnTo>
                  <a:pt x="11041" y="21043"/>
                </a:lnTo>
                <a:lnTo>
                  <a:pt x="10926" y="21391"/>
                </a:lnTo>
                <a:lnTo>
                  <a:pt x="10766" y="21600"/>
                </a:lnTo>
                <a:lnTo>
                  <a:pt x="11499" y="21484"/>
                </a:lnTo>
                <a:lnTo>
                  <a:pt x="12323" y="21043"/>
                </a:lnTo>
                <a:lnTo>
                  <a:pt x="13102" y="20370"/>
                </a:lnTo>
                <a:lnTo>
                  <a:pt x="13606" y="19628"/>
                </a:lnTo>
                <a:lnTo>
                  <a:pt x="13950" y="19071"/>
                </a:lnTo>
                <a:lnTo>
                  <a:pt x="14064" y="18677"/>
                </a:lnTo>
                <a:lnTo>
                  <a:pt x="14179" y="18097"/>
                </a:lnTo>
                <a:lnTo>
                  <a:pt x="14293" y="17586"/>
                </a:lnTo>
                <a:lnTo>
                  <a:pt x="14179" y="16913"/>
                </a:lnTo>
                <a:lnTo>
                  <a:pt x="14064" y="16241"/>
                </a:lnTo>
                <a:lnTo>
                  <a:pt x="13835" y="15614"/>
                </a:lnTo>
                <a:lnTo>
                  <a:pt x="13560" y="14872"/>
                </a:lnTo>
                <a:lnTo>
                  <a:pt x="13950" y="14941"/>
                </a:lnTo>
                <a:lnTo>
                  <a:pt x="14408" y="15150"/>
                </a:lnTo>
                <a:lnTo>
                  <a:pt x="14843" y="15266"/>
                </a:lnTo>
                <a:lnTo>
                  <a:pt x="15232" y="15614"/>
                </a:lnTo>
                <a:lnTo>
                  <a:pt x="15576" y="15846"/>
                </a:lnTo>
                <a:lnTo>
                  <a:pt x="15897" y="16171"/>
                </a:lnTo>
                <a:lnTo>
                  <a:pt x="16126" y="16473"/>
                </a:lnTo>
                <a:lnTo>
                  <a:pt x="16240" y="16913"/>
                </a:lnTo>
                <a:lnTo>
                  <a:pt x="16515" y="17261"/>
                </a:lnTo>
                <a:lnTo>
                  <a:pt x="17088" y="17586"/>
                </a:lnTo>
                <a:lnTo>
                  <a:pt x="17798" y="17865"/>
                </a:lnTo>
                <a:lnTo>
                  <a:pt x="18576" y="18097"/>
                </a:lnTo>
                <a:lnTo>
                  <a:pt x="19424" y="18213"/>
                </a:lnTo>
                <a:lnTo>
                  <a:pt x="20317" y="18213"/>
                </a:lnTo>
                <a:lnTo>
                  <a:pt x="21050" y="18213"/>
                </a:lnTo>
                <a:lnTo>
                  <a:pt x="21600" y="17865"/>
                </a:lnTo>
                <a:lnTo>
                  <a:pt x="21165" y="17656"/>
                </a:lnTo>
                <a:lnTo>
                  <a:pt x="20592" y="17470"/>
                </a:lnTo>
                <a:lnTo>
                  <a:pt x="20088" y="17029"/>
                </a:lnTo>
                <a:lnTo>
                  <a:pt x="19653" y="16681"/>
                </a:lnTo>
                <a:lnTo>
                  <a:pt x="19195" y="16241"/>
                </a:lnTo>
                <a:lnTo>
                  <a:pt x="18920" y="15962"/>
                </a:lnTo>
                <a:lnTo>
                  <a:pt x="18576" y="15498"/>
                </a:lnTo>
                <a:lnTo>
                  <a:pt x="18576" y="15057"/>
                </a:lnTo>
                <a:lnTo>
                  <a:pt x="18485" y="14756"/>
                </a:lnTo>
                <a:lnTo>
                  <a:pt x="18256" y="14199"/>
                </a:lnTo>
                <a:lnTo>
                  <a:pt x="17912" y="13526"/>
                </a:lnTo>
                <a:lnTo>
                  <a:pt x="17523" y="13016"/>
                </a:lnTo>
                <a:lnTo>
                  <a:pt x="16973" y="12436"/>
                </a:lnTo>
                <a:lnTo>
                  <a:pt x="16355" y="12041"/>
                </a:lnTo>
                <a:lnTo>
                  <a:pt x="16011" y="11832"/>
                </a:lnTo>
                <a:lnTo>
                  <a:pt x="15690" y="11716"/>
                </a:lnTo>
                <a:lnTo>
                  <a:pt x="15232" y="11716"/>
                </a:lnTo>
                <a:lnTo>
                  <a:pt x="14843" y="11716"/>
                </a:lnTo>
                <a:lnTo>
                  <a:pt x="15461" y="11252"/>
                </a:lnTo>
                <a:lnTo>
                  <a:pt x="16126" y="10858"/>
                </a:lnTo>
                <a:lnTo>
                  <a:pt x="16973" y="10649"/>
                </a:lnTo>
                <a:lnTo>
                  <a:pt x="17798" y="10417"/>
                </a:lnTo>
                <a:lnTo>
                  <a:pt x="18806" y="10301"/>
                </a:lnTo>
                <a:lnTo>
                  <a:pt x="19653" y="10301"/>
                </a:lnTo>
                <a:lnTo>
                  <a:pt x="20478" y="10417"/>
                </a:lnTo>
                <a:lnTo>
                  <a:pt x="21256" y="10533"/>
                </a:lnTo>
                <a:lnTo>
                  <a:pt x="20707" y="9837"/>
                </a:lnTo>
                <a:lnTo>
                  <a:pt x="19859" y="9234"/>
                </a:lnTo>
                <a:lnTo>
                  <a:pt x="18806" y="8538"/>
                </a:lnTo>
                <a:lnTo>
                  <a:pt x="17637" y="8144"/>
                </a:lnTo>
                <a:lnTo>
                  <a:pt x="16973" y="8027"/>
                </a:lnTo>
                <a:lnTo>
                  <a:pt x="16355" y="7935"/>
                </a:lnTo>
                <a:lnTo>
                  <a:pt x="15805" y="7935"/>
                </a:lnTo>
                <a:lnTo>
                  <a:pt x="15118" y="8027"/>
                </a:lnTo>
                <a:lnTo>
                  <a:pt x="14614" y="8144"/>
                </a:lnTo>
                <a:lnTo>
                  <a:pt x="14064" y="8422"/>
                </a:lnTo>
                <a:lnTo>
                  <a:pt x="13606" y="8886"/>
                </a:lnTo>
                <a:lnTo>
                  <a:pt x="13217" y="9327"/>
                </a:lnTo>
                <a:lnTo>
                  <a:pt x="13606" y="8538"/>
                </a:lnTo>
                <a:lnTo>
                  <a:pt x="13950" y="7935"/>
                </a:lnTo>
                <a:lnTo>
                  <a:pt x="14293" y="7123"/>
                </a:lnTo>
                <a:lnTo>
                  <a:pt x="14499" y="6519"/>
                </a:lnTo>
                <a:lnTo>
                  <a:pt x="14614" y="5823"/>
                </a:lnTo>
                <a:lnTo>
                  <a:pt x="14614" y="5220"/>
                </a:lnTo>
                <a:lnTo>
                  <a:pt x="14408" y="4524"/>
                </a:lnTo>
                <a:lnTo>
                  <a:pt x="14064" y="3898"/>
                </a:lnTo>
                <a:lnTo>
                  <a:pt x="13606" y="3225"/>
                </a:lnTo>
                <a:lnTo>
                  <a:pt x="13331" y="2598"/>
                </a:lnTo>
                <a:lnTo>
                  <a:pt x="13102" y="2042"/>
                </a:lnTo>
                <a:lnTo>
                  <a:pt x="12896" y="1485"/>
                </a:lnTo>
                <a:lnTo>
                  <a:pt x="12781" y="1090"/>
                </a:lnTo>
                <a:lnTo>
                  <a:pt x="12667" y="626"/>
                </a:lnTo>
                <a:lnTo>
                  <a:pt x="12667" y="278"/>
                </a:lnTo>
                <a:lnTo>
                  <a:pt x="12667" y="0"/>
                </a:lnTo>
                <a:lnTo>
                  <a:pt x="12163" y="394"/>
                </a:lnTo>
                <a:lnTo>
                  <a:pt x="11728" y="974"/>
                </a:lnTo>
                <a:lnTo>
                  <a:pt x="11155" y="1601"/>
                </a:lnTo>
                <a:lnTo>
                  <a:pt x="10766" y="2390"/>
                </a:lnTo>
                <a:lnTo>
                  <a:pt x="10330" y="3109"/>
                </a:lnTo>
                <a:lnTo>
                  <a:pt x="10101" y="3898"/>
                </a:lnTo>
                <a:lnTo>
                  <a:pt x="9987" y="4524"/>
                </a:lnTo>
                <a:lnTo>
                  <a:pt x="10101" y="5220"/>
                </a:lnTo>
                <a:lnTo>
                  <a:pt x="10216" y="5823"/>
                </a:lnTo>
                <a:lnTo>
                  <a:pt x="10330" y="6403"/>
                </a:lnTo>
                <a:lnTo>
                  <a:pt x="10330" y="6914"/>
                </a:lnTo>
                <a:lnTo>
                  <a:pt x="10216" y="7471"/>
                </a:lnTo>
                <a:lnTo>
                  <a:pt x="10101" y="7935"/>
                </a:lnTo>
                <a:lnTo>
                  <a:pt x="9872" y="8329"/>
                </a:lnTo>
                <a:lnTo>
                  <a:pt x="9643" y="8654"/>
                </a:lnTo>
                <a:lnTo>
                  <a:pt x="9368" y="9002"/>
                </a:lnTo>
                <a:close/>
              </a:path>
            </a:pathLst>
          </a:custGeom>
          <a:solidFill>
            <a:srgbClr val="00FF00"/>
          </a:solidFill>
          <a:ln w="38100">
            <a:solidFill>
              <a:srgbClr val="000000"/>
            </a:solidFill>
            <a:miter lim="800000"/>
            <a:headEnd/>
            <a:tailEnd/>
          </a:ln>
          <a:effectLst>
            <a:outerShdw dist="107763" dir="2700000" algn="ctr" rotWithShape="0">
              <a:srgbClr val="808080"/>
            </a:outerShdw>
          </a:effectLst>
        </p:spPr>
        <p:txBody>
          <a:bodyPr/>
          <a:lstStyle/>
          <a:p>
            <a:endParaRPr lang="en-US"/>
          </a:p>
        </p:txBody>
      </p:sp>
      <p:sp>
        <p:nvSpPr>
          <p:cNvPr id="75780" name="Text Box 4"/>
          <p:cNvSpPr txBox="1">
            <a:spLocks noChangeArrowheads="1"/>
          </p:cNvSpPr>
          <p:nvPr/>
        </p:nvSpPr>
        <p:spPr bwMode="auto">
          <a:xfrm>
            <a:off x="2009501" y="970213"/>
            <a:ext cx="7589520" cy="395173"/>
          </a:xfrm>
          <a:prstGeom prst="rect">
            <a:avLst/>
          </a:prstGeom>
          <a:noFill/>
          <a:ln w="76200">
            <a:solidFill>
              <a:schemeClr val="bg1"/>
            </a:solidFill>
            <a:prstDash val="sysDot"/>
            <a:miter lim="800000"/>
            <a:headEnd/>
            <a:tailEnd/>
          </a:ln>
          <a:effectLst/>
        </p:spPr>
        <p:txBody>
          <a:bodyPr wrap="square">
            <a:spAutoFit/>
          </a:bodyPr>
          <a:lstStyle/>
          <a:p>
            <a:pPr algn="just" rtl="1">
              <a:lnSpc>
                <a:spcPct val="80000"/>
              </a:lnSpc>
            </a:pPr>
            <a:r>
              <a:rPr lang="en-US" sz="2400" b="1" dirty="0">
                <a:solidFill>
                  <a:schemeClr val="folHlink"/>
                </a:solidFill>
              </a:rPr>
              <a:t> </a:t>
            </a:r>
            <a:endParaRPr lang="en-US" sz="2400" dirty="0"/>
          </a:p>
        </p:txBody>
      </p:sp>
      <p:sp>
        <p:nvSpPr>
          <p:cNvPr id="2" name="Rectangle 1"/>
          <p:cNvSpPr/>
          <p:nvPr/>
        </p:nvSpPr>
        <p:spPr>
          <a:xfrm>
            <a:off x="2103120" y="552589"/>
            <a:ext cx="7495901" cy="5632311"/>
          </a:xfrm>
          <a:prstGeom prst="rect">
            <a:avLst/>
          </a:prstGeom>
        </p:spPr>
        <p:txBody>
          <a:bodyPr wrap="square">
            <a:spAutoFit/>
          </a:bodyPr>
          <a:lstStyle/>
          <a:p>
            <a:pPr algn="r" rtl="1">
              <a:lnSpc>
                <a:spcPct val="150000"/>
              </a:lnSpc>
            </a:pPr>
            <a:r>
              <a:rPr lang="ar-SA" sz="2000" b="1" dirty="0">
                <a:solidFill>
                  <a:schemeClr val="folHlink"/>
                </a:solidFill>
              </a:rPr>
              <a:t> گل‌آذين‌ نامحدود</a:t>
            </a:r>
          </a:p>
          <a:p>
            <a:pPr algn="r" rtl="1">
              <a:lnSpc>
                <a:spcPct val="150000"/>
              </a:lnSpc>
            </a:pPr>
            <a:r>
              <a:rPr lang="ar-SA" sz="2000" b="1" dirty="0"/>
              <a:t> </a:t>
            </a:r>
            <a:r>
              <a:rPr lang="ar-SA" sz="2000" dirty="0"/>
              <a:t>در گل‌آذين‌ نامحدود محور اصلي‌ حامل‌ گلها داراي‌ چند شاخه‌ است‌ و هر شاخه‌ به‌ يك‌ گل‌ منتهي‌ مي‌شود. در اين‌ حالت‌ هر گل‌ روي‌ شاخه‌اي‌ كوتاه‌، يعني‌ دمگل‌، قرار دارد و محور اصلي‌ گل‌ به‌طور نامحدود به‌ رشد خود ادامه‌ مي‌دهد ولي‌ غالباً به‌ علل‌ تأثير برخي‌ عوامل‌ دروني‌ مانند شرايط‌ فيزيولوژيك‌ و يا اثر عوامل‌ محيطي‌ و بوم‌ شناختي‌ نمو محور مزبور كم‌ شده‌ و ممكن‌ است‌ به‌ يك‌ گل‌ ختم‌ گردد. در حالت‌ اخير چون‌ جوانترين‌ گل‌ در انتهاي‌ محور پديد مي‌آيد لذا چنين‌ به‌ نظر مي‌رسد كه‌ گل‌ مزبور انتهايي‌ است‌، اين‌ حالت‌ را كه‌ نوعي‌ گل‌آذين‌ خوشه‌اي‌ تحليل‌ رفته‌ است‌ نبايد با گل‌آذين‌ محدود اشتباه‌ كرد. در گل‌آذين‌ نامحدود، گلهاي‌ </a:t>
            </a:r>
            <a:r>
              <a:rPr lang="ar-SA" sz="2000" dirty="0" smtClean="0"/>
              <a:t>مس</a:t>
            </a:r>
            <a:r>
              <a:rPr lang="fa-IR" sz="2000" dirty="0" smtClean="0"/>
              <a:t>تق</a:t>
            </a:r>
            <a:r>
              <a:rPr lang="ar-SA" sz="2000" dirty="0" smtClean="0"/>
              <a:t>ر </a:t>
            </a:r>
            <a:r>
              <a:rPr lang="ar-SA" sz="2000" dirty="0"/>
              <a:t>در پايه‌ گل‌آذين‌ و گلهاي‌ جوانتر در نوك‌ آن‌ قرار دارند </a:t>
            </a:r>
            <a:r>
              <a:rPr lang="fa-IR" sz="2000" dirty="0" smtClean="0"/>
              <a:t>(یعنی تمایز آکروپتال یا ارس رو است ) </a:t>
            </a:r>
            <a:r>
              <a:rPr lang="ar-SA" sz="2000" dirty="0" smtClean="0"/>
              <a:t>و </a:t>
            </a:r>
            <a:r>
              <a:rPr lang="ar-SA" sz="2000" dirty="0"/>
              <a:t>ممكن‌ است‌ در قسمت‌ پايه‌، ميوه‌ها رسيده‌ باشند ولي‌ در نوك‌ گل‌آذين‌ گلها هنوز به‌ صورت‌ غنچه‌هاي‌ جوان‌ ديده‌ شوند. در اين‌ نوع‌ گل‌آذينها در بغل‌ هر برگ‌ يك‌ گل‌ ظاهر مي‌شود.</a:t>
            </a:r>
            <a:endParaRPr lang="en-US" sz="2000" dirty="0"/>
          </a:p>
        </p:txBody>
      </p:sp>
    </p:spTree>
    <p:extLst>
      <p:ext uri="{BB962C8B-B14F-4D97-AF65-F5344CB8AC3E}">
        <p14:creationId xmlns:p14="http://schemas.microsoft.com/office/powerpoint/2010/main" val="1235383680"/>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0" presetClass="entr" presetSubtype="0" fill="hold" grpId="0" nodeType="afterEffect">
                                  <p:stCondLst>
                                    <p:cond delay="0"/>
                                  </p:stCondLst>
                                  <p:childTnLst>
                                    <p:set>
                                      <p:cBhvr>
                                        <p:cTn id="6" dur="1" fill="hold">
                                          <p:stCondLst>
                                            <p:cond delay="0"/>
                                          </p:stCondLst>
                                        </p:cTn>
                                        <p:tgtEl>
                                          <p:spTgt spid="75780"/>
                                        </p:tgtEl>
                                        <p:attrNameLst>
                                          <p:attrName>style.visibility</p:attrName>
                                        </p:attrNameLst>
                                      </p:cBhvr>
                                      <p:to>
                                        <p:strVal val="visible"/>
                                      </p:to>
                                    </p:set>
                                    <p:animEffect transition="in" filter="fade">
                                      <p:cBhvr>
                                        <p:cTn id="7" dur="800" decel="100000"/>
                                        <p:tgtEl>
                                          <p:spTgt spid="75780"/>
                                        </p:tgtEl>
                                      </p:cBhvr>
                                    </p:animEffect>
                                    <p:anim calcmode="lin" valueType="num">
                                      <p:cBhvr>
                                        <p:cTn id="8" dur="800" decel="100000" fill="hold"/>
                                        <p:tgtEl>
                                          <p:spTgt spid="75780"/>
                                        </p:tgtEl>
                                        <p:attrNameLst>
                                          <p:attrName>style.rotation</p:attrName>
                                        </p:attrNameLst>
                                      </p:cBhvr>
                                      <p:tavLst>
                                        <p:tav tm="0">
                                          <p:val>
                                            <p:fltVal val="-90"/>
                                          </p:val>
                                        </p:tav>
                                        <p:tav tm="100000">
                                          <p:val>
                                            <p:fltVal val="0"/>
                                          </p:val>
                                        </p:tav>
                                      </p:tavLst>
                                    </p:anim>
                                    <p:anim calcmode="lin" valueType="num">
                                      <p:cBhvr>
                                        <p:cTn id="9" dur="800" decel="100000" fill="hold"/>
                                        <p:tgtEl>
                                          <p:spTgt spid="75780"/>
                                        </p:tgtEl>
                                        <p:attrNameLst>
                                          <p:attrName>ppt_x</p:attrName>
                                        </p:attrNameLst>
                                      </p:cBhvr>
                                      <p:tavLst>
                                        <p:tav tm="0">
                                          <p:val>
                                            <p:strVal val="#ppt_x+0.4"/>
                                          </p:val>
                                        </p:tav>
                                        <p:tav tm="100000">
                                          <p:val>
                                            <p:strVal val="#ppt_x-0.05"/>
                                          </p:val>
                                        </p:tav>
                                      </p:tavLst>
                                    </p:anim>
                                    <p:anim calcmode="lin" valueType="num">
                                      <p:cBhvr>
                                        <p:cTn id="10" dur="800" decel="100000" fill="hold"/>
                                        <p:tgtEl>
                                          <p:spTgt spid="75780"/>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75780"/>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75780"/>
                                        </p:tgtEl>
                                        <p:attrNameLst>
                                          <p:attrName>ppt_y</p:attrName>
                                        </p:attrNameLst>
                                      </p:cBhvr>
                                      <p:tavLst>
                                        <p:tav tm="0">
                                          <p:val>
                                            <p:strVal val="#ppt_y+0.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5780"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AutoShape 2"/>
          <p:cNvSpPr>
            <a:spLocks noChangeArrowheads="1"/>
          </p:cNvSpPr>
          <p:nvPr/>
        </p:nvSpPr>
        <p:spPr bwMode="auto">
          <a:xfrm>
            <a:off x="949233" y="-104503"/>
            <a:ext cx="9710057" cy="7080069"/>
          </a:xfrm>
          <a:prstGeom prst="bevel">
            <a:avLst>
              <a:gd name="adj" fmla="val 2731"/>
            </a:avLst>
          </a:prstGeom>
          <a:noFill/>
          <a:ln w="69850">
            <a:solidFill>
              <a:srgbClr val="FF00FF"/>
            </a:solidFill>
            <a:miter lim="800000"/>
            <a:headEnd/>
            <a:tailEnd/>
          </a:ln>
          <a:effectLst/>
        </p:spPr>
        <p:txBody>
          <a:bodyPr wrap="none" anchor="ctr"/>
          <a:lstStyle/>
          <a:p>
            <a:endParaRPr lang="en-US"/>
          </a:p>
        </p:txBody>
      </p:sp>
      <p:sp>
        <p:nvSpPr>
          <p:cNvPr id="75779" name="plant"/>
          <p:cNvSpPr>
            <a:spLocks noEditPoints="1" noChangeArrowheads="1"/>
          </p:cNvSpPr>
          <p:nvPr/>
        </p:nvSpPr>
        <p:spPr bwMode="auto">
          <a:xfrm>
            <a:off x="1847850" y="5876925"/>
            <a:ext cx="719138" cy="615950"/>
          </a:xfrm>
          <a:custGeom>
            <a:avLst/>
            <a:gdLst>
              <a:gd name="T0" fmla="*/ 0 w 21600"/>
              <a:gd name="T1" fmla="*/ 0 h 21600"/>
              <a:gd name="T2" fmla="*/ 10800 w 21600"/>
              <a:gd name="T3" fmla="*/ 0 h 21600"/>
              <a:gd name="T4" fmla="*/ 21600 w 21600"/>
              <a:gd name="T5" fmla="*/ 0 h 21600"/>
              <a:gd name="T6" fmla="*/ 21600 w 21600"/>
              <a:gd name="T7" fmla="*/ 10800 h 21600"/>
              <a:gd name="T8" fmla="*/ 21600 w 21600"/>
              <a:gd name="T9" fmla="*/ 21600 h 21600"/>
              <a:gd name="T10" fmla="*/ 10800 w 21600"/>
              <a:gd name="T11" fmla="*/ 21600 h 21600"/>
              <a:gd name="T12" fmla="*/ 0 w 21600"/>
              <a:gd name="T13" fmla="*/ 21600 h 21600"/>
              <a:gd name="T14" fmla="*/ 0 w 21600"/>
              <a:gd name="T15" fmla="*/ 10800 h 21600"/>
              <a:gd name="T16" fmla="*/ 7100 w 21600"/>
              <a:gd name="T17" fmla="*/ 10092 h 21600"/>
              <a:gd name="T18" fmla="*/ 14545 w 21600"/>
              <a:gd name="T19" fmla="*/ 13573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9368" y="9002"/>
                </a:moveTo>
                <a:lnTo>
                  <a:pt x="9254" y="8422"/>
                </a:lnTo>
                <a:lnTo>
                  <a:pt x="9139" y="7935"/>
                </a:lnTo>
                <a:lnTo>
                  <a:pt x="8819" y="7355"/>
                </a:lnTo>
                <a:lnTo>
                  <a:pt x="8475" y="6728"/>
                </a:lnTo>
                <a:lnTo>
                  <a:pt x="8040" y="6287"/>
                </a:lnTo>
                <a:lnTo>
                  <a:pt x="7421" y="5707"/>
                </a:lnTo>
                <a:lnTo>
                  <a:pt x="6574" y="5429"/>
                </a:lnTo>
                <a:lnTo>
                  <a:pt x="5452" y="5313"/>
                </a:lnTo>
                <a:lnTo>
                  <a:pt x="4856" y="5220"/>
                </a:lnTo>
                <a:lnTo>
                  <a:pt x="4169" y="5220"/>
                </a:lnTo>
                <a:lnTo>
                  <a:pt x="3665" y="5104"/>
                </a:lnTo>
                <a:lnTo>
                  <a:pt x="3001" y="4872"/>
                </a:lnTo>
                <a:lnTo>
                  <a:pt x="2497" y="4756"/>
                </a:lnTo>
                <a:lnTo>
                  <a:pt x="2062" y="4408"/>
                </a:lnTo>
                <a:lnTo>
                  <a:pt x="1603" y="4083"/>
                </a:lnTo>
                <a:lnTo>
                  <a:pt x="1283" y="3689"/>
                </a:lnTo>
                <a:lnTo>
                  <a:pt x="1283" y="4315"/>
                </a:lnTo>
                <a:lnTo>
                  <a:pt x="1489" y="5104"/>
                </a:lnTo>
                <a:lnTo>
                  <a:pt x="1832" y="6055"/>
                </a:lnTo>
                <a:lnTo>
                  <a:pt x="2382" y="6914"/>
                </a:lnTo>
                <a:lnTo>
                  <a:pt x="2680" y="7471"/>
                </a:lnTo>
                <a:lnTo>
                  <a:pt x="3115" y="7935"/>
                </a:lnTo>
                <a:lnTo>
                  <a:pt x="3573" y="8213"/>
                </a:lnTo>
                <a:lnTo>
                  <a:pt x="4077" y="8654"/>
                </a:lnTo>
                <a:lnTo>
                  <a:pt x="4627" y="9002"/>
                </a:lnTo>
                <a:lnTo>
                  <a:pt x="5245" y="9234"/>
                </a:lnTo>
                <a:lnTo>
                  <a:pt x="6024" y="9443"/>
                </a:lnTo>
                <a:lnTo>
                  <a:pt x="6757" y="9628"/>
                </a:lnTo>
                <a:lnTo>
                  <a:pt x="5177" y="10069"/>
                </a:lnTo>
                <a:lnTo>
                  <a:pt x="3963" y="10649"/>
                </a:lnTo>
                <a:lnTo>
                  <a:pt x="3344" y="11044"/>
                </a:lnTo>
                <a:lnTo>
                  <a:pt x="2886" y="11600"/>
                </a:lnTo>
                <a:lnTo>
                  <a:pt x="2497" y="12041"/>
                </a:lnTo>
                <a:lnTo>
                  <a:pt x="1947" y="12343"/>
                </a:lnTo>
                <a:lnTo>
                  <a:pt x="1168" y="12668"/>
                </a:lnTo>
                <a:lnTo>
                  <a:pt x="0" y="12900"/>
                </a:lnTo>
                <a:lnTo>
                  <a:pt x="435" y="13248"/>
                </a:lnTo>
                <a:lnTo>
                  <a:pt x="779" y="13456"/>
                </a:lnTo>
                <a:lnTo>
                  <a:pt x="1283" y="13642"/>
                </a:lnTo>
                <a:lnTo>
                  <a:pt x="1718" y="13758"/>
                </a:lnTo>
                <a:lnTo>
                  <a:pt x="2680" y="13851"/>
                </a:lnTo>
                <a:lnTo>
                  <a:pt x="3573" y="13758"/>
                </a:lnTo>
                <a:lnTo>
                  <a:pt x="4512" y="13526"/>
                </a:lnTo>
                <a:lnTo>
                  <a:pt x="5360" y="13248"/>
                </a:lnTo>
                <a:lnTo>
                  <a:pt x="6139" y="12900"/>
                </a:lnTo>
                <a:lnTo>
                  <a:pt x="6757" y="12552"/>
                </a:lnTo>
                <a:lnTo>
                  <a:pt x="6459" y="13132"/>
                </a:lnTo>
                <a:lnTo>
                  <a:pt x="6139" y="13642"/>
                </a:lnTo>
                <a:lnTo>
                  <a:pt x="5910" y="14199"/>
                </a:lnTo>
                <a:lnTo>
                  <a:pt x="5681" y="14663"/>
                </a:lnTo>
                <a:lnTo>
                  <a:pt x="5681" y="15150"/>
                </a:lnTo>
                <a:lnTo>
                  <a:pt x="5681" y="15730"/>
                </a:lnTo>
                <a:lnTo>
                  <a:pt x="5681" y="16241"/>
                </a:lnTo>
                <a:lnTo>
                  <a:pt x="5795" y="16913"/>
                </a:lnTo>
                <a:lnTo>
                  <a:pt x="5910" y="17586"/>
                </a:lnTo>
                <a:lnTo>
                  <a:pt x="5910" y="18213"/>
                </a:lnTo>
                <a:lnTo>
                  <a:pt x="5795" y="18885"/>
                </a:lnTo>
                <a:lnTo>
                  <a:pt x="5566" y="19396"/>
                </a:lnTo>
                <a:lnTo>
                  <a:pt x="5245" y="19976"/>
                </a:lnTo>
                <a:lnTo>
                  <a:pt x="4971" y="20370"/>
                </a:lnTo>
                <a:lnTo>
                  <a:pt x="4512" y="20811"/>
                </a:lnTo>
                <a:lnTo>
                  <a:pt x="4077" y="21043"/>
                </a:lnTo>
                <a:lnTo>
                  <a:pt x="5177" y="20927"/>
                </a:lnTo>
                <a:lnTo>
                  <a:pt x="6253" y="20486"/>
                </a:lnTo>
                <a:lnTo>
                  <a:pt x="7421" y="19976"/>
                </a:lnTo>
                <a:lnTo>
                  <a:pt x="8361" y="19187"/>
                </a:lnTo>
                <a:lnTo>
                  <a:pt x="8819" y="18769"/>
                </a:lnTo>
                <a:lnTo>
                  <a:pt x="9139" y="18213"/>
                </a:lnTo>
                <a:lnTo>
                  <a:pt x="9437" y="17772"/>
                </a:lnTo>
                <a:lnTo>
                  <a:pt x="9643" y="17261"/>
                </a:lnTo>
                <a:lnTo>
                  <a:pt x="9872" y="16681"/>
                </a:lnTo>
                <a:lnTo>
                  <a:pt x="9872" y="16171"/>
                </a:lnTo>
                <a:lnTo>
                  <a:pt x="9872" y="15614"/>
                </a:lnTo>
                <a:lnTo>
                  <a:pt x="9758" y="15057"/>
                </a:lnTo>
                <a:lnTo>
                  <a:pt x="10216" y="15498"/>
                </a:lnTo>
                <a:lnTo>
                  <a:pt x="10537" y="16241"/>
                </a:lnTo>
                <a:lnTo>
                  <a:pt x="10834" y="17145"/>
                </a:lnTo>
                <a:lnTo>
                  <a:pt x="11041" y="18213"/>
                </a:lnTo>
                <a:lnTo>
                  <a:pt x="11155" y="19187"/>
                </a:lnTo>
                <a:lnTo>
                  <a:pt x="11155" y="20185"/>
                </a:lnTo>
                <a:lnTo>
                  <a:pt x="11155" y="20579"/>
                </a:lnTo>
                <a:lnTo>
                  <a:pt x="11041" y="21043"/>
                </a:lnTo>
                <a:lnTo>
                  <a:pt x="10926" y="21391"/>
                </a:lnTo>
                <a:lnTo>
                  <a:pt x="10766" y="21600"/>
                </a:lnTo>
                <a:lnTo>
                  <a:pt x="11499" y="21484"/>
                </a:lnTo>
                <a:lnTo>
                  <a:pt x="12323" y="21043"/>
                </a:lnTo>
                <a:lnTo>
                  <a:pt x="13102" y="20370"/>
                </a:lnTo>
                <a:lnTo>
                  <a:pt x="13606" y="19628"/>
                </a:lnTo>
                <a:lnTo>
                  <a:pt x="13950" y="19071"/>
                </a:lnTo>
                <a:lnTo>
                  <a:pt x="14064" y="18677"/>
                </a:lnTo>
                <a:lnTo>
                  <a:pt x="14179" y="18097"/>
                </a:lnTo>
                <a:lnTo>
                  <a:pt x="14293" y="17586"/>
                </a:lnTo>
                <a:lnTo>
                  <a:pt x="14179" y="16913"/>
                </a:lnTo>
                <a:lnTo>
                  <a:pt x="14064" y="16241"/>
                </a:lnTo>
                <a:lnTo>
                  <a:pt x="13835" y="15614"/>
                </a:lnTo>
                <a:lnTo>
                  <a:pt x="13560" y="14872"/>
                </a:lnTo>
                <a:lnTo>
                  <a:pt x="13950" y="14941"/>
                </a:lnTo>
                <a:lnTo>
                  <a:pt x="14408" y="15150"/>
                </a:lnTo>
                <a:lnTo>
                  <a:pt x="14843" y="15266"/>
                </a:lnTo>
                <a:lnTo>
                  <a:pt x="15232" y="15614"/>
                </a:lnTo>
                <a:lnTo>
                  <a:pt x="15576" y="15846"/>
                </a:lnTo>
                <a:lnTo>
                  <a:pt x="15897" y="16171"/>
                </a:lnTo>
                <a:lnTo>
                  <a:pt x="16126" y="16473"/>
                </a:lnTo>
                <a:lnTo>
                  <a:pt x="16240" y="16913"/>
                </a:lnTo>
                <a:lnTo>
                  <a:pt x="16515" y="17261"/>
                </a:lnTo>
                <a:lnTo>
                  <a:pt x="17088" y="17586"/>
                </a:lnTo>
                <a:lnTo>
                  <a:pt x="17798" y="17865"/>
                </a:lnTo>
                <a:lnTo>
                  <a:pt x="18576" y="18097"/>
                </a:lnTo>
                <a:lnTo>
                  <a:pt x="19424" y="18213"/>
                </a:lnTo>
                <a:lnTo>
                  <a:pt x="20317" y="18213"/>
                </a:lnTo>
                <a:lnTo>
                  <a:pt x="21050" y="18213"/>
                </a:lnTo>
                <a:lnTo>
                  <a:pt x="21600" y="17865"/>
                </a:lnTo>
                <a:lnTo>
                  <a:pt x="21165" y="17656"/>
                </a:lnTo>
                <a:lnTo>
                  <a:pt x="20592" y="17470"/>
                </a:lnTo>
                <a:lnTo>
                  <a:pt x="20088" y="17029"/>
                </a:lnTo>
                <a:lnTo>
                  <a:pt x="19653" y="16681"/>
                </a:lnTo>
                <a:lnTo>
                  <a:pt x="19195" y="16241"/>
                </a:lnTo>
                <a:lnTo>
                  <a:pt x="18920" y="15962"/>
                </a:lnTo>
                <a:lnTo>
                  <a:pt x="18576" y="15498"/>
                </a:lnTo>
                <a:lnTo>
                  <a:pt x="18576" y="15057"/>
                </a:lnTo>
                <a:lnTo>
                  <a:pt x="18485" y="14756"/>
                </a:lnTo>
                <a:lnTo>
                  <a:pt x="18256" y="14199"/>
                </a:lnTo>
                <a:lnTo>
                  <a:pt x="17912" y="13526"/>
                </a:lnTo>
                <a:lnTo>
                  <a:pt x="17523" y="13016"/>
                </a:lnTo>
                <a:lnTo>
                  <a:pt x="16973" y="12436"/>
                </a:lnTo>
                <a:lnTo>
                  <a:pt x="16355" y="12041"/>
                </a:lnTo>
                <a:lnTo>
                  <a:pt x="16011" y="11832"/>
                </a:lnTo>
                <a:lnTo>
                  <a:pt x="15690" y="11716"/>
                </a:lnTo>
                <a:lnTo>
                  <a:pt x="15232" y="11716"/>
                </a:lnTo>
                <a:lnTo>
                  <a:pt x="14843" y="11716"/>
                </a:lnTo>
                <a:lnTo>
                  <a:pt x="15461" y="11252"/>
                </a:lnTo>
                <a:lnTo>
                  <a:pt x="16126" y="10858"/>
                </a:lnTo>
                <a:lnTo>
                  <a:pt x="16973" y="10649"/>
                </a:lnTo>
                <a:lnTo>
                  <a:pt x="17798" y="10417"/>
                </a:lnTo>
                <a:lnTo>
                  <a:pt x="18806" y="10301"/>
                </a:lnTo>
                <a:lnTo>
                  <a:pt x="19653" y="10301"/>
                </a:lnTo>
                <a:lnTo>
                  <a:pt x="20478" y="10417"/>
                </a:lnTo>
                <a:lnTo>
                  <a:pt x="21256" y="10533"/>
                </a:lnTo>
                <a:lnTo>
                  <a:pt x="20707" y="9837"/>
                </a:lnTo>
                <a:lnTo>
                  <a:pt x="19859" y="9234"/>
                </a:lnTo>
                <a:lnTo>
                  <a:pt x="18806" y="8538"/>
                </a:lnTo>
                <a:lnTo>
                  <a:pt x="17637" y="8144"/>
                </a:lnTo>
                <a:lnTo>
                  <a:pt x="16973" y="8027"/>
                </a:lnTo>
                <a:lnTo>
                  <a:pt x="16355" y="7935"/>
                </a:lnTo>
                <a:lnTo>
                  <a:pt x="15805" y="7935"/>
                </a:lnTo>
                <a:lnTo>
                  <a:pt x="15118" y="8027"/>
                </a:lnTo>
                <a:lnTo>
                  <a:pt x="14614" y="8144"/>
                </a:lnTo>
                <a:lnTo>
                  <a:pt x="14064" y="8422"/>
                </a:lnTo>
                <a:lnTo>
                  <a:pt x="13606" y="8886"/>
                </a:lnTo>
                <a:lnTo>
                  <a:pt x="13217" y="9327"/>
                </a:lnTo>
                <a:lnTo>
                  <a:pt x="13606" y="8538"/>
                </a:lnTo>
                <a:lnTo>
                  <a:pt x="13950" y="7935"/>
                </a:lnTo>
                <a:lnTo>
                  <a:pt x="14293" y="7123"/>
                </a:lnTo>
                <a:lnTo>
                  <a:pt x="14499" y="6519"/>
                </a:lnTo>
                <a:lnTo>
                  <a:pt x="14614" y="5823"/>
                </a:lnTo>
                <a:lnTo>
                  <a:pt x="14614" y="5220"/>
                </a:lnTo>
                <a:lnTo>
                  <a:pt x="14408" y="4524"/>
                </a:lnTo>
                <a:lnTo>
                  <a:pt x="14064" y="3898"/>
                </a:lnTo>
                <a:lnTo>
                  <a:pt x="13606" y="3225"/>
                </a:lnTo>
                <a:lnTo>
                  <a:pt x="13331" y="2598"/>
                </a:lnTo>
                <a:lnTo>
                  <a:pt x="13102" y="2042"/>
                </a:lnTo>
                <a:lnTo>
                  <a:pt x="12896" y="1485"/>
                </a:lnTo>
                <a:lnTo>
                  <a:pt x="12781" y="1090"/>
                </a:lnTo>
                <a:lnTo>
                  <a:pt x="12667" y="626"/>
                </a:lnTo>
                <a:lnTo>
                  <a:pt x="12667" y="278"/>
                </a:lnTo>
                <a:lnTo>
                  <a:pt x="12667" y="0"/>
                </a:lnTo>
                <a:lnTo>
                  <a:pt x="12163" y="394"/>
                </a:lnTo>
                <a:lnTo>
                  <a:pt x="11728" y="974"/>
                </a:lnTo>
                <a:lnTo>
                  <a:pt x="11155" y="1601"/>
                </a:lnTo>
                <a:lnTo>
                  <a:pt x="10766" y="2390"/>
                </a:lnTo>
                <a:lnTo>
                  <a:pt x="10330" y="3109"/>
                </a:lnTo>
                <a:lnTo>
                  <a:pt x="10101" y="3898"/>
                </a:lnTo>
                <a:lnTo>
                  <a:pt x="9987" y="4524"/>
                </a:lnTo>
                <a:lnTo>
                  <a:pt x="10101" y="5220"/>
                </a:lnTo>
                <a:lnTo>
                  <a:pt x="10216" y="5823"/>
                </a:lnTo>
                <a:lnTo>
                  <a:pt x="10330" y="6403"/>
                </a:lnTo>
                <a:lnTo>
                  <a:pt x="10330" y="6914"/>
                </a:lnTo>
                <a:lnTo>
                  <a:pt x="10216" y="7471"/>
                </a:lnTo>
                <a:lnTo>
                  <a:pt x="10101" y="7935"/>
                </a:lnTo>
                <a:lnTo>
                  <a:pt x="9872" y="8329"/>
                </a:lnTo>
                <a:lnTo>
                  <a:pt x="9643" y="8654"/>
                </a:lnTo>
                <a:lnTo>
                  <a:pt x="9368" y="9002"/>
                </a:lnTo>
                <a:close/>
              </a:path>
            </a:pathLst>
          </a:custGeom>
          <a:solidFill>
            <a:srgbClr val="00FF00"/>
          </a:solidFill>
          <a:ln w="38100">
            <a:solidFill>
              <a:srgbClr val="000000"/>
            </a:solidFill>
            <a:miter lim="800000"/>
            <a:headEnd/>
            <a:tailEnd/>
          </a:ln>
          <a:effectLst>
            <a:outerShdw dist="107763" dir="2700000" algn="ctr" rotWithShape="0">
              <a:srgbClr val="808080"/>
            </a:outerShdw>
          </a:effectLst>
        </p:spPr>
        <p:txBody>
          <a:bodyPr/>
          <a:lstStyle/>
          <a:p>
            <a:endParaRPr lang="en-US"/>
          </a:p>
        </p:txBody>
      </p:sp>
      <p:sp>
        <p:nvSpPr>
          <p:cNvPr id="75780" name="Text Box 4"/>
          <p:cNvSpPr txBox="1">
            <a:spLocks noChangeArrowheads="1"/>
          </p:cNvSpPr>
          <p:nvPr/>
        </p:nvSpPr>
        <p:spPr bwMode="auto">
          <a:xfrm>
            <a:off x="2009501" y="1082314"/>
            <a:ext cx="7589520" cy="395173"/>
          </a:xfrm>
          <a:prstGeom prst="rect">
            <a:avLst/>
          </a:prstGeom>
          <a:noFill/>
          <a:ln w="76200">
            <a:solidFill>
              <a:schemeClr val="bg1"/>
            </a:solidFill>
            <a:prstDash val="sysDot"/>
            <a:miter lim="800000"/>
            <a:headEnd/>
            <a:tailEnd/>
          </a:ln>
          <a:effectLst/>
        </p:spPr>
        <p:txBody>
          <a:bodyPr wrap="square">
            <a:spAutoFit/>
          </a:bodyPr>
          <a:lstStyle/>
          <a:p>
            <a:pPr algn="just" rtl="1">
              <a:lnSpc>
                <a:spcPct val="80000"/>
              </a:lnSpc>
            </a:pPr>
            <a:r>
              <a:rPr lang="en-US" sz="2400" b="1" dirty="0">
                <a:solidFill>
                  <a:schemeClr val="folHlink"/>
                </a:solidFill>
              </a:rPr>
              <a:t> </a:t>
            </a:r>
            <a:endParaRPr lang="en-US" sz="2400" dirty="0"/>
          </a:p>
        </p:txBody>
      </p:sp>
      <p:sp>
        <p:nvSpPr>
          <p:cNvPr id="2" name="Rectangle 1"/>
          <p:cNvSpPr/>
          <p:nvPr/>
        </p:nvSpPr>
        <p:spPr>
          <a:xfrm>
            <a:off x="1489166" y="496129"/>
            <a:ext cx="8699863" cy="6186309"/>
          </a:xfrm>
          <a:prstGeom prst="rect">
            <a:avLst/>
          </a:prstGeom>
        </p:spPr>
        <p:txBody>
          <a:bodyPr wrap="square">
            <a:spAutoFit/>
          </a:bodyPr>
          <a:lstStyle/>
          <a:p>
            <a:pPr algn="r" rtl="1">
              <a:lnSpc>
                <a:spcPct val="150000"/>
              </a:lnSpc>
            </a:pPr>
            <a:r>
              <a:rPr lang="ar-SA" sz="2000" b="1" dirty="0">
                <a:solidFill>
                  <a:schemeClr val="folHlink"/>
                </a:solidFill>
              </a:rPr>
              <a:t> </a:t>
            </a:r>
            <a:r>
              <a:rPr lang="ar-SA" sz="2400" b="1" dirty="0"/>
              <a:t> </a:t>
            </a:r>
            <a:r>
              <a:rPr lang="fa-IR" sz="2400" b="1" dirty="0" smtClean="0"/>
              <a:t>انواع گل آذین نامحدود</a:t>
            </a:r>
          </a:p>
          <a:p>
            <a:pPr algn="r" rtl="1">
              <a:lnSpc>
                <a:spcPct val="150000"/>
              </a:lnSpc>
            </a:pPr>
            <a:r>
              <a:rPr lang="ar-SA" sz="2000" b="1" dirty="0" smtClean="0">
                <a:solidFill>
                  <a:srgbClr val="FF0000"/>
                </a:solidFill>
              </a:rPr>
              <a:t>گل‌آذين‌ </a:t>
            </a:r>
            <a:r>
              <a:rPr lang="ar-SA" sz="2000" b="1" dirty="0">
                <a:solidFill>
                  <a:srgbClr val="FF0000"/>
                </a:solidFill>
              </a:rPr>
              <a:t>خوشه‌اي‌</a:t>
            </a:r>
            <a:r>
              <a:rPr lang="ar-SA" sz="2000" dirty="0">
                <a:solidFill>
                  <a:srgbClr val="FF0000"/>
                </a:solidFill>
              </a:rPr>
              <a:t> </a:t>
            </a:r>
            <a:r>
              <a:rPr lang="ar-SA" sz="2400" dirty="0"/>
              <a:t>ـ گلها با دمگلهاي‌ برابر در فاصله‌هاي‌ مساوي‌ روي‌ محور اصلي‌ قرار دارند. در قاعده‌ هر دمگل‌ يك‌ </a:t>
            </a:r>
            <a:r>
              <a:rPr lang="ar-SA" sz="2400" dirty="0" smtClean="0"/>
              <a:t>برگك‌</a:t>
            </a:r>
            <a:r>
              <a:rPr lang="fa-IR" sz="2400" dirty="0" smtClean="0"/>
              <a:t>( براکته)</a:t>
            </a:r>
            <a:r>
              <a:rPr lang="ar-SA" sz="2400" dirty="0" smtClean="0"/>
              <a:t> </a:t>
            </a:r>
            <a:r>
              <a:rPr lang="ar-SA" sz="2400" dirty="0"/>
              <a:t>وجود دارد (شب‌ بو).</a:t>
            </a:r>
          </a:p>
          <a:p>
            <a:pPr algn="r" rtl="1">
              <a:lnSpc>
                <a:spcPct val="150000"/>
              </a:lnSpc>
            </a:pPr>
            <a:r>
              <a:rPr lang="ar-SA" sz="2400" dirty="0" smtClean="0"/>
              <a:t> </a:t>
            </a:r>
            <a:r>
              <a:rPr lang="ar-SA" sz="2000" b="1" dirty="0">
                <a:solidFill>
                  <a:srgbClr val="FF0000"/>
                </a:solidFill>
              </a:rPr>
              <a:t>گل‌ </a:t>
            </a:r>
            <a:r>
              <a:rPr lang="ar-SA" sz="2000" b="1" dirty="0" smtClean="0">
                <a:solidFill>
                  <a:srgbClr val="FF0000"/>
                </a:solidFill>
              </a:rPr>
              <a:t>آذين‌ سنبله‌اي‌</a:t>
            </a:r>
            <a:r>
              <a:rPr lang="ar-SA" sz="2000" dirty="0" smtClean="0">
                <a:solidFill>
                  <a:srgbClr val="FF0000"/>
                </a:solidFill>
              </a:rPr>
              <a:t> </a:t>
            </a:r>
            <a:r>
              <a:rPr lang="ar-SA" sz="2400" dirty="0"/>
              <a:t>ـ گلها بدون‌ دمگل‌ در حول‌ محور اصلي‌ در فاصله‌هاي‌ نسبتاً مساوي‌ به‌ آن‌ چسبيده‌اند (</a:t>
            </a:r>
            <a:r>
              <a:rPr lang="ar-SA" sz="2400" dirty="0" smtClean="0"/>
              <a:t>بارهنگ‌).</a:t>
            </a:r>
            <a:endParaRPr lang="ar-SA" sz="2400" dirty="0"/>
          </a:p>
          <a:p>
            <a:pPr algn="r" rtl="1">
              <a:lnSpc>
                <a:spcPct val="150000"/>
              </a:lnSpc>
            </a:pPr>
            <a:r>
              <a:rPr lang="ar-SA" sz="2400" b="1" dirty="0" smtClean="0"/>
              <a:t> </a:t>
            </a:r>
            <a:r>
              <a:rPr lang="ar-SA" sz="2000" b="1" dirty="0">
                <a:solidFill>
                  <a:srgbClr val="FF0000"/>
                </a:solidFill>
              </a:rPr>
              <a:t>گل‌ </a:t>
            </a:r>
            <a:r>
              <a:rPr lang="ar-SA" sz="2000" b="1" dirty="0" smtClean="0">
                <a:solidFill>
                  <a:srgbClr val="FF0000"/>
                </a:solidFill>
              </a:rPr>
              <a:t>آذين‌ </a:t>
            </a:r>
            <a:r>
              <a:rPr lang="ar-SA" sz="2000" b="1" dirty="0">
                <a:solidFill>
                  <a:srgbClr val="FF0000"/>
                </a:solidFill>
              </a:rPr>
              <a:t>سنبله‌اي‌ نر يا </a:t>
            </a:r>
            <a:r>
              <a:rPr lang="ar-SA" sz="2000" b="1" dirty="0" smtClean="0">
                <a:solidFill>
                  <a:srgbClr val="FF0000"/>
                </a:solidFill>
              </a:rPr>
              <a:t>ماده‌</a:t>
            </a:r>
            <a:r>
              <a:rPr lang="ar-SA" sz="2000" dirty="0" smtClean="0">
                <a:solidFill>
                  <a:srgbClr val="FF0000"/>
                </a:solidFill>
              </a:rPr>
              <a:t> </a:t>
            </a:r>
            <a:r>
              <a:rPr lang="ar-SA" sz="2400" dirty="0"/>
              <a:t>ـ هر گل‌آذين‌ سنبله‌اي‌ فقط‌ داراي‌ گلهاي‌ نر يا گلهاي‌ ماده‌ است‌ (بيد و گردو).</a:t>
            </a:r>
          </a:p>
          <a:p>
            <a:pPr algn="r" rtl="1">
              <a:lnSpc>
                <a:spcPct val="150000"/>
              </a:lnSpc>
            </a:pPr>
            <a:r>
              <a:rPr lang="ar-SA" sz="2400" b="1" dirty="0" smtClean="0"/>
              <a:t> </a:t>
            </a:r>
            <a:r>
              <a:rPr lang="ar-SA" sz="2000" b="1" dirty="0">
                <a:solidFill>
                  <a:srgbClr val="FF0000"/>
                </a:solidFill>
              </a:rPr>
              <a:t>گل‌آذين‌ </a:t>
            </a:r>
            <a:r>
              <a:rPr lang="ar-SA" sz="2000" b="1" dirty="0" smtClean="0">
                <a:solidFill>
                  <a:srgbClr val="FF0000"/>
                </a:solidFill>
              </a:rPr>
              <a:t>چتري</a:t>
            </a:r>
            <a:r>
              <a:rPr lang="ar-SA" sz="2000" dirty="0" smtClean="0">
                <a:solidFill>
                  <a:srgbClr val="FF0000"/>
                </a:solidFill>
              </a:rPr>
              <a:t> </a:t>
            </a:r>
            <a:r>
              <a:rPr lang="ar-SA" sz="2400" dirty="0"/>
              <a:t>ـ دمگلهاي‌ يك‌ اندازه‌ از انتهاي‌ محور اصلي‌ خارج‌ مي‌شوند. و منظره‌اي‌ چتر مانند دارند (پياز،گيلاس‌، شمعداني‌).</a:t>
            </a:r>
          </a:p>
          <a:p>
            <a:pPr algn="r" rtl="1">
              <a:lnSpc>
                <a:spcPct val="150000"/>
              </a:lnSpc>
            </a:pPr>
            <a:r>
              <a:rPr lang="ar-SA" sz="2400" b="1" dirty="0" smtClean="0"/>
              <a:t> </a:t>
            </a:r>
            <a:r>
              <a:rPr lang="ar-SA" sz="2000" b="1" dirty="0">
                <a:solidFill>
                  <a:srgbClr val="FF0000"/>
                </a:solidFill>
              </a:rPr>
              <a:t>گل‌آذين‌ </a:t>
            </a:r>
            <a:r>
              <a:rPr lang="ar-SA" sz="2000" b="1" dirty="0" smtClean="0">
                <a:solidFill>
                  <a:srgbClr val="FF0000"/>
                </a:solidFill>
              </a:rPr>
              <a:t>كلاپركي</a:t>
            </a:r>
            <a:r>
              <a:rPr lang="fa-IR" sz="2000" b="1" dirty="0" smtClean="0">
                <a:solidFill>
                  <a:srgbClr val="FF0000"/>
                </a:solidFill>
              </a:rPr>
              <a:t> (کاپیتول)</a:t>
            </a:r>
            <a:r>
              <a:rPr lang="ar-SA" sz="2000" b="1" dirty="0" smtClean="0">
                <a:solidFill>
                  <a:srgbClr val="FF0000"/>
                </a:solidFill>
              </a:rPr>
              <a:t>‌</a:t>
            </a:r>
            <a:r>
              <a:rPr lang="ar-SA" sz="2000" dirty="0" smtClean="0">
                <a:solidFill>
                  <a:srgbClr val="FF0000"/>
                </a:solidFill>
              </a:rPr>
              <a:t> </a:t>
            </a:r>
            <a:r>
              <a:rPr lang="ar-SA" sz="2400" dirty="0"/>
              <a:t>ـ تعداد زيادي‌ گلهاي‌ بدون‌ دمگل‌ با پيوستگي‌ نزديك‌ روي‌ نهنج‌ برجسته‌ جمع‌ </a:t>
            </a:r>
            <a:r>
              <a:rPr lang="ar-SA" sz="2400" dirty="0" smtClean="0"/>
              <a:t>شده‌اند</a:t>
            </a:r>
            <a:r>
              <a:rPr lang="fa-IR" sz="2400" dirty="0" smtClean="0"/>
              <a:t>. تمایز سانتری پتال یا مرکزرو</a:t>
            </a:r>
            <a:r>
              <a:rPr lang="ar-SA" sz="2400" dirty="0" smtClean="0"/>
              <a:t> </a:t>
            </a:r>
            <a:r>
              <a:rPr lang="ar-SA" sz="2400" dirty="0"/>
              <a:t>(در گياهان‌ تيره‌ كاسني‌).</a:t>
            </a:r>
            <a:endParaRPr lang="en-US" sz="2400" dirty="0"/>
          </a:p>
        </p:txBody>
      </p:sp>
    </p:spTree>
    <p:extLst>
      <p:ext uri="{BB962C8B-B14F-4D97-AF65-F5344CB8AC3E}">
        <p14:creationId xmlns:p14="http://schemas.microsoft.com/office/powerpoint/2010/main" val="794188894"/>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0" presetClass="entr" presetSubtype="0" fill="hold" grpId="0" nodeType="afterEffect">
                                  <p:stCondLst>
                                    <p:cond delay="0"/>
                                  </p:stCondLst>
                                  <p:childTnLst>
                                    <p:set>
                                      <p:cBhvr>
                                        <p:cTn id="6" dur="1" fill="hold">
                                          <p:stCondLst>
                                            <p:cond delay="0"/>
                                          </p:stCondLst>
                                        </p:cTn>
                                        <p:tgtEl>
                                          <p:spTgt spid="75780"/>
                                        </p:tgtEl>
                                        <p:attrNameLst>
                                          <p:attrName>style.visibility</p:attrName>
                                        </p:attrNameLst>
                                      </p:cBhvr>
                                      <p:to>
                                        <p:strVal val="visible"/>
                                      </p:to>
                                    </p:set>
                                    <p:animEffect transition="in" filter="fade">
                                      <p:cBhvr>
                                        <p:cTn id="7" dur="800" decel="100000"/>
                                        <p:tgtEl>
                                          <p:spTgt spid="75780"/>
                                        </p:tgtEl>
                                      </p:cBhvr>
                                    </p:animEffect>
                                    <p:anim calcmode="lin" valueType="num">
                                      <p:cBhvr>
                                        <p:cTn id="8" dur="800" decel="100000" fill="hold"/>
                                        <p:tgtEl>
                                          <p:spTgt spid="75780"/>
                                        </p:tgtEl>
                                        <p:attrNameLst>
                                          <p:attrName>style.rotation</p:attrName>
                                        </p:attrNameLst>
                                      </p:cBhvr>
                                      <p:tavLst>
                                        <p:tav tm="0">
                                          <p:val>
                                            <p:fltVal val="-90"/>
                                          </p:val>
                                        </p:tav>
                                        <p:tav tm="100000">
                                          <p:val>
                                            <p:fltVal val="0"/>
                                          </p:val>
                                        </p:tav>
                                      </p:tavLst>
                                    </p:anim>
                                    <p:anim calcmode="lin" valueType="num">
                                      <p:cBhvr>
                                        <p:cTn id="9" dur="800" decel="100000" fill="hold"/>
                                        <p:tgtEl>
                                          <p:spTgt spid="75780"/>
                                        </p:tgtEl>
                                        <p:attrNameLst>
                                          <p:attrName>ppt_x</p:attrName>
                                        </p:attrNameLst>
                                      </p:cBhvr>
                                      <p:tavLst>
                                        <p:tav tm="0">
                                          <p:val>
                                            <p:strVal val="#ppt_x+0.4"/>
                                          </p:val>
                                        </p:tav>
                                        <p:tav tm="100000">
                                          <p:val>
                                            <p:strVal val="#ppt_x-0.05"/>
                                          </p:val>
                                        </p:tav>
                                      </p:tavLst>
                                    </p:anim>
                                    <p:anim calcmode="lin" valueType="num">
                                      <p:cBhvr>
                                        <p:cTn id="10" dur="800" decel="100000" fill="hold"/>
                                        <p:tgtEl>
                                          <p:spTgt spid="75780"/>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75780"/>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75780"/>
                                        </p:tgtEl>
                                        <p:attrNameLst>
                                          <p:attrName>ppt_y</p:attrName>
                                        </p:attrNameLst>
                                      </p:cBhvr>
                                      <p:tavLst>
                                        <p:tav tm="0">
                                          <p:val>
                                            <p:strVal val="#ppt_y+0.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5780"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AutoShape 2"/>
          <p:cNvSpPr>
            <a:spLocks noChangeArrowheads="1"/>
          </p:cNvSpPr>
          <p:nvPr/>
        </p:nvSpPr>
        <p:spPr bwMode="auto">
          <a:xfrm>
            <a:off x="949233" y="-104503"/>
            <a:ext cx="9710057" cy="7080069"/>
          </a:xfrm>
          <a:prstGeom prst="bevel">
            <a:avLst>
              <a:gd name="adj" fmla="val 2731"/>
            </a:avLst>
          </a:prstGeom>
          <a:noFill/>
          <a:ln w="69850">
            <a:solidFill>
              <a:srgbClr val="FF00FF"/>
            </a:solidFill>
            <a:miter lim="800000"/>
            <a:headEnd/>
            <a:tailEnd/>
          </a:ln>
          <a:effectLst/>
        </p:spPr>
        <p:txBody>
          <a:bodyPr wrap="none" anchor="ctr"/>
          <a:lstStyle/>
          <a:p>
            <a:endParaRPr lang="en-US"/>
          </a:p>
        </p:txBody>
      </p:sp>
      <p:sp>
        <p:nvSpPr>
          <p:cNvPr id="75779" name="plant"/>
          <p:cNvSpPr>
            <a:spLocks noEditPoints="1" noChangeArrowheads="1"/>
          </p:cNvSpPr>
          <p:nvPr/>
        </p:nvSpPr>
        <p:spPr bwMode="auto">
          <a:xfrm>
            <a:off x="1847850" y="5876925"/>
            <a:ext cx="719138" cy="615950"/>
          </a:xfrm>
          <a:custGeom>
            <a:avLst/>
            <a:gdLst>
              <a:gd name="T0" fmla="*/ 0 w 21600"/>
              <a:gd name="T1" fmla="*/ 0 h 21600"/>
              <a:gd name="T2" fmla="*/ 10800 w 21600"/>
              <a:gd name="T3" fmla="*/ 0 h 21600"/>
              <a:gd name="T4" fmla="*/ 21600 w 21600"/>
              <a:gd name="T5" fmla="*/ 0 h 21600"/>
              <a:gd name="T6" fmla="*/ 21600 w 21600"/>
              <a:gd name="T7" fmla="*/ 10800 h 21600"/>
              <a:gd name="T8" fmla="*/ 21600 w 21600"/>
              <a:gd name="T9" fmla="*/ 21600 h 21600"/>
              <a:gd name="T10" fmla="*/ 10800 w 21600"/>
              <a:gd name="T11" fmla="*/ 21600 h 21600"/>
              <a:gd name="T12" fmla="*/ 0 w 21600"/>
              <a:gd name="T13" fmla="*/ 21600 h 21600"/>
              <a:gd name="T14" fmla="*/ 0 w 21600"/>
              <a:gd name="T15" fmla="*/ 10800 h 21600"/>
              <a:gd name="T16" fmla="*/ 7100 w 21600"/>
              <a:gd name="T17" fmla="*/ 10092 h 21600"/>
              <a:gd name="T18" fmla="*/ 14545 w 21600"/>
              <a:gd name="T19" fmla="*/ 13573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9368" y="9002"/>
                </a:moveTo>
                <a:lnTo>
                  <a:pt x="9254" y="8422"/>
                </a:lnTo>
                <a:lnTo>
                  <a:pt x="9139" y="7935"/>
                </a:lnTo>
                <a:lnTo>
                  <a:pt x="8819" y="7355"/>
                </a:lnTo>
                <a:lnTo>
                  <a:pt x="8475" y="6728"/>
                </a:lnTo>
                <a:lnTo>
                  <a:pt x="8040" y="6287"/>
                </a:lnTo>
                <a:lnTo>
                  <a:pt x="7421" y="5707"/>
                </a:lnTo>
                <a:lnTo>
                  <a:pt x="6574" y="5429"/>
                </a:lnTo>
                <a:lnTo>
                  <a:pt x="5452" y="5313"/>
                </a:lnTo>
                <a:lnTo>
                  <a:pt x="4856" y="5220"/>
                </a:lnTo>
                <a:lnTo>
                  <a:pt x="4169" y="5220"/>
                </a:lnTo>
                <a:lnTo>
                  <a:pt x="3665" y="5104"/>
                </a:lnTo>
                <a:lnTo>
                  <a:pt x="3001" y="4872"/>
                </a:lnTo>
                <a:lnTo>
                  <a:pt x="2497" y="4756"/>
                </a:lnTo>
                <a:lnTo>
                  <a:pt x="2062" y="4408"/>
                </a:lnTo>
                <a:lnTo>
                  <a:pt x="1603" y="4083"/>
                </a:lnTo>
                <a:lnTo>
                  <a:pt x="1283" y="3689"/>
                </a:lnTo>
                <a:lnTo>
                  <a:pt x="1283" y="4315"/>
                </a:lnTo>
                <a:lnTo>
                  <a:pt x="1489" y="5104"/>
                </a:lnTo>
                <a:lnTo>
                  <a:pt x="1832" y="6055"/>
                </a:lnTo>
                <a:lnTo>
                  <a:pt x="2382" y="6914"/>
                </a:lnTo>
                <a:lnTo>
                  <a:pt x="2680" y="7471"/>
                </a:lnTo>
                <a:lnTo>
                  <a:pt x="3115" y="7935"/>
                </a:lnTo>
                <a:lnTo>
                  <a:pt x="3573" y="8213"/>
                </a:lnTo>
                <a:lnTo>
                  <a:pt x="4077" y="8654"/>
                </a:lnTo>
                <a:lnTo>
                  <a:pt x="4627" y="9002"/>
                </a:lnTo>
                <a:lnTo>
                  <a:pt x="5245" y="9234"/>
                </a:lnTo>
                <a:lnTo>
                  <a:pt x="6024" y="9443"/>
                </a:lnTo>
                <a:lnTo>
                  <a:pt x="6757" y="9628"/>
                </a:lnTo>
                <a:lnTo>
                  <a:pt x="5177" y="10069"/>
                </a:lnTo>
                <a:lnTo>
                  <a:pt x="3963" y="10649"/>
                </a:lnTo>
                <a:lnTo>
                  <a:pt x="3344" y="11044"/>
                </a:lnTo>
                <a:lnTo>
                  <a:pt x="2886" y="11600"/>
                </a:lnTo>
                <a:lnTo>
                  <a:pt x="2497" y="12041"/>
                </a:lnTo>
                <a:lnTo>
                  <a:pt x="1947" y="12343"/>
                </a:lnTo>
                <a:lnTo>
                  <a:pt x="1168" y="12668"/>
                </a:lnTo>
                <a:lnTo>
                  <a:pt x="0" y="12900"/>
                </a:lnTo>
                <a:lnTo>
                  <a:pt x="435" y="13248"/>
                </a:lnTo>
                <a:lnTo>
                  <a:pt x="779" y="13456"/>
                </a:lnTo>
                <a:lnTo>
                  <a:pt x="1283" y="13642"/>
                </a:lnTo>
                <a:lnTo>
                  <a:pt x="1718" y="13758"/>
                </a:lnTo>
                <a:lnTo>
                  <a:pt x="2680" y="13851"/>
                </a:lnTo>
                <a:lnTo>
                  <a:pt x="3573" y="13758"/>
                </a:lnTo>
                <a:lnTo>
                  <a:pt x="4512" y="13526"/>
                </a:lnTo>
                <a:lnTo>
                  <a:pt x="5360" y="13248"/>
                </a:lnTo>
                <a:lnTo>
                  <a:pt x="6139" y="12900"/>
                </a:lnTo>
                <a:lnTo>
                  <a:pt x="6757" y="12552"/>
                </a:lnTo>
                <a:lnTo>
                  <a:pt x="6459" y="13132"/>
                </a:lnTo>
                <a:lnTo>
                  <a:pt x="6139" y="13642"/>
                </a:lnTo>
                <a:lnTo>
                  <a:pt x="5910" y="14199"/>
                </a:lnTo>
                <a:lnTo>
                  <a:pt x="5681" y="14663"/>
                </a:lnTo>
                <a:lnTo>
                  <a:pt x="5681" y="15150"/>
                </a:lnTo>
                <a:lnTo>
                  <a:pt x="5681" y="15730"/>
                </a:lnTo>
                <a:lnTo>
                  <a:pt x="5681" y="16241"/>
                </a:lnTo>
                <a:lnTo>
                  <a:pt x="5795" y="16913"/>
                </a:lnTo>
                <a:lnTo>
                  <a:pt x="5910" y="17586"/>
                </a:lnTo>
                <a:lnTo>
                  <a:pt x="5910" y="18213"/>
                </a:lnTo>
                <a:lnTo>
                  <a:pt x="5795" y="18885"/>
                </a:lnTo>
                <a:lnTo>
                  <a:pt x="5566" y="19396"/>
                </a:lnTo>
                <a:lnTo>
                  <a:pt x="5245" y="19976"/>
                </a:lnTo>
                <a:lnTo>
                  <a:pt x="4971" y="20370"/>
                </a:lnTo>
                <a:lnTo>
                  <a:pt x="4512" y="20811"/>
                </a:lnTo>
                <a:lnTo>
                  <a:pt x="4077" y="21043"/>
                </a:lnTo>
                <a:lnTo>
                  <a:pt x="5177" y="20927"/>
                </a:lnTo>
                <a:lnTo>
                  <a:pt x="6253" y="20486"/>
                </a:lnTo>
                <a:lnTo>
                  <a:pt x="7421" y="19976"/>
                </a:lnTo>
                <a:lnTo>
                  <a:pt x="8361" y="19187"/>
                </a:lnTo>
                <a:lnTo>
                  <a:pt x="8819" y="18769"/>
                </a:lnTo>
                <a:lnTo>
                  <a:pt x="9139" y="18213"/>
                </a:lnTo>
                <a:lnTo>
                  <a:pt x="9437" y="17772"/>
                </a:lnTo>
                <a:lnTo>
                  <a:pt x="9643" y="17261"/>
                </a:lnTo>
                <a:lnTo>
                  <a:pt x="9872" y="16681"/>
                </a:lnTo>
                <a:lnTo>
                  <a:pt x="9872" y="16171"/>
                </a:lnTo>
                <a:lnTo>
                  <a:pt x="9872" y="15614"/>
                </a:lnTo>
                <a:lnTo>
                  <a:pt x="9758" y="15057"/>
                </a:lnTo>
                <a:lnTo>
                  <a:pt x="10216" y="15498"/>
                </a:lnTo>
                <a:lnTo>
                  <a:pt x="10537" y="16241"/>
                </a:lnTo>
                <a:lnTo>
                  <a:pt x="10834" y="17145"/>
                </a:lnTo>
                <a:lnTo>
                  <a:pt x="11041" y="18213"/>
                </a:lnTo>
                <a:lnTo>
                  <a:pt x="11155" y="19187"/>
                </a:lnTo>
                <a:lnTo>
                  <a:pt x="11155" y="20185"/>
                </a:lnTo>
                <a:lnTo>
                  <a:pt x="11155" y="20579"/>
                </a:lnTo>
                <a:lnTo>
                  <a:pt x="11041" y="21043"/>
                </a:lnTo>
                <a:lnTo>
                  <a:pt x="10926" y="21391"/>
                </a:lnTo>
                <a:lnTo>
                  <a:pt x="10766" y="21600"/>
                </a:lnTo>
                <a:lnTo>
                  <a:pt x="11499" y="21484"/>
                </a:lnTo>
                <a:lnTo>
                  <a:pt x="12323" y="21043"/>
                </a:lnTo>
                <a:lnTo>
                  <a:pt x="13102" y="20370"/>
                </a:lnTo>
                <a:lnTo>
                  <a:pt x="13606" y="19628"/>
                </a:lnTo>
                <a:lnTo>
                  <a:pt x="13950" y="19071"/>
                </a:lnTo>
                <a:lnTo>
                  <a:pt x="14064" y="18677"/>
                </a:lnTo>
                <a:lnTo>
                  <a:pt x="14179" y="18097"/>
                </a:lnTo>
                <a:lnTo>
                  <a:pt x="14293" y="17586"/>
                </a:lnTo>
                <a:lnTo>
                  <a:pt x="14179" y="16913"/>
                </a:lnTo>
                <a:lnTo>
                  <a:pt x="14064" y="16241"/>
                </a:lnTo>
                <a:lnTo>
                  <a:pt x="13835" y="15614"/>
                </a:lnTo>
                <a:lnTo>
                  <a:pt x="13560" y="14872"/>
                </a:lnTo>
                <a:lnTo>
                  <a:pt x="13950" y="14941"/>
                </a:lnTo>
                <a:lnTo>
                  <a:pt x="14408" y="15150"/>
                </a:lnTo>
                <a:lnTo>
                  <a:pt x="14843" y="15266"/>
                </a:lnTo>
                <a:lnTo>
                  <a:pt x="15232" y="15614"/>
                </a:lnTo>
                <a:lnTo>
                  <a:pt x="15576" y="15846"/>
                </a:lnTo>
                <a:lnTo>
                  <a:pt x="15897" y="16171"/>
                </a:lnTo>
                <a:lnTo>
                  <a:pt x="16126" y="16473"/>
                </a:lnTo>
                <a:lnTo>
                  <a:pt x="16240" y="16913"/>
                </a:lnTo>
                <a:lnTo>
                  <a:pt x="16515" y="17261"/>
                </a:lnTo>
                <a:lnTo>
                  <a:pt x="17088" y="17586"/>
                </a:lnTo>
                <a:lnTo>
                  <a:pt x="17798" y="17865"/>
                </a:lnTo>
                <a:lnTo>
                  <a:pt x="18576" y="18097"/>
                </a:lnTo>
                <a:lnTo>
                  <a:pt x="19424" y="18213"/>
                </a:lnTo>
                <a:lnTo>
                  <a:pt x="20317" y="18213"/>
                </a:lnTo>
                <a:lnTo>
                  <a:pt x="21050" y="18213"/>
                </a:lnTo>
                <a:lnTo>
                  <a:pt x="21600" y="17865"/>
                </a:lnTo>
                <a:lnTo>
                  <a:pt x="21165" y="17656"/>
                </a:lnTo>
                <a:lnTo>
                  <a:pt x="20592" y="17470"/>
                </a:lnTo>
                <a:lnTo>
                  <a:pt x="20088" y="17029"/>
                </a:lnTo>
                <a:lnTo>
                  <a:pt x="19653" y="16681"/>
                </a:lnTo>
                <a:lnTo>
                  <a:pt x="19195" y="16241"/>
                </a:lnTo>
                <a:lnTo>
                  <a:pt x="18920" y="15962"/>
                </a:lnTo>
                <a:lnTo>
                  <a:pt x="18576" y="15498"/>
                </a:lnTo>
                <a:lnTo>
                  <a:pt x="18576" y="15057"/>
                </a:lnTo>
                <a:lnTo>
                  <a:pt x="18485" y="14756"/>
                </a:lnTo>
                <a:lnTo>
                  <a:pt x="18256" y="14199"/>
                </a:lnTo>
                <a:lnTo>
                  <a:pt x="17912" y="13526"/>
                </a:lnTo>
                <a:lnTo>
                  <a:pt x="17523" y="13016"/>
                </a:lnTo>
                <a:lnTo>
                  <a:pt x="16973" y="12436"/>
                </a:lnTo>
                <a:lnTo>
                  <a:pt x="16355" y="12041"/>
                </a:lnTo>
                <a:lnTo>
                  <a:pt x="16011" y="11832"/>
                </a:lnTo>
                <a:lnTo>
                  <a:pt x="15690" y="11716"/>
                </a:lnTo>
                <a:lnTo>
                  <a:pt x="15232" y="11716"/>
                </a:lnTo>
                <a:lnTo>
                  <a:pt x="14843" y="11716"/>
                </a:lnTo>
                <a:lnTo>
                  <a:pt x="15461" y="11252"/>
                </a:lnTo>
                <a:lnTo>
                  <a:pt x="16126" y="10858"/>
                </a:lnTo>
                <a:lnTo>
                  <a:pt x="16973" y="10649"/>
                </a:lnTo>
                <a:lnTo>
                  <a:pt x="17798" y="10417"/>
                </a:lnTo>
                <a:lnTo>
                  <a:pt x="18806" y="10301"/>
                </a:lnTo>
                <a:lnTo>
                  <a:pt x="19653" y="10301"/>
                </a:lnTo>
                <a:lnTo>
                  <a:pt x="20478" y="10417"/>
                </a:lnTo>
                <a:lnTo>
                  <a:pt x="21256" y="10533"/>
                </a:lnTo>
                <a:lnTo>
                  <a:pt x="20707" y="9837"/>
                </a:lnTo>
                <a:lnTo>
                  <a:pt x="19859" y="9234"/>
                </a:lnTo>
                <a:lnTo>
                  <a:pt x="18806" y="8538"/>
                </a:lnTo>
                <a:lnTo>
                  <a:pt x="17637" y="8144"/>
                </a:lnTo>
                <a:lnTo>
                  <a:pt x="16973" y="8027"/>
                </a:lnTo>
                <a:lnTo>
                  <a:pt x="16355" y="7935"/>
                </a:lnTo>
                <a:lnTo>
                  <a:pt x="15805" y="7935"/>
                </a:lnTo>
                <a:lnTo>
                  <a:pt x="15118" y="8027"/>
                </a:lnTo>
                <a:lnTo>
                  <a:pt x="14614" y="8144"/>
                </a:lnTo>
                <a:lnTo>
                  <a:pt x="14064" y="8422"/>
                </a:lnTo>
                <a:lnTo>
                  <a:pt x="13606" y="8886"/>
                </a:lnTo>
                <a:lnTo>
                  <a:pt x="13217" y="9327"/>
                </a:lnTo>
                <a:lnTo>
                  <a:pt x="13606" y="8538"/>
                </a:lnTo>
                <a:lnTo>
                  <a:pt x="13950" y="7935"/>
                </a:lnTo>
                <a:lnTo>
                  <a:pt x="14293" y="7123"/>
                </a:lnTo>
                <a:lnTo>
                  <a:pt x="14499" y="6519"/>
                </a:lnTo>
                <a:lnTo>
                  <a:pt x="14614" y="5823"/>
                </a:lnTo>
                <a:lnTo>
                  <a:pt x="14614" y="5220"/>
                </a:lnTo>
                <a:lnTo>
                  <a:pt x="14408" y="4524"/>
                </a:lnTo>
                <a:lnTo>
                  <a:pt x="14064" y="3898"/>
                </a:lnTo>
                <a:lnTo>
                  <a:pt x="13606" y="3225"/>
                </a:lnTo>
                <a:lnTo>
                  <a:pt x="13331" y="2598"/>
                </a:lnTo>
                <a:lnTo>
                  <a:pt x="13102" y="2042"/>
                </a:lnTo>
                <a:lnTo>
                  <a:pt x="12896" y="1485"/>
                </a:lnTo>
                <a:lnTo>
                  <a:pt x="12781" y="1090"/>
                </a:lnTo>
                <a:lnTo>
                  <a:pt x="12667" y="626"/>
                </a:lnTo>
                <a:lnTo>
                  <a:pt x="12667" y="278"/>
                </a:lnTo>
                <a:lnTo>
                  <a:pt x="12667" y="0"/>
                </a:lnTo>
                <a:lnTo>
                  <a:pt x="12163" y="394"/>
                </a:lnTo>
                <a:lnTo>
                  <a:pt x="11728" y="974"/>
                </a:lnTo>
                <a:lnTo>
                  <a:pt x="11155" y="1601"/>
                </a:lnTo>
                <a:lnTo>
                  <a:pt x="10766" y="2390"/>
                </a:lnTo>
                <a:lnTo>
                  <a:pt x="10330" y="3109"/>
                </a:lnTo>
                <a:lnTo>
                  <a:pt x="10101" y="3898"/>
                </a:lnTo>
                <a:lnTo>
                  <a:pt x="9987" y="4524"/>
                </a:lnTo>
                <a:lnTo>
                  <a:pt x="10101" y="5220"/>
                </a:lnTo>
                <a:lnTo>
                  <a:pt x="10216" y="5823"/>
                </a:lnTo>
                <a:lnTo>
                  <a:pt x="10330" y="6403"/>
                </a:lnTo>
                <a:lnTo>
                  <a:pt x="10330" y="6914"/>
                </a:lnTo>
                <a:lnTo>
                  <a:pt x="10216" y="7471"/>
                </a:lnTo>
                <a:lnTo>
                  <a:pt x="10101" y="7935"/>
                </a:lnTo>
                <a:lnTo>
                  <a:pt x="9872" y="8329"/>
                </a:lnTo>
                <a:lnTo>
                  <a:pt x="9643" y="8654"/>
                </a:lnTo>
                <a:lnTo>
                  <a:pt x="9368" y="9002"/>
                </a:lnTo>
                <a:close/>
              </a:path>
            </a:pathLst>
          </a:custGeom>
          <a:solidFill>
            <a:srgbClr val="00FF00"/>
          </a:solidFill>
          <a:ln w="38100">
            <a:solidFill>
              <a:srgbClr val="000000"/>
            </a:solidFill>
            <a:miter lim="800000"/>
            <a:headEnd/>
            <a:tailEnd/>
          </a:ln>
          <a:effectLst>
            <a:outerShdw dist="107763" dir="2700000" algn="ctr" rotWithShape="0">
              <a:srgbClr val="808080"/>
            </a:outerShdw>
          </a:effectLst>
        </p:spPr>
        <p:txBody>
          <a:bodyPr/>
          <a:lstStyle/>
          <a:p>
            <a:endParaRPr lang="en-US"/>
          </a:p>
        </p:txBody>
      </p:sp>
      <p:sp>
        <p:nvSpPr>
          <p:cNvPr id="75780" name="Text Box 4"/>
          <p:cNvSpPr txBox="1">
            <a:spLocks noChangeArrowheads="1"/>
          </p:cNvSpPr>
          <p:nvPr/>
        </p:nvSpPr>
        <p:spPr bwMode="auto">
          <a:xfrm>
            <a:off x="2207419" y="1279901"/>
            <a:ext cx="7589520" cy="395173"/>
          </a:xfrm>
          <a:prstGeom prst="rect">
            <a:avLst/>
          </a:prstGeom>
          <a:noFill/>
          <a:ln w="76200">
            <a:solidFill>
              <a:schemeClr val="bg1"/>
            </a:solidFill>
            <a:prstDash val="sysDot"/>
            <a:miter lim="800000"/>
            <a:headEnd/>
            <a:tailEnd/>
          </a:ln>
          <a:effectLst/>
        </p:spPr>
        <p:txBody>
          <a:bodyPr wrap="square">
            <a:spAutoFit/>
          </a:bodyPr>
          <a:lstStyle/>
          <a:p>
            <a:pPr algn="just" rtl="1">
              <a:lnSpc>
                <a:spcPct val="80000"/>
              </a:lnSpc>
            </a:pPr>
            <a:r>
              <a:rPr lang="en-US" sz="2400" b="1" dirty="0">
                <a:solidFill>
                  <a:schemeClr val="folHlink"/>
                </a:solidFill>
              </a:rPr>
              <a:t> </a:t>
            </a:r>
            <a:endParaRPr lang="en-US" sz="2400" dirty="0"/>
          </a:p>
        </p:txBody>
      </p:sp>
      <p:sp>
        <p:nvSpPr>
          <p:cNvPr id="2" name="Rectangle 1"/>
          <p:cNvSpPr/>
          <p:nvPr/>
        </p:nvSpPr>
        <p:spPr>
          <a:xfrm>
            <a:off x="2566988" y="1279901"/>
            <a:ext cx="6942771" cy="3323987"/>
          </a:xfrm>
          <a:prstGeom prst="rect">
            <a:avLst/>
          </a:prstGeom>
        </p:spPr>
        <p:txBody>
          <a:bodyPr wrap="square">
            <a:spAutoFit/>
          </a:bodyPr>
          <a:lstStyle/>
          <a:p>
            <a:pPr algn="r" rtl="1">
              <a:lnSpc>
                <a:spcPct val="150000"/>
              </a:lnSpc>
            </a:pPr>
            <a:r>
              <a:rPr lang="ar-SA" sz="2000" b="1" dirty="0">
                <a:solidFill>
                  <a:schemeClr val="folHlink"/>
                </a:solidFill>
              </a:rPr>
              <a:t>گل‌آذين‌ محدود (گرزن‌</a:t>
            </a:r>
            <a:r>
              <a:rPr lang="ar-SA" sz="2000" b="1" dirty="0" smtClean="0">
                <a:solidFill>
                  <a:schemeClr val="folHlink"/>
                </a:solidFill>
              </a:rPr>
              <a:t>)</a:t>
            </a:r>
            <a:r>
              <a:rPr lang="fa-IR" sz="2000" b="1" dirty="0" smtClean="0">
                <a:solidFill>
                  <a:schemeClr val="folHlink"/>
                </a:solidFill>
              </a:rPr>
              <a:t>- با تمایز بازی پتال (از بالا به پایین) </a:t>
            </a:r>
            <a:endParaRPr lang="ar-SA" sz="2000" b="1" dirty="0" smtClean="0">
              <a:solidFill>
                <a:schemeClr val="folHlink"/>
              </a:solidFill>
            </a:endParaRPr>
          </a:p>
          <a:p>
            <a:pPr algn="r" rtl="1">
              <a:lnSpc>
                <a:spcPct val="150000"/>
              </a:lnSpc>
            </a:pPr>
            <a:r>
              <a:rPr lang="ar-SA" sz="2000" b="1" dirty="0" smtClean="0"/>
              <a:t> </a:t>
            </a:r>
            <a:r>
              <a:rPr lang="ar-SA" sz="2000" dirty="0" smtClean="0"/>
              <a:t>محور اصلي‌ اين‌ نوع‌ گل‌آذينها به‌ يك‌ گل‌ ختم‌ مي‌شود كه‌ تمامي‌ بافت‌ زاينده‌ يا مريستمي‌ را در بر مي‌گيرد و در نتيجه‌ رشد محوري‌ كه‌ گل‌ روي‌ آن‌ ظاهر شده‌ متوقف‌ مي‌گردد. گل‌آذين‌ محدود را عموماً گرزن‌ گويند كه‌ به‌ سه‌ صورت‌ يكسويه‌  ، دوسويه‌ (در نوعي‌ گل‌ فراموشم‌ نكن‌  ) و چندسويه‌ (در بسياري‌ از گياهان‌ تيره‌ نعناع‌) ديده‌ مي‌شود. گرزن‌ يكسويه‌ بر دو نوع‌ است‌: گرزن‌ دم‌ عقربي‌   يا حلزوني‌ (در گياهان‌ تيره‌ گاوزبان )، گرزن‌ بال‌ ملخي‌.</a:t>
            </a:r>
            <a:endParaRPr lang="en-US" sz="2000" dirty="0"/>
          </a:p>
        </p:txBody>
      </p:sp>
    </p:spTree>
    <p:extLst>
      <p:ext uri="{BB962C8B-B14F-4D97-AF65-F5344CB8AC3E}">
        <p14:creationId xmlns:p14="http://schemas.microsoft.com/office/powerpoint/2010/main" val="637981362"/>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0" presetClass="entr" presetSubtype="0" fill="hold" grpId="0" nodeType="afterEffect">
                                  <p:stCondLst>
                                    <p:cond delay="0"/>
                                  </p:stCondLst>
                                  <p:childTnLst>
                                    <p:set>
                                      <p:cBhvr>
                                        <p:cTn id="6" dur="1" fill="hold">
                                          <p:stCondLst>
                                            <p:cond delay="0"/>
                                          </p:stCondLst>
                                        </p:cTn>
                                        <p:tgtEl>
                                          <p:spTgt spid="75780"/>
                                        </p:tgtEl>
                                        <p:attrNameLst>
                                          <p:attrName>style.visibility</p:attrName>
                                        </p:attrNameLst>
                                      </p:cBhvr>
                                      <p:to>
                                        <p:strVal val="visible"/>
                                      </p:to>
                                    </p:set>
                                    <p:animEffect transition="in" filter="fade">
                                      <p:cBhvr>
                                        <p:cTn id="7" dur="800" decel="100000"/>
                                        <p:tgtEl>
                                          <p:spTgt spid="75780"/>
                                        </p:tgtEl>
                                      </p:cBhvr>
                                    </p:animEffect>
                                    <p:anim calcmode="lin" valueType="num">
                                      <p:cBhvr>
                                        <p:cTn id="8" dur="800" decel="100000" fill="hold"/>
                                        <p:tgtEl>
                                          <p:spTgt spid="75780"/>
                                        </p:tgtEl>
                                        <p:attrNameLst>
                                          <p:attrName>style.rotation</p:attrName>
                                        </p:attrNameLst>
                                      </p:cBhvr>
                                      <p:tavLst>
                                        <p:tav tm="0">
                                          <p:val>
                                            <p:fltVal val="-90"/>
                                          </p:val>
                                        </p:tav>
                                        <p:tav tm="100000">
                                          <p:val>
                                            <p:fltVal val="0"/>
                                          </p:val>
                                        </p:tav>
                                      </p:tavLst>
                                    </p:anim>
                                    <p:anim calcmode="lin" valueType="num">
                                      <p:cBhvr>
                                        <p:cTn id="9" dur="800" decel="100000" fill="hold"/>
                                        <p:tgtEl>
                                          <p:spTgt spid="75780"/>
                                        </p:tgtEl>
                                        <p:attrNameLst>
                                          <p:attrName>ppt_x</p:attrName>
                                        </p:attrNameLst>
                                      </p:cBhvr>
                                      <p:tavLst>
                                        <p:tav tm="0">
                                          <p:val>
                                            <p:strVal val="#ppt_x+0.4"/>
                                          </p:val>
                                        </p:tav>
                                        <p:tav tm="100000">
                                          <p:val>
                                            <p:strVal val="#ppt_x-0.05"/>
                                          </p:val>
                                        </p:tav>
                                      </p:tavLst>
                                    </p:anim>
                                    <p:anim calcmode="lin" valueType="num">
                                      <p:cBhvr>
                                        <p:cTn id="10" dur="800" decel="100000" fill="hold"/>
                                        <p:tgtEl>
                                          <p:spTgt spid="75780"/>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75780"/>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75780"/>
                                        </p:tgtEl>
                                        <p:attrNameLst>
                                          <p:attrName>ppt_y</p:attrName>
                                        </p:attrNameLst>
                                      </p:cBhvr>
                                      <p:tavLst>
                                        <p:tav tm="0">
                                          <p:val>
                                            <p:strVal val="#ppt_y+0.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5780"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AutoShape 2"/>
          <p:cNvSpPr>
            <a:spLocks noChangeArrowheads="1"/>
          </p:cNvSpPr>
          <p:nvPr/>
        </p:nvSpPr>
        <p:spPr bwMode="auto">
          <a:xfrm>
            <a:off x="949233" y="-104503"/>
            <a:ext cx="9710057" cy="7080069"/>
          </a:xfrm>
          <a:prstGeom prst="bevel">
            <a:avLst>
              <a:gd name="adj" fmla="val 2731"/>
            </a:avLst>
          </a:prstGeom>
          <a:noFill/>
          <a:ln w="69850">
            <a:solidFill>
              <a:srgbClr val="FF00FF"/>
            </a:solidFill>
            <a:miter lim="800000"/>
            <a:headEnd/>
            <a:tailEnd/>
          </a:ln>
          <a:effectLst/>
        </p:spPr>
        <p:txBody>
          <a:bodyPr wrap="none" anchor="ctr"/>
          <a:lstStyle/>
          <a:p>
            <a:endParaRPr lang="en-US"/>
          </a:p>
        </p:txBody>
      </p:sp>
      <p:sp>
        <p:nvSpPr>
          <p:cNvPr id="75779" name="plant"/>
          <p:cNvSpPr>
            <a:spLocks noEditPoints="1" noChangeArrowheads="1"/>
          </p:cNvSpPr>
          <p:nvPr/>
        </p:nvSpPr>
        <p:spPr bwMode="auto">
          <a:xfrm>
            <a:off x="1847850" y="5876925"/>
            <a:ext cx="719138" cy="615950"/>
          </a:xfrm>
          <a:custGeom>
            <a:avLst/>
            <a:gdLst>
              <a:gd name="T0" fmla="*/ 0 w 21600"/>
              <a:gd name="T1" fmla="*/ 0 h 21600"/>
              <a:gd name="T2" fmla="*/ 10800 w 21600"/>
              <a:gd name="T3" fmla="*/ 0 h 21600"/>
              <a:gd name="T4" fmla="*/ 21600 w 21600"/>
              <a:gd name="T5" fmla="*/ 0 h 21600"/>
              <a:gd name="T6" fmla="*/ 21600 w 21600"/>
              <a:gd name="T7" fmla="*/ 10800 h 21600"/>
              <a:gd name="T8" fmla="*/ 21600 w 21600"/>
              <a:gd name="T9" fmla="*/ 21600 h 21600"/>
              <a:gd name="T10" fmla="*/ 10800 w 21600"/>
              <a:gd name="T11" fmla="*/ 21600 h 21600"/>
              <a:gd name="T12" fmla="*/ 0 w 21600"/>
              <a:gd name="T13" fmla="*/ 21600 h 21600"/>
              <a:gd name="T14" fmla="*/ 0 w 21600"/>
              <a:gd name="T15" fmla="*/ 10800 h 21600"/>
              <a:gd name="T16" fmla="*/ 7100 w 21600"/>
              <a:gd name="T17" fmla="*/ 10092 h 21600"/>
              <a:gd name="T18" fmla="*/ 14545 w 21600"/>
              <a:gd name="T19" fmla="*/ 13573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9368" y="9002"/>
                </a:moveTo>
                <a:lnTo>
                  <a:pt x="9254" y="8422"/>
                </a:lnTo>
                <a:lnTo>
                  <a:pt x="9139" y="7935"/>
                </a:lnTo>
                <a:lnTo>
                  <a:pt x="8819" y="7355"/>
                </a:lnTo>
                <a:lnTo>
                  <a:pt x="8475" y="6728"/>
                </a:lnTo>
                <a:lnTo>
                  <a:pt x="8040" y="6287"/>
                </a:lnTo>
                <a:lnTo>
                  <a:pt x="7421" y="5707"/>
                </a:lnTo>
                <a:lnTo>
                  <a:pt x="6574" y="5429"/>
                </a:lnTo>
                <a:lnTo>
                  <a:pt x="5452" y="5313"/>
                </a:lnTo>
                <a:lnTo>
                  <a:pt x="4856" y="5220"/>
                </a:lnTo>
                <a:lnTo>
                  <a:pt x="4169" y="5220"/>
                </a:lnTo>
                <a:lnTo>
                  <a:pt x="3665" y="5104"/>
                </a:lnTo>
                <a:lnTo>
                  <a:pt x="3001" y="4872"/>
                </a:lnTo>
                <a:lnTo>
                  <a:pt x="2497" y="4756"/>
                </a:lnTo>
                <a:lnTo>
                  <a:pt x="2062" y="4408"/>
                </a:lnTo>
                <a:lnTo>
                  <a:pt x="1603" y="4083"/>
                </a:lnTo>
                <a:lnTo>
                  <a:pt x="1283" y="3689"/>
                </a:lnTo>
                <a:lnTo>
                  <a:pt x="1283" y="4315"/>
                </a:lnTo>
                <a:lnTo>
                  <a:pt x="1489" y="5104"/>
                </a:lnTo>
                <a:lnTo>
                  <a:pt x="1832" y="6055"/>
                </a:lnTo>
                <a:lnTo>
                  <a:pt x="2382" y="6914"/>
                </a:lnTo>
                <a:lnTo>
                  <a:pt x="2680" y="7471"/>
                </a:lnTo>
                <a:lnTo>
                  <a:pt x="3115" y="7935"/>
                </a:lnTo>
                <a:lnTo>
                  <a:pt x="3573" y="8213"/>
                </a:lnTo>
                <a:lnTo>
                  <a:pt x="4077" y="8654"/>
                </a:lnTo>
                <a:lnTo>
                  <a:pt x="4627" y="9002"/>
                </a:lnTo>
                <a:lnTo>
                  <a:pt x="5245" y="9234"/>
                </a:lnTo>
                <a:lnTo>
                  <a:pt x="6024" y="9443"/>
                </a:lnTo>
                <a:lnTo>
                  <a:pt x="6757" y="9628"/>
                </a:lnTo>
                <a:lnTo>
                  <a:pt x="5177" y="10069"/>
                </a:lnTo>
                <a:lnTo>
                  <a:pt x="3963" y="10649"/>
                </a:lnTo>
                <a:lnTo>
                  <a:pt x="3344" y="11044"/>
                </a:lnTo>
                <a:lnTo>
                  <a:pt x="2886" y="11600"/>
                </a:lnTo>
                <a:lnTo>
                  <a:pt x="2497" y="12041"/>
                </a:lnTo>
                <a:lnTo>
                  <a:pt x="1947" y="12343"/>
                </a:lnTo>
                <a:lnTo>
                  <a:pt x="1168" y="12668"/>
                </a:lnTo>
                <a:lnTo>
                  <a:pt x="0" y="12900"/>
                </a:lnTo>
                <a:lnTo>
                  <a:pt x="435" y="13248"/>
                </a:lnTo>
                <a:lnTo>
                  <a:pt x="779" y="13456"/>
                </a:lnTo>
                <a:lnTo>
                  <a:pt x="1283" y="13642"/>
                </a:lnTo>
                <a:lnTo>
                  <a:pt x="1718" y="13758"/>
                </a:lnTo>
                <a:lnTo>
                  <a:pt x="2680" y="13851"/>
                </a:lnTo>
                <a:lnTo>
                  <a:pt x="3573" y="13758"/>
                </a:lnTo>
                <a:lnTo>
                  <a:pt x="4512" y="13526"/>
                </a:lnTo>
                <a:lnTo>
                  <a:pt x="5360" y="13248"/>
                </a:lnTo>
                <a:lnTo>
                  <a:pt x="6139" y="12900"/>
                </a:lnTo>
                <a:lnTo>
                  <a:pt x="6757" y="12552"/>
                </a:lnTo>
                <a:lnTo>
                  <a:pt x="6459" y="13132"/>
                </a:lnTo>
                <a:lnTo>
                  <a:pt x="6139" y="13642"/>
                </a:lnTo>
                <a:lnTo>
                  <a:pt x="5910" y="14199"/>
                </a:lnTo>
                <a:lnTo>
                  <a:pt x="5681" y="14663"/>
                </a:lnTo>
                <a:lnTo>
                  <a:pt x="5681" y="15150"/>
                </a:lnTo>
                <a:lnTo>
                  <a:pt x="5681" y="15730"/>
                </a:lnTo>
                <a:lnTo>
                  <a:pt x="5681" y="16241"/>
                </a:lnTo>
                <a:lnTo>
                  <a:pt x="5795" y="16913"/>
                </a:lnTo>
                <a:lnTo>
                  <a:pt x="5910" y="17586"/>
                </a:lnTo>
                <a:lnTo>
                  <a:pt x="5910" y="18213"/>
                </a:lnTo>
                <a:lnTo>
                  <a:pt x="5795" y="18885"/>
                </a:lnTo>
                <a:lnTo>
                  <a:pt x="5566" y="19396"/>
                </a:lnTo>
                <a:lnTo>
                  <a:pt x="5245" y="19976"/>
                </a:lnTo>
                <a:lnTo>
                  <a:pt x="4971" y="20370"/>
                </a:lnTo>
                <a:lnTo>
                  <a:pt x="4512" y="20811"/>
                </a:lnTo>
                <a:lnTo>
                  <a:pt x="4077" y="21043"/>
                </a:lnTo>
                <a:lnTo>
                  <a:pt x="5177" y="20927"/>
                </a:lnTo>
                <a:lnTo>
                  <a:pt x="6253" y="20486"/>
                </a:lnTo>
                <a:lnTo>
                  <a:pt x="7421" y="19976"/>
                </a:lnTo>
                <a:lnTo>
                  <a:pt x="8361" y="19187"/>
                </a:lnTo>
                <a:lnTo>
                  <a:pt x="8819" y="18769"/>
                </a:lnTo>
                <a:lnTo>
                  <a:pt x="9139" y="18213"/>
                </a:lnTo>
                <a:lnTo>
                  <a:pt x="9437" y="17772"/>
                </a:lnTo>
                <a:lnTo>
                  <a:pt x="9643" y="17261"/>
                </a:lnTo>
                <a:lnTo>
                  <a:pt x="9872" y="16681"/>
                </a:lnTo>
                <a:lnTo>
                  <a:pt x="9872" y="16171"/>
                </a:lnTo>
                <a:lnTo>
                  <a:pt x="9872" y="15614"/>
                </a:lnTo>
                <a:lnTo>
                  <a:pt x="9758" y="15057"/>
                </a:lnTo>
                <a:lnTo>
                  <a:pt x="10216" y="15498"/>
                </a:lnTo>
                <a:lnTo>
                  <a:pt x="10537" y="16241"/>
                </a:lnTo>
                <a:lnTo>
                  <a:pt x="10834" y="17145"/>
                </a:lnTo>
                <a:lnTo>
                  <a:pt x="11041" y="18213"/>
                </a:lnTo>
                <a:lnTo>
                  <a:pt x="11155" y="19187"/>
                </a:lnTo>
                <a:lnTo>
                  <a:pt x="11155" y="20185"/>
                </a:lnTo>
                <a:lnTo>
                  <a:pt x="11155" y="20579"/>
                </a:lnTo>
                <a:lnTo>
                  <a:pt x="11041" y="21043"/>
                </a:lnTo>
                <a:lnTo>
                  <a:pt x="10926" y="21391"/>
                </a:lnTo>
                <a:lnTo>
                  <a:pt x="10766" y="21600"/>
                </a:lnTo>
                <a:lnTo>
                  <a:pt x="11499" y="21484"/>
                </a:lnTo>
                <a:lnTo>
                  <a:pt x="12323" y="21043"/>
                </a:lnTo>
                <a:lnTo>
                  <a:pt x="13102" y="20370"/>
                </a:lnTo>
                <a:lnTo>
                  <a:pt x="13606" y="19628"/>
                </a:lnTo>
                <a:lnTo>
                  <a:pt x="13950" y="19071"/>
                </a:lnTo>
                <a:lnTo>
                  <a:pt x="14064" y="18677"/>
                </a:lnTo>
                <a:lnTo>
                  <a:pt x="14179" y="18097"/>
                </a:lnTo>
                <a:lnTo>
                  <a:pt x="14293" y="17586"/>
                </a:lnTo>
                <a:lnTo>
                  <a:pt x="14179" y="16913"/>
                </a:lnTo>
                <a:lnTo>
                  <a:pt x="14064" y="16241"/>
                </a:lnTo>
                <a:lnTo>
                  <a:pt x="13835" y="15614"/>
                </a:lnTo>
                <a:lnTo>
                  <a:pt x="13560" y="14872"/>
                </a:lnTo>
                <a:lnTo>
                  <a:pt x="13950" y="14941"/>
                </a:lnTo>
                <a:lnTo>
                  <a:pt x="14408" y="15150"/>
                </a:lnTo>
                <a:lnTo>
                  <a:pt x="14843" y="15266"/>
                </a:lnTo>
                <a:lnTo>
                  <a:pt x="15232" y="15614"/>
                </a:lnTo>
                <a:lnTo>
                  <a:pt x="15576" y="15846"/>
                </a:lnTo>
                <a:lnTo>
                  <a:pt x="15897" y="16171"/>
                </a:lnTo>
                <a:lnTo>
                  <a:pt x="16126" y="16473"/>
                </a:lnTo>
                <a:lnTo>
                  <a:pt x="16240" y="16913"/>
                </a:lnTo>
                <a:lnTo>
                  <a:pt x="16515" y="17261"/>
                </a:lnTo>
                <a:lnTo>
                  <a:pt x="17088" y="17586"/>
                </a:lnTo>
                <a:lnTo>
                  <a:pt x="17798" y="17865"/>
                </a:lnTo>
                <a:lnTo>
                  <a:pt x="18576" y="18097"/>
                </a:lnTo>
                <a:lnTo>
                  <a:pt x="19424" y="18213"/>
                </a:lnTo>
                <a:lnTo>
                  <a:pt x="20317" y="18213"/>
                </a:lnTo>
                <a:lnTo>
                  <a:pt x="21050" y="18213"/>
                </a:lnTo>
                <a:lnTo>
                  <a:pt x="21600" y="17865"/>
                </a:lnTo>
                <a:lnTo>
                  <a:pt x="21165" y="17656"/>
                </a:lnTo>
                <a:lnTo>
                  <a:pt x="20592" y="17470"/>
                </a:lnTo>
                <a:lnTo>
                  <a:pt x="20088" y="17029"/>
                </a:lnTo>
                <a:lnTo>
                  <a:pt x="19653" y="16681"/>
                </a:lnTo>
                <a:lnTo>
                  <a:pt x="19195" y="16241"/>
                </a:lnTo>
                <a:lnTo>
                  <a:pt x="18920" y="15962"/>
                </a:lnTo>
                <a:lnTo>
                  <a:pt x="18576" y="15498"/>
                </a:lnTo>
                <a:lnTo>
                  <a:pt x="18576" y="15057"/>
                </a:lnTo>
                <a:lnTo>
                  <a:pt x="18485" y="14756"/>
                </a:lnTo>
                <a:lnTo>
                  <a:pt x="18256" y="14199"/>
                </a:lnTo>
                <a:lnTo>
                  <a:pt x="17912" y="13526"/>
                </a:lnTo>
                <a:lnTo>
                  <a:pt x="17523" y="13016"/>
                </a:lnTo>
                <a:lnTo>
                  <a:pt x="16973" y="12436"/>
                </a:lnTo>
                <a:lnTo>
                  <a:pt x="16355" y="12041"/>
                </a:lnTo>
                <a:lnTo>
                  <a:pt x="16011" y="11832"/>
                </a:lnTo>
                <a:lnTo>
                  <a:pt x="15690" y="11716"/>
                </a:lnTo>
                <a:lnTo>
                  <a:pt x="15232" y="11716"/>
                </a:lnTo>
                <a:lnTo>
                  <a:pt x="14843" y="11716"/>
                </a:lnTo>
                <a:lnTo>
                  <a:pt x="15461" y="11252"/>
                </a:lnTo>
                <a:lnTo>
                  <a:pt x="16126" y="10858"/>
                </a:lnTo>
                <a:lnTo>
                  <a:pt x="16973" y="10649"/>
                </a:lnTo>
                <a:lnTo>
                  <a:pt x="17798" y="10417"/>
                </a:lnTo>
                <a:lnTo>
                  <a:pt x="18806" y="10301"/>
                </a:lnTo>
                <a:lnTo>
                  <a:pt x="19653" y="10301"/>
                </a:lnTo>
                <a:lnTo>
                  <a:pt x="20478" y="10417"/>
                </a:lnTo>
                <a:lnTo>
                  <a:pt x="21256" y="10533"/>
                </a:lnTo>
                <a:lnTo>
                  <a:pt x="20707" y="9837"/>
                </a:lnTo>
                <a:lnTo>
                  <a:pt x="19859" y="9234"/>
                </a:lnTo>
                <a:lnTo>
                  <a:pt x="18806" y="8538"/>
                </a:lnTo>
                <a:lnTo>
                  <a:pt x="17637" y="8144"/>
                </a:lnTo>
                <a:lnTo>
                  <a:pt x="16973" y="8027"/>
                </a:lnTo>
                <a:lnTo>
                  <a:pt x="16355" y="7935"/>
                </a:lnTo>
                <a:lnTo>
                  <a:pt x="15805" y="7935"/>
                </a:lnTo>
                <a:lnTo>
                  <a:pt x="15118" y="8027"/>
                </a:lnTo>
                <a:lnTo>
                  <a:pt x="14614" y="8144"/>
                </a:lnTo>
                <a:lnTo>
                  <a:pt x="14064" y="8422"/>
                </a:lnTo>
                <a:lnTo>
                  <a:pt x="13606" y="8886"/>
                </a:lnTo>
                <a:lnTo>
                  <a:pt x="13217" y="9327"/>
                </a:lnTo>
                <a:lnTo>
                  <a:pt x="13606" y="8538"/>
                </a:lnTo>
                <a:lnTo>
                  <a:pt x="13950" y="7935"/>
                </a:lnTo>
                <a:lnTo>
                  <a:pt x="14293" y="7123"/>
                </a:lnTo>
                <a:lnTo>
                  <a:pt x="14499" y="6519"/>
                </a:lnTo>
                <a:lnTo>
                  <a:pt x="14614" y="5823"/>
                </a:lnTo>
                <a:lnTo>
                  <a:pt x="14614" y="5220"/>
                </a:lnTo>
                <a:lnTo>
                  <a:pt x="14408" y="4524"/>
                </a:lnTo>
                <a:lnTo>
                  <a:pt x="14064" y="3898"/>
                </a:lnTo>
                <a:lnTo>
                  <a:pt x="13606" y="3225"/>
                </a:lnTo>
                <a:lnTo>
                  <a:pt x="13331" y="2598"/>
                </a:lnTo>
                <a:lnTo>
                  <a:pt x="13102" y="2042"/>
                </a:lnTo>
                <a:lnTo>
                  <a:pt x="12896" y="1485"/>
                </a:lnTo>
                <a:lnTo>
                  <a:pt x="12781" y="1090"/>
                </a:lnTo>
                <a:lnTo>
                  <a:pt x="12667" y="626"/>
                </a:lnTo>
                <a:lnTo>
                  <a:pt x="12667" y="278"/>
                </a:lnTo>
                <a:lnTo>
                  <a:pt x="12667" y="0"/>
                </a:lnTo>
                <a:lnTo>
                  <a:pt x="12163" y="394"/>
                </a:lnTo>
                <a:lnTo>
                  <a:pt x="11728" y="974"/>
                </a:lnTo>
                <a:lnTo>
                  <a:pt x="11155" y="1601"/>
                </a:lnTo>
                <a:lnTo>
                  <a:pt x="10766" y="2390"/>
                </a:lnTo>
                <a:lnTo>
                  <a:pt x="10330" y="3109"/>
                </a:lnTo>
                <a:lnTo>
                  <a:pt x="10101" y="3898"/>
                </a:lnTo>
                <a:lnTo>
                  <a:pt x="9987" y="4524"/>
                </a:lnTo>
                <a:lnTo>
                  <a:pt x="10101" y="5220"/>
                </a:lnTo>
                <a:lnTo>
                  <a:pt x="10216" y="5823"/>
                </a:lnTo>
                <a:lnTo>
                  <a:pt x="10330" y="6403"/>
                </a:lnTo>
                <a:lnTo>
                  <a:pt x="10330" y="6914"/>
                </a:lnTo>
                <a:lnTo>
                  <a:pt x="10216" y="7471"/>
                </a:lnTo>
                <a:lnTo>
                  <a:pt x="10101" y="7935"/>
                </a:lnTo>
                <a:lnTo>
                  <a:pt x="9872" y="8329"/>
                </a:lnTo>
                <a:lnTo>
                  <a:pt x="9643" y="8654"/>
                </a:lnTo>
                <a:lnTo>
                  <a:pt x="9368" y="9002"/>
                </a:lnTo>
                <a:close/>
              </a:path>
            </a:pathLst>
          </a:custGeom>
          <a:solidFill>
            <a:srgbClr val="00FF00"/>
          </a:solidFill>
          <a:ln w="38100">
            <a:solidFill>
              <a:srgbClr val="000000"/>
            </a:solidFill>
            <a:miter lim="800000"/>
            <a:headEnd/>
            <a:tailEnd/>
          </a:ln>
          <a:effectLst>
            <a:outerShdw dist="107763" dir="2700000" algn="ctr" rotWithShape="0">
              <a:srgbClr val="808080"/>
            </a:outerShdw>
          </a:effectLst>
        </p:spPr>
        <p:txBody>
          <a:bodyPr/>
          <a:lstStyle/>
          <a:p>
            <a:endParaRPr lang="en-US"/>
          </a:p>
        </p:txBody>
      </p:sp>
      <p:sp>
        <p:nvSpPr>
          <p:cNvPr id="75780" name="Text Box 4"/>
          <p:cNvSpPr txBox="1">
            <a:spLocks noChangeArrowheads="1"/>
          </p:cNvSpPr>
          <p:nvPr/>
        </p:nvSpPr>
        <p:spPr bwMode="auto">
          <a:xfrm>
            <a:off x="2207419" y="1279901"/>
            <a:ext cx="7589520" cy="395173"/>
          </a:xfrm>
          <a:prstGeom prst="rect">
            <a:avLst/>
          </a:prstGeom>
          <a:noFill/>
          <a:ln w="76200">
            <a:solidFill>
              <a:schemeClr val="bg1"/>
            </a:solidFill>
            <a:prstDash val="sysDot"/>
            <a:miter lim="800000"/>
            <a:headEnd/>
            <a:tailEnd/>
          </a:ln>
          <a:effectLst/>
        </p:spPr>
        <p:txBody>
          <a:bodyPr wrap="square">
            <a:spAutoFit/>
          </a:bodyPr>
          <a:lstStyle/>
          <a:p>
            <a:pPr algn="just" rtl="1">
              <a:lnSpc>
                <a:spcPct val="80000"/>
              </a:lnSpc>
            </a:pPr>
            <a:r>
              <a:rPr lang="en-US" sz="2400" b="1" dirty="0">
                <a:solidFill>
                  <a:schemeClr val="folHlink"/>
                </a:solidFill>
              </a:rPr>
              <a:t> </a:t>
            </a:r>
            <a:endParaRPr lang="en-US" sz="2400" dirty="0"/>
          </a:p>
        </p:txBody>
      </p:sp>
      <p:sp>
        <p:nvSpPr>
          <p:cNvPr id="2" name="Rectangle 1"/>
          <p:cNvSpPr/>
          <p:nvPr/>
        </p:nvSpPr>
        <p:spPr>
          <a:xfrm>
            <a:off x="2403566" y="1279901"/>
            <a:ext cx="7027817" cy="3416320"/>
          </a:xfrm>
          <a:prstGeom prst="rect">
            <a:avLst/>
          </a:prstGeom>
        </p:spPr>
        <p:txBody>
          <a:bodyPr wrap="square">
            <a:spAutoFit/>
          </a:bodyPr>
          <a:lstStyle/>
          <a:p>
            <a:pPr algn="r" rtl="1">
              <a:lnSpc>
                <a:spcPct val="150000"/>
              </a:lnSpc>
            </a:pPr>
            <a:r>
              <a:rPr lang="ar-SA" sz="2000" b="1" dirty="0">
                <a:solidFill>
                  <a:schemeClr val="folHlink"/>
                </a:solidFill>
              </a:rPr>
              <a:t> </a:t>
            </a:r>
            <a:r>
              <a:rPr lang="ar-SA" sz="2400" b="1" dirty="0">
                <a:solidFill>
                  <a:schemeClr val="folHlink"/>
                </a:solidFill>
              </a:rPr>
              <a:t>دياگرام‌ گل‌</a:t>
            </a:r>
          </a:p>
          <a:p>
            <a:pPr algn="r" rtl="1">
              <a:lnSpc>
                <a:spcPct val="150000"/>
              </a:lnSpc>
            </a:pPr>
            <a:r>
              <a:rPr lang="ar-SA" sz="2400" b="1" dirty="0"/>
              <a:t> </a:t>
            </a:r>
            <a:r>
              <a:rPr lang="ar-SA" sz="2400" dirty="0"/>
              <a:t>به‌منظور ساده‌ نشان‌ داده‌ اجزاي‌ گل‌ از نظر تعداد، مكان‌ و جدايي‌ يا پيوستگي‌ آنها از طرحي‌ استفاده‌ مي‌شود كه‌ آن‌ را دياگرام‌ گل‌ مي‌نامند. اين‌ دياگرام‌ در حقيقت‌ نشان‌ دهنده‌ تصوير اجزاي‌ گل‌ روي‌ سطحي‌ فرضي‌ عمود بر محور گل‌ است‌. در رسم‌ دياگرام‌ براي‌ هريك‌ از بخشهاي‌ گل‌ بر اساس‌ توافق‌ بين‌المللي‌ علائم‌ ويژه‌اي‌ به‌ كار مي‌رود</a:t>
            </a:r>
            <a:r>
              <a:rPr lang="en-US" sz="2400" dirty="0"/>
              <a:t>.</a:t>
            </a:r>
          </a:p>
        </p:txBody>
      </p:sp>
    </p:spTree>
    <p:extLst>
      <p:ext uri="{BB962C8B-B14F-4D97-AF65-F5344CB8AC3E}">
        <p14:creationId xmlns:p14="http://schemas.microsoft.com/office/powerpoint/2010/main" val="1381477468"/>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0" presetClass="entr" presetSubtype="0" fill="hold" grpId="0" nodeType="afterEffect">
                                  <p:stCondLst>
                                    <p:cond delay="0"/>
                                  </p:stCondLst>
                                  <p:childTnLst>
                                    <p:set>
                                      <p:cBhvr>
                                        <p:cTn id="6" dur="1" fill="hold">
                                          <p:stCondLst>
                                            <p:cond delay="0"/>
                                          </p:stCondLst>
                                        </p:cTn>
                                        <p:tgtEl>
                                          <p:spTgt spid="75780"/>
                                        </p:tgtEl>
                                        <p:attrNameLst>
                                          <p:attrName>style.visibility</p:attrName>
                                        </p:attrNameLst>
                                      </p:cBhvr>
                                      <p:to>
                                        <p:strVal val="visible"/>
                                      </p:to>
                                    </p:set>
                                    <p:animEffect transition="in" filter="fade">
                                      <p:cBhvr>
                                        <p:cTn id="7" dur="800" decel="100000"/>
                                        <p:tgtEl>
                                          <p:spTgt spid="75780"/>
                                        </p:tgtEl>
                                      </p:cBhvr>
                                    </p:animEffect>
                                    <p:anim calcmode="lin" valueType="num">
                                      <p:cBhvr>
                                        <p:cTn id="8" dur="800" decel="100000" fill="hold"/>
                                        <p:tgtEl>
                                          <p:spTgt spid="75780"/>
                                        </p:tgtEl>
                                        <p:attrNameLst>
                                          <p:attrName>style.rotation</p:attrName>
                                        </p:attrNameLst>
                                      </p:cBhvr>
                                      <p:tavLst>
                                        <p:tav tm="0">
                                          <p:val>
                                            <p:fltVal val="-90"/>
                                          </p:val>
                                        </p:tav>
                                        <p:tav tm="100000">
                                          <p:val>
                                            <p:fltVal val="0"/>
                                          </p:val>
                                        </p:tav>
                                      </p:tavLst>
                                    </p:anim>
                                    <p:anim calcmode="lin" valueType="num">
                                      <p:cBhvr>
                                        <p:cTn id="9" dur="800" decel="100000" fill="hold"/>
                                        <p:tgtEl>
                                          <p:spTgt spid="75780"/>
                                        </p:tgtEl>
                                        <p:attrNameLst>
                                          <p:attrName>ppt_x</p:attrName>
                                        </p:attrNameLst>
                                      </p:cBhvr>
                                      <p:tavLst>
                                        <p:tav tm="0">
                                          <p:val>
                                            <p:strVal val="#ppt_x+0.4"/>
                                          </p:val>
                                        </p:tav>
                                        <p:tav tm="100000">
                                          <p:val>
                                            <p:strVal val="#ppt_x-0.05"/>
                                          </p:val>
                                        </p:tav>
                                      </p:tavLst>
                                    </p:anim>
                                    <p:anim calcmode="lin" valueType="num">
                                      <p:cBhvr>
                                        <p:cTn id="10" dur="800" decel="100000" fill="hold"/>
                                        <p:tgtEl>
                                          <p:spTgt spid="75780"/>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75780"/>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75780"/>
                                        </p:tgtEl>
                                        <p:attrNameLst>
                                          <p:attrName>ppt_y</p:attrName>
                                        </p:attrNameLst>
                                      </p:cBhvr>
                                      <p:tavLst>
                                        <p:tav tm="0">
                                          <p:val>
                                            <p:strVal val="#ppt_y+0.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5780"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AutoShape 2"/>
          <p:cNvSpPr>
            <a:spLocks noChangeArrowheads="1"/>
          </p:cNvSpPr>
          <p:nvPr/>
        </p:nvSpPr>
        <p:spPr bwMode="auto">
          <a:xfrm>
            <a:off x="1524000" y="0"/>
            <a:ext cx="9144000" cy="6858000"/>
          </a:xfrm>
          <a:prstGeom prst="bevel">
            <a:avLst>
              <a:gd name="adj" fmla="val 2731"/>
            </a:avLst>
          </a:prstGeom>
          <a:noFill/>
          <a:ln w="69850">
            <a:solidFill>
              <a:srgbClr val="FF00FF"/>
            </a:solidFill>
            <a:miter lim="800000"/>
            <a:headEnd/>
            <a:tailEnd/>
          </a:ln>
          <a:effectLst/>
        </p:spPr>
        <p:txBody>
          <a:bodyPr wrap="none" anchor="ctr"/>
          <a:lstStyle/>
          <a:p>
            <a:endParaRPr lang="en-US"/>
          </a:p>
        </p:txBody>
      </p:sp>
      <p:sp>
        <p:nvSpPr>
          <p:cNvPr id="75779" name="plant"/>
          <p:cNvSpPr>
            <a:spLocks noEditPoints="1" noChangeArrowheads="1"/>
          </p:cNvSpPr>
          <p:nvPr/>
        </p:nvSpPr>
        <p:spPr bwMode="auto">
          <a:xfrm>
            <a:off x="1847850" y="5876925"/>
            <a:ext cx="719138" cy="615950"/>
          </a:xfrm>
          <a:custGeom>
            <a:avLst/>
            <a:gdLst>
              <a:gd name="T0" fmla="*/ 0 w 21600"/>
              <a:gd name="T1" fmla="*/ 0 h 21600"/>
              <a:gd name="T2" fmla="*/ 10800 w 21600"/>
              <a:gd name="T3" fmla="*/ 0 h 21600"/>
              <a:gd name="T4" fmla="*/ 21600 w 21600"/>
              <a:gd name="T5" fmla="*/ 0 h 21600"/>
              <a:gd name="T6" fmla="*/ 21600 w 21600"/>
              <a:gd name="T7" fmla="*/ 10800 h 21600"/>
              <a:gd name="T8" fmla="*/ 21600 w 21600"/>
              <a:gd name="T9" fmla="*/ 21600 h 21600"/>
              <a:gd name="T10" fmla="*/ 10800 w 21600"/>
              <a:gd name="T11" fmla="*/ 21600 h 21600"/>
              <a:gd name="T12" fmla="*/ 0 w 21600"/>
              <a:gd name="T13" fmla="*/ 21600 h 21600"/>
              <a:gd name="T14" fmla="*/ 0 w 21600"/>
              <a:gd name="T15" fmla="*/ 10800 h 21600"/>
              <a:gd name="T16" fmla="*/ 7100 w 21600"/>
              <a:gd name="T17" fmla="*/ 10092 h 21600"/>
              <a:gd name="T18" fmla="*/ 14545 w 21600"/>
              <a:gd name="T19" fmla="*/ 13573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9368" y="9002"/>
                </a:moveTo>
                <a:lnTo>
                  <a:pt x="9254" y="8422"/>
                </a:lnTo>
                <a:lnTo>
                  <a:pt x="9139" y="7935"/>
                </a:lnTo>
                <a:lnTo>
                  <a:pt x="8819" y="7355"/>
                </a:lnTo>
                <a:lnTo>
                  <a:pt x="8475" y="6728"/>
                </a:lnTo>
                <a:lnTo>
                  <a:pt x="8040" y="6287"/>
                </a:lnTo>
                <a:lnTo>
                  <a:pt x="7421" y="5707"/>
                </a:lnTo>
                <a:lnTo>
                  <a:pt x="6574" y="5429"/>
                </a:lnTo>
                <a:lnTo>
                  <a:pt x="5452" y="5313"/>
                </a:lnTo>
                <a:lnTo>
                  <a:pt x="4856" y="5220"/>
                </a:lnTo>
                <a:lnTo>
                  <a:pt x="4169" y="5220"/>
                </a:lnTo>
                <a:lnTo>
                  <a:pt x="3665" y="5104"/>
                </a:lnTo>
                <a:lnTo>
                  <a:pt x="3001" y="4872"/>
                </a:lnTo>
                <a:lnTo>
                  <a:pt x="2497" y="4756"/>
                </a:lnTo>
                <a:lnTo>
                  <a:pt x="2062" y="4408"/>
                </a:lnTo>
                <a:lnTo>
                  <a:pt x="1603" y="4083"/>
                </a:lnTo>
                <a:lnTo>
                  <a:pt x="1283" y="3689"/>
                </a:lnTo>
                <a:lnTo>
                  <a:pt x="1283" y="4315"/>
                </a:lnTo>
                <a:lnTo>
                  <a:pt x="1489" y="5104"/>
                </a:lnTo>
                <a:lnTo>
                  <a:pt x="1832" y="6055"/>
                </a:lnTo>
                <a:lnTo>
                  <a:pt x="2382" y="6914"/>
                </a:lnTo>
                <a:lnTo>
                  <a:pt x="2680" y="7471"/>
                </a:lnTo>
                <a:lnTo>
                  <a:pt x="3115" y="7935"/>
                </a:lnTo>
                <a:lnTo>
                  <a:pt x="3573" y="8213"/>
                </a:lnTo>
                <a:lnTo>
                  <a:pt x="4077" y="8654"/>
                </a:lnTo>
                <a:lnTo>
                  <a:pt x="4627" y="9002"/>
                </a:lnTo>
                <a:lnTo>
                  <a:pt x="5245" y="9234"/>
                </a:lnTo>
                <a:lnTo>
                  <a:pt x="6024" y="9443"/>
                </a:lnTo>
                <a:lnTo>
                  <a:pt x="6757" y="9628"/>
                </a:lnTo>
                <a:lnTo>
                  <a:pt x="5177" y="10069"/>
                </a:lnTo>
                <a:lnTo>
                  <a:pt x="3963" y="10649"/>
                </a:lnTo>
                <a:lnTo>
                  <a:pt x="3344" y="11044"/>
                </a:lnTo>
                <a:lnTo>
                  <a:pt x="2886" y="11600"/>
                </a:lnTo>
                <a:lnTo>
                  <a:pt x="2497" y="12041"/>
                </a:lnTo>
                <a:lnTo>
                  <a:pt x="1947" y="12343"/>
                </a:lnTo>
                <a:lnTo>
                  <a:pt x="1168" y="12668"/>
                </a:lnTo>
                <a:lnTo>
                  <a:pt x="0" y="12900"/>
                </a:lnTo>
                <a:lnTo>
                  <a:pt x="435" y="13248"/>
                </a:lnTo>
                <a:lnTo>
                  <a:pt x="779" y="13456"/>
                </a:lnTo>
                <a:lnTo>
                  <a:pt x="1283" y="13642"/>
                </a:lnTo>
                <a:lnTo>
                  <a:pt x="1718" y="13758"/>
                </a:lnTo>
                <a:lnTo>
                  <a:pt x="2680" y="13851"/>
                </a:lnTo>
                <a:lnTo>
                  <a:pt x="3573" y="13758"/>
                </a:lnTo>
                <a:lnTo>
                  <a:pt x="4512" y="13526"/>
                </a:lnTo>
                <a:lnTo>
                  <a:pt x="5360" y="13248"/>
                </a:lnTo>
                <a:lnTo>
                  <a:pt x="6139" y="12900"/>
                </a:lnTo>
                <a:lnTo>
                  <a:pt x="6757" y="12552"/>
                </a:lnTo>
                <a:lnTo>
                  <a:pt x="6459" y="13132"/>
                </a:lnTo>
                <a:lnTo>
                  <a:pt x="6139" y="13642"/>
                </a:lnTo>
                <a:lnTo>
                  <a:pt x="5910" y="14199"/>
                </a:lnTo>
                <a:lnTo>
                  <a:pt x="5681" y="14663"/>
                </a:lnTo>
                <a:lnTo>
                  <a:pt x="5681" y="15150"/>
                </a:lnTo>
                <a:lnTo>
                  <a:pt x="5681" y="15730"/>
                </a:lnTo>
                <a:lnTo>
                  <a:pt x="5681" y="16241"/>
                </a:lnTo>
                <a:lnTo>
                  <a:pt x="5795" y="16913"/>
                </a:lnTo>
                <a:lnTo>
                  <a:pt x="5910" y="17586"/>
                </a:lnTo>
                <a:lnTo>
                  <a:pt x="5910" y="18213"/>
                </a:lnTo>
                <a:lnTo>
                  <a:pt x="5795" y="18885"/>
                </a:lnTo>
                <a:lnTo>
                  <a:pt x="5566" y="19396"/>
                </a:lnTo>
                <a:lnTo>
                  <a:pt x="5245" y="19976"/>
                </a:lnTo>
                <a:lnTo>
                  <a:pt x="4971" y="20370"/>
                </a:lnTo>
                <a:lnTo>
                  <a:pt x="4512" y="20811"/>
                </a:lnTo>
                <a:lnTo>
                  <a:pt x="4077" y="21043"/>
                </a:lnTo>
                <a:lnTo>
                  <a:pt x="5177" y="20927"/>
                </a:lnTo>
                <a:lnTo>
                  <a:pt x="6253" y="20486"/>
                </a:lnTo>
                <a:lnTo>
                  <a:pt x="7421" y="19976"/>
                </a:lnTo>
                <a:lnTo>
                  <a:pt x="8361" y="19187"/>
                </a:lnTo>
                <a:lnTo>
                  <a:pt x="8819" y="18769"/>
                </a:lnTo>
                <a:lnTo>
                  <a:pt x="9139" y="18213"/>
                </a:lnTo>
                <a:lnTo>
                  <a:pt x="9437" y="17772"/>
                </a:lnTo>
                <a:lnTo>
                  <a:pt x="9643" y="17261"/>
                </a:lnTo>
                <a:lnTo>
                  <a:pt x="9872" y="16681"/>
                </a:lnTo>
                <a:lnTo>
                  <a:pt x="9872" y="16171"/>
                </a:lnTo>
                <a:lnTo>
                  <a:pt x="9872" y="15614"/>
                </a:lnTo>
                <a:lnTo>
                  <a:pt x="9758" y="15057"/>
                </a:lnTo>
                <a:lnTo>
                  <a:pt x="10216" y="15498"/>
                </a:lnTo>
                <a:lnTo>
                  <a:pt x="10537" y="16241"/>
                </a:lnTo>
                <a:lnTo>
                  <a:pt x="10834" y="17145"/>
                </a:lnTo>
                <a:lnTo>
                  <a:pt x="11041" y="18213"/>
                </a:lnTo>
                <a:lnTo>
                  <a:pt x="11155" y="19187"/>
                </a:lnTo>
                <a:lnTo>
                  <a:pt x="11155" y="20185"/>
                </a:lnTo>
                <a:lnTo>
                  <a:pt x="11155" y="20579"/>
                </a:lnTo>
                <a:lnTo>
                  <a:pt x="11041" y="21043"/>
                </a:lnTo>
                <a:lnTo>
                  <a:pt x="10926" y="21391"/>
                </a:lnTo>
                <a:lnTo>
                  <a:pt x="10766" y="21600"/>
                </a:lnTo>
                <a:lnTo>
                  <a:pt x="11499" y="21484"/>
                </a:lnTo>
                <a:lnTo>
                  <a:pt x="12323" y="21043"/>
                </a:lnTo>
                <a:lnTo>
                  <a:pt x="13102" y="20370"/>
                </a:lnTo>
                <a:lnTo>
                  <a:pt x="13606" y="19628"/>
                </a:lnTo>
                <a:lnTo>
                  <a:pt x="13950" y="19071"/>
                </a:lnTo>
                <a:lnTo>
                  <a:pt x="14064" y="18677"/>
                </a:lnTo>
                <a:lnTo>
                  <a:pt x="14179" y="18097"/>
                </a:lnTo>
                <a:lnTo>
                  <a:pt x="14293" y="17586"/>
                </a:lnTo>
                <a:lnTo>
                  <a:pt x="14179" y="16913"/>
                </a:lnTo>
                <a:lnTo>
                  <a:pt x="14064" y="16241"/>
                </a:lnTo>
                <a:lnTo>
                  <a:pt x="13835" y="15614"/>
                </a:lnTo>
                <a:lnTo>
                  <a:pt x="13560" y="14872"/>
                </a:lnTo>
                <a:lnTo>
                  <a:pt x="13950" y="14941"/>
                </a:lnTo>
                <a:lnTo>
                  <a:pt x="14408" y="15150"/>
                </a:lnTo>
                <a:lnTo>
                  <a:pt x="14843" y="15266"/>
                </a:lnTo>
                <a:lnTo>
                  <a:pt x="15232" y="15614"/>
                </a:lnTo>
                <a:lnTo>
                  <a:pt x="15576" y="15846"/>
                </a:lnTo>
                <a:lnTo>
                  <a:pt x="15897" y="16171"/>
                </a:lnTo>
                <a:lnTo>
                  <a:pt x="16126" y="16473"/>
                </a:lnTo>
                <a:lnTo>
                  <a:pt x="16240" y="16913"/>
                </a:lnTo>
                <a:lnTo>
                  <a:pt x="16515" y="17261"/>
                </a:lnTo>
                <a:lnTo>
                  <a:pt x="17088" y="17586"/>
                </a:lnTo>
                <a:lnTo>
                  <a:pt x="17798" y="17865"/>
                </a:lnTo>
                <a:lnTo>
                  <a:pt x="18576" y="18097"/>
                </a:lnTo>
                <a:lnTo>
                  <a:pt x="19424" y="18213"/>
                </a:lnTo>
                <a:lnTo>
                  <a:pt x="20317" y="18213"/>
                </a:lnTo>
                <a:lnTo>
                  <a:pt x="21050" y="18213"/>
                </a:lnTo>
                <a:lnTo>
                  <a:pt x="21600" y="17865"/>
                </a:lnTo>
                <a:lnTo>
                  <a:pt x="21165" y="17656"/>
                </a:lnTo>
                <a:lnTo>
                  <a:pt x="20592" y="17470"/>
                </a:lnTo>
                <a:lnTo>
                  <a:pt x="20088" y="17029"/>
                </a:lnTo>
                <a:lnTo>
                  <a:pt x="19653" y="16681"/>
                </a:lnTo>
                <a:lnTo>
                  <a:pt x="19195" y="16241"/>
                </a:lnTo>
                <a:lnTo>
                  <a:pt x="18920" y="15962"/>
                </a:lnTo>
                <a:lnTo>
                  <a:pt x="18576" y="15498"/>
                </a:lnTo>
                <a:lnTo>
                  <a:pt x="18576" y="15057"/>
                </a:lnTo>
                <a:lnTo>
                  <a:pt x="18485" y="14756"/>
                </a:lnTo>
                <a:lnTo>
                  <a:pt x="18256" y="14199"/>
                </a:lnTo>
                <a:lnTo>
                  <a:pt x="17912" y="13526"/>
                </a:lnTo>
                <a:lnTo>
                  <a:pt x="17523" y="13016"/>
                </a:lnTo>
                <a:lnTo>
                  <a:pt x="16973" y="12436"/>
                </a:lnTo>
                <a:lnTo>
                  <a:pt x="16355" y="12041"/>
                </a:lnTo>
                <a:lnTo>
                  <a:pt x="16011" y="11832"/>
                </a:lnTo>
                <a:lnTo>
                  <a:pt x="15690" y="11716"/>
                </a:lnTo>
                <a:lnTo>
                  <a:pt x="15232" y="11716"/>
                </a:lnTo>
                <a:lnTo>
                  <a:pt x="14843" y="11716"/>
                </a:lnTo>
                <a:lnTo>
                  <a:pt x="15461" y="11252"/>
                </a:lnTo>
                <a:lnTo>
                  <a:pt x="16126" y="10858"/>
                </a:lnTo>
                <a:lnTo>
                  <a:pt x="16973" y="10649"/>
                </a:lnTo>
                <a:lnTo>
                  <a:pt x="17798" y="10417"/>
                </a:lnTo>
                <a:lnTo>
                  <a:pt x="18806" y="10301"/>
                </a:lnTo>
                <a:lnTo>
                  <a:pt x="19653" y="10301"/>
                </a:lnTo>
                <a:lnTo>
                  <a:pt x="20478" y="10417"/>
                </a:lnTo>
                <a:lnTo>
                  <a:pt x="21256" y="10533"/>
                </a:lnTo>
                <a:lnTo>
                  <a:pt x="20707" y="9837"/>
                </a:lnTo>
                <a:lnTo>
                  <a:pt x="19859" y="9234"/>
                </a:lnTo>
                <a:lnTo>
                  <a:pt x="18806" y="8538"/>
                </a:lnTo>
                <a:lnTo>
                  <a:pt x="17637" y="8144"/>
                </a:lnTo>
                <a:lnTo>
                  <a:pt x="16973" y="8027"/>
                </a:lnTo>
                <a:lnTo>
                  <a:pt x="16355" y="7935"/>
                </a:lnTo>
                <a:lnTo>
                  <a:pt x="15805" y="7935"/>
                </a:lnTo>
                <a:lnTo>
                  <a:pt x="15118" y="8027"/>
                </a:lnTo>
                <a:lnTo>
                  <a:pt x="14614" y="8144"/>
                </a:lnTo>
                <a:lnTo>
                  <a:pt x="14064" y="8422"/>
                </a:lnTo>
                <a:lnTo>
                  <a:pt x="13606" y="8886"/>
                </a:lnTo>
                <a:lnTo>
                  <a:pt x="13217" y="9327"/>
                </a:lnTo>
                <a:lnTo>
                  <a:pt x="13606" y="8538"/>
                </a:lnTo>
                <a:lnTo>
                  <a:pt x="13950" y="7935"/>
                </a:lnTo>
                <a:lnTo>
                  <a:pt x="14293" y="7123"/>
                </a:lnTo>
                <a:lnTo>
                  <a:pt x="14499" y="6519"/>
                </a:lnTo>
                <a:lnTo>
                  <a:pt x="14614" y="5823"/>
                </a:lnTo>
                <a:lnTo>
                  <a:pt x="14614" y="5220"/>
                </a:lnTo>
                <a:lnTo>
                  <a:pt x="14408" y="4524"/>
                </a:lnTo>
                <a:lnTo>
                  <a:pt x="14064" y="3898"/>
                </a:lnTo>
                <a:lnTo>
                  <a:pt x="13606" y="3225"/>
                </a:lnTo>
                <a:lnTo>
                  <a:pt x="13331" y="2598"/>
                </a:lnTo>
                <a:lnTo>
                  <a:pt x="13102" y="2042"/>
                </a:lnTo>
                <a:lnTo>
                  <a:pt x="12896" y="1485"/>
                </a:lnTo>
                <a:lnTo>
                  <a:pt x="12781" y="1090"/>
                </a:lnTo>
                <a:lnTo>
                  <a:pt x="12667" y="626"/>
                </a:lnTo>
                <a:lnTo>
                  <a:pt x="12667" y="278"/>
                </a:lnTo>
                <a:lnTo>
                  <a:pt x="12667" y="0"/>
                </a:lnTo>
                <a:lnTo>
                  <a:pt x="12163" y="394"/>
                </a:lnTo>
                <a:lnTo>
                  <a:pt x="11728" y="974"/>
                </a:lnTo>
                <a:lnTo>
                  <a:pt x="11155" y="1601"/>
                </a:lnTo>
                <a:lnTo>
                  <a:pt x="10766" y="2390"/>
                </a:lnTo>
                <a:lnTo>
                  <a:pt x="10330" y="3109"/>
                </a:lnTo>
                <a:lnTo>
                  <a:pt x="10101" y="3898"/>
                </a:lnTo>
                <a:lnTo>
                  <a:pt x="9987" y="4524"/>
                </a:lnTo>
                <a:lnTo>
                  <a:pt x="10101" y="5220"/>
                </a:lnTo>
                <a:lnTo>
                  <a:pt x="10216" y="5823"/>
                </a:lnTo>
                <a:lnTo>
                  <a:pt x="10330" y="6403"/>
                </a:lnTo>
                <a:lnTo>
                  <a:pt x="10330" y="6914"/>
                </a:lnTo>
                <a:lnTo>
                  <a:pt x="10216" y="7471"/>
                </a:lnTo>
                <a:lnTo>
                  <a:pt x="10101" y="7935"/>
                </a:lnTo>
                <a:lnTo>
                  <a:pt x="9872" y="8329"/>
                </a:lnTo>
                <a:lnTo>
                  <a:pt x="9643" y="8654"/>
                </a:lnTo>
                <a:lnTo>
                  <a:pt x="9368" y="9002"/>
                </a:lnTo>
                <a:close/>
              </a:path>
            </a:pathLst>
          </a:custGeom>
          <a:solidFill>
            <a:srgbClr val="00FF00"/>
          </a:solidFill>
          <a:ln w="38100">
            <a:solidFill>
              <a:srgbClr val="000000"/>
            </a:solidFill>
            <a:miter lim="800000"/>
            <a:headEnd/>
            <a:tailEnd/>
          </a:ln>
          <a:effectLst>
            <a:outerShdw dist="107763" dir="2700000" algn="ctr" rotWithShape="0">
              <a:srgbClr val="808080"/>
            </a:outerShdw>
          </a:effectLst>
        </p:spPr>
        <p:txBody>
          <a:bodyPr/>
          <a:lstStyle/>
          <a:p>
            <a:endParaRPr lang="en-US"/>
          </a:p>
        </p:txBody>
      </p:sp>
      <p:sp>
        <p:nvSpPr>
          <p:cNvPr id="75780" name="Text Box 4"/>
          <p:cNvSpPr txBox="1">
            <a:spLocks noChangeArrowheads="1"/>
          </p:cNvSpPr>
          <p:nvPr/>
        </p:nvSpPr>
        <p:spPr bwMode="auto">
          <a:xfrm>
            <a:off x="2788921" y="2027557"/>
            <a:ext cx="6527074" cy="2123658"/>
          </a:xfrm>
          <a:prstGeom prst="rect">
            <a:avLst/>
          </a:prstGeom>
          <a:noFill/>
          <a:ln w="76200">
            <a:solidFill>
              <a:schemeClr val="bg1"/>
            </a:solidFill>
            <a:prstDash val="sysDot"/>
            <a:miter lim="800000"/>
            <a:headEnd/>
            <a:tailEnd/>
          </a:ln>
          <a:effectLst/>
        </p:spPr>
        <p:txBody>
          <a:bodyPr wrap="square">
            <a:spAutoFit/>
          </a:bodyPr>
          <a:lstStyle/>
          <a:p>
            <a:pPr algn="r" rtl="1">
              <a:lnSpc>
                <a:spcPct val="150000"/>
              </a:lnSpc>
            </a:pPr>
            <a:r>
              <a:rPr lang="fa-IR" sz="2800" b="1" dirty="0" smtClean="0">
                <a:solidFill>
                  <a:schemeClr val="folHlink"/>
                </a:solidFill>
              </a:rPr>
              <a:t>جلسه بعدی تشکیل دانه و میوه را بررسی خواهیم کرد</a:t>
            </a:r>
          </a:p>
          <a:p>
            <a:pPr algn="r" rtl="1">
              <a:lnSpc>
                <a:spcPct val="150000"/>
              </a:lnSpc>
            </a:pPr>
            <a:endParaRPr lang="fa-IR" sz="2000" b="1" dirty="0">
              <a:solidFill>
                <a:schemeClr val="folHlink"/>
              </a:solidFill>
            </a:endParaRPr>
          </a:p>
          <a:p>
            <a:pPr algn="ctr" rtl="1">
              <a:lnSpc>
                <a:spcPct val="150000"/>
              </a:lnSpc>
            </a:pPr>
            <a:r>
              <a:rPr lang="fa-IR" sz="4000" b="1" dirty="0" smtClean="0">
                <a:solidFill>
                  <a:schemeClr val="folHlink"/>
                </a:solidFill>
              </a:rPr>
              <a:t>موفق باشید</a:t>
            </a:r>
            <a:r>
              <a:rPr lang="en-US" sz="4000" b="1" dirty="0" smtClean="0">
                <a:solidFill>
                  <a:schemeClr val="folHlink"/>
                </a:solidFill>
              </a:rPr>
              <a:t> </a:t>
            </a:r>
            <a:endParaRPr lang="en-US" sz="4000" dirty="0"/>
          </a:p>
        </p:txBody>
      </p:sp>
    </p:spTree>
    <p:extLst>
      <p:ext uri="{BB962C8B-B14F-4D97-AF65-F5344CB8AC3E}">
        <p14:creationId xmlns:p14="http://schemas.microsoft.com/office/powerpoint/2010/main" val="1015535445"/>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0" presetClass="entr" presetSubtype="0" fill="hold" grpId="0" nodeType="afterEffect">
                                  <p:stCondLst>
                                    <p:cond delay="0"/>
                                  </p:stCondLst>
                                  <p:childTnLst>
                                    <p:set>
                                      <p:cBhvr>
                                        <p:cTn id="6" dur="1" fill="hold">
                                          <p:stCondLst>
                                            <p:cond delay="0"/>
                                          </p:stCondLst>
                                        </p:cTn>
                                        <p:tgtEl>
                                          <p:spTgt spid="75780"/>
                                        </p:tgtEl>
                                        <p:attrNameLst>
                                          <p:attrName>style.visibility</p:attrName>
                                        </p:attrNameLst>
                                      </p:cBhvr>
                                      <p:to>
                                        <p:strVal val="visible"/>
                                      </p:to>
                                    </p:set>
                                    <p:animEffect transition="in" filter="fade">
                                      <p:cBhvr>
                                        <p:cTn id="7" dur="800" decel="100000"/>
                                        <p:tgtEl>
                                          <p:spTgt spid="75780"/>
                                        </p:tgtEl>
                                      </p:cBhvr>
                                    </p:animEffect>
                                    <p:anim calcmode="lin" valueType="num">
                                      <p:cBhvr>
                                        <p:cTn id="8" dur="800" decel="100000" fill="hold"/>
                                        <p:tgtEl>
                                          <p:spTgt spid="75780"/>
                                        </p:tgtEl>
                                        <p:attrNameLst>
                                          <p:attrName>style.rotation</p:attrName>
                                        </p:attrNameLst>
                                      </p:cBhvr>
                                      <p:tavLst>
                                        <p:tav tm="0">
                                          <p:val>
                                            <p:fltVal val="-90"/>
                                          </p:val>
                                        </p:tav>
                                        <p:tav tm="100000">
                                          <p:val>
                                            <p:fltVal val="0"/>
                                          </p:val>
                                        </p:tav>
                                      </p:tavLst>
                                    </p:anim>
                                    <p:anim calcmode="lin" valueType="num">
                                      <p:cBhvr>
                                        <p:cTn id="9" dur="800" decel="100000" fill="hold"/>
                                        <p:tgtEl>
                                          <p:spTgt spid="75780"/>
                                        </p:tgtEl>
                                        <p:attrNameLst>
                                          <p:attrName>ppt_x</p:attrName>
                                        </p:attrNameLst>
                                      </p:cBhvr>
                                      <p:tavLst>
                                        <p:tav tm="0">
                                          <p:val>
                                            <p:strVal val="#ppt_x+0.4"/>
                                          </p:val>
                                        </p:tav>
                                        <p:tav tm="100000">
                                          <p:val>
                                            <p:strVal val="#ppt_x-0.05"/>
                                          </p:val>
                                        </p:tav>
                                      </p:tavLst>
                                    </p:anim>
                                    <p:anim calcmode="lin" valueType="num">
                                      <p:cBhvr>
                                        <p:cTn id="10" dur="800" decel="100000" fill="hold"/>
                                        <p:tgtEl>
                                          <p:spTgt spid="75780"/>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75780"/>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75780"/>
                                        </p:tgtEl>
                                        <p:attrNameLst>
                                          <p:attrName>ppt_y</p:attrName>
                                        </p:attrNameLst>
                                      </p:cBhvr>
                                      <p:tavLst>
                                        <p:tav tm="0">
                                          <p:val>
                                            <p:strVal val="#ppt_y+0.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5780"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6674" name="AutoShape 2"/>
          <p:cNvSpPr>
            <a:spLocks noChangeArrowheads="1"/>
          </p:cNvSpPr>
          <p:nvPr/>
        </p:nvSpPr>
        <p:spPr bwMode="auto">
          <a:xfrm>
            <a:off x="886691" y="0"/>
            <a:ext cx="9781309" cy="6858000"/>
          </a:xfrm>
          <a:prstGeom prst="bevel">
            <a:avLst>
              <a:gd name="adj" fmla="val 2731"/>
            </a:avLst>
          </a:prstGeom>
          <a:noFill/>
          <a:ln w="69850">
            <a:solidFill>
              <a:srgbClr val="FF00FF"/>
            </a:solidFill>
            <a:miter lim="800000"/>
            <a:headEnd/>
            <a:tailEnd/>
          </a:ln>
          <a:effectLst/>
        </p:spPr>
        <p:txBody>
          <a:bodyPr wrap="none" anchor="ctr"/>
          <a:lstStyle/>
          <a:p>
            <a:endParaRPr lang="en-US"/>
          </a:p>
        </p:txBody>
      </p:sp>
      <p:sp>
        <p:nvSpPr>
          <p:cNvPr id="156675" name="plant"/>
          <p:cNvSpPr>
            <a:spLocks noEditPoints="1" noChangeArrowheads="1"/>
          </p:cNvSpPr>
          <p:nvPr/>
        </p:nvSpPr>
        <p:spPr bwMode="auto">
          <a:xfrm>
            <a:off x="1847850" y="5876925"/>
            <a:ext cx="719138" cy="615950"/>
          </a:xfrm>
          <a:custGeom>
            <a:avLst/>
            <a:gdLst>
              <a:gd name="T0" fmla="*/ 0 w 21600"/>
              <a:gd name="T1" fmla="*/ 0 h 21600"/>
              <a:gd name="T2" fmla="*/ 10800 w 21600"/>
              <a:gd name="T3" fmla="*/ 0 h 21600"/>
              <a:gd name="T4" fmla="*/ 21600 w 21600"/>
              <a:gd name="T5" fmla="*/ 0 h 21600"/>
              <a:gd name="T6" fmla="*/ 21600 w 21600"/>
              <a:gd name="T7" fmla="*/ 10800 h 21600"/>
              <a:gd name="T8" fmla="*/ 21600 w 21600"/>
              <a:gd name="T9" fmla="*/ 21600 h 21600"/>
              <a:gd name="T10" fmla="*/ 10800 w 21600"/>
              <a:gd name="T11" fmla="*/ 21600 h 21600"/>
              <a:gd name="T12" fmla="*/ 0 w 21600"/>
              <a:gd name="T13" fmla="*/ 21600 h 21600"/>
              <a:gd name="T14" fmla="*/ 0 w 21600"/>
              <a:gd name="T15" fmla="*/ 10800 h 21600"/>
              <a:gd name="T16" fmla="*/ 7100 w 21600"/>
              <a:gd name="T17" fmla="*/ 10092 h 21600"/>
              <a:gd name="T18" fmla="*/ 14545 w 21600"/>
              <a:gd name="T19" fmla="*/ 13573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9368" y="9002"/>
                </a:moveTo>
                <a:lnTo>
                  <a:pt x="9254" y="8422"/>
                </a:lnTo>
                <a:lnTo>
                  <a:pt x="9139" y="7935"/>
                </a:lnTo>
                <a:lnTo>
                  <a:pt x="8819" y="7355"/>
                </a:lnTo>
                <a:lnTo>
                  <a:pt x="8475" y="6728"/>
                </a:lnTo>
                <a:lnTo>
                  <a:pt x="8040" y="6287"/>
                </a:lnTo>
                <a:lnTo>
                  <a:pt x="7421" y="5707"/>
                </a:lnTo>
                <a:lnTo>
                  <a:pt x="6574" y="5429"/>
                </a:lnTo>
                <a:lnTo>
                  <a:pt x="5452" y="5313"/>
                </a:lnTo>
                <a:lnTo>
                  <a:pt x="4856" y="5220"/>
                </a:lnTo>
                <a:lnTo>
                  <a:pt x="4169" y="5220"/>
                </a:lnTo>
                <a:lnTo>
                  <a:pt x="3665" y="5104"/>
                </a:lnTo>
                <a:lnTo>
                  <a:pt x="3001" y="4872"/>
                </a:lnTo>
                <a:lnTo>
                  <a:pt x="2497" y="4756"/>
                </a:lnTo>
                <a:lnTo>
                  <a:pt x="2062" y="4408"/>
                </a:lnTo>
                <a:lnTo>
                  <a:pt x="1603" y="4083"/>
                </a:lnTo>
                <a:lnTo>
                  <a:pt x="1283" y="3689"/>
                </a:lnTo>
                <a:lnTo>
                  <a:pt x="1283" y="4315"/>
                </a:lnTo>
                <a:lnTo>
                  <a:pt x="1489" y="5104"/>
                </a:lnTo>
                <a:lnTo>
                  <a:pt x="1832" y="6055"/>
                </a:lnTo>
                <a:lnTo>
                  <a:pt x="2382" y="6914"/>
                </a:lnTo>
                <a:lnTo>
                  <a:pt x="2680" y="7471"/>
                </a:lnTo>
                <a:lnTo>
                  <a:pt x="3115" y="7935"/>
                </a:lnTo>
                <a:lnTo>
                  <a:pt x="3573" y="8213"/>
                </a:lnTo>
                <a:lnTo>
                  <a:pt x="4077" y="8654"/>
                </a:lnTo>
                <a:lnTo>
                  <a:pt x="4627" y="9002"/>
                </a:lnTo>
                <a:lnTo>
                  <a:pt x="5245" y="9234"/>
                </a:lnTo>
                <a:lnTo>
                  <a:pt x="6024" y="9443"/>
                </a:lnTo>
                <a:lnTo>
                  <a:pt x="6757" y="9628"/>
                </a:lnTo>
                <a:lnTo>
                  <a:pt x="5177" y="10069"/>
                </a:lnTo>
                <a:lnTo>
                  <a:pt x="3963" y="10649"/>
                </a:lnTo>
                <a:lnTo>
                  <a:pt x="3344" y="11044"/>
                </a:lnTo>
                <a:lnTo>
                  <a:pt x="2886" y="11600"/>
                </a:lnTo>
                <a:lnTo>
                  <a:pt x="2497" y="12041"/>
                </a:lnTo>
                <a:lnTo>
                  <a:pt x="1947" y="12343"/>
                </a:lnTo>
                <a:lnTo>
                  <a:pt x="1168" y="12668"/>
                </a:lnTo>
                <a:lnTo>
                  <a:pt x="0" y="12900"/>
                </a:lnTo>
                <a:lnTo>
                  <a:pt x="435" y="13248"/>
                </a:lnTo>
                <a:lnTo>
                  <a:pt x="779" y="13456"/>
                </a:lnTo>
                <a:lnTo>
                  <a:pt x="1283" y="13642"/>
                </a:lnTo>
                <a:lnTo>
                  <a:pt x="1718" y="13758"/>
                </a:lnTo>
                <a:lnTo>
                  <a:pt x="2680" y="13851"/>
                </a:lnTo>
                <a:lnTo>
                  <a:pt x="3573" y="13758"/>
                </a:lnTo>
                <a:lnTo>
                  <a:pt x="4512" y="13526"/>
                </a:lnTo>
                <a:lnTo>
                  <a:pt x="5360" y="13248"/>
                </a:lnTo>
                <a:lnTo>
                  <a:pt x="6139" y="12900"/>
                </a:lnTo>
                <a:lnTo>
                  <a:pt x="6757" y="12552"/>
                </a:lnTo>
                <a:lnTo>
                  <a:pt x="6459" y="13132"/>
                </a:lnTo>
                <a:lnTo>
                  <a:pt x="6139" y="13642"/>
                </a:lnTo>
                <a:lnTo>
                  <a:pt x="5910" y="14199"/>
                </a:lnTo>
                <a:lnTo>
                  <a:pt x="5681" y="14663"/>
                </a:lnTo>
                <a:lnTo>
                  <a:pt x="5681" y="15150"/>
                </a:lnTo>
                <a:lnTo>
                  <a:pt x="5681" y="15730"/>
                </a:lnTo>
                <a:lnTo>
                  <a:pt x="5681" y="16241"/>
                </a:lnTo>
                <a:lnTo>
                  <a:pt x="5795" y="16913"/>
                </a:lnTo>
                <a:lnTo>
                  <a:pt x="5910" y="17586"/>
                </a:lnTo>
                <a:lnTo>
                  <a:pt x="5910" y="18213"/>
                </a:lnTo>
                <a:lnTo>
                  <a:pt x="5795" y="18885"/>
                </a:lnTo>
                <a:lnTo>
                  <a:pt x="5566" y="19396"/>
                </a:lnTo>
                <a:lnTo>
                  <a:pt x="5245" y="19976"/>
                </a:lnTo>
                <a:lnTo>
                  <a:pt x="4971" y="20370"/>
                </a:lnTo>
                <a:lnTo>
                  <a:pt x="4512" y="20811"/>
                </a:lnTo>
                <a:lnTo>
                  <a:pt x="4077" y="21043"/>
                </a:lnTo>
                <a:lnTo>
                  <a:pt x="5177" y="20927"/>
                </a:lnTo>
                <a:lnTo>
                  <a:pt x="6253" y="20486"/>
                </a:lnTo>
                <a:lnTo>
                  <a:pt x="7421" y="19976"/>
                </a:lnTo>
                <a:lnTo>
                  <a:pt x="8361" y="19187"/>
                </a:lnTo>
                <a:lnTo>
                  <a:pt x="8819" y="18769"/>
                </a:lnTo>
                <a:lnTo>
                  <a:pt x="9139" y="18213"/>
                </a:lnTo>
                <a:lnTo>
                  <a:pt x="9437" y="17772"/>
                </a:lnTo>
                <a:lnTo>
                  <a:pt x="9643" y="17261"/>
                </a:lnTo>
                <a:lnTo>
                  <a:pt x="9872" y="16681"/>
                </a:lnTo>
                <a:lnTo>
                  <a:pt x="9872" y="16171"/>
                </a:lnTo>
                <a:lnTo>
                  <a:pt x="9872" y="15614"/>
                </a:lnTo>
                <a:lnTo>
                  <a:pt x="9758" y="15057"/>
                </a:lnTo>
                <a:lnTo>
                  <a:pt x="10216" y="15498"/>
                </a:lnTo>
                <a:lnTo>
                  <a:pt x="10537" y="16241"/>
                </a:lnTo>
                <a:lnTo>
                  <a:pt x="10834" y="17145"/>
                </a:lnTo>
                <a:lnTo>
                  <a:pt x="11041" y="18213"/>
                </a:lnTo>
                <a:lnTo>
                  <a:pt x="11155" y="19187"/>
                </a:lnTo>
                <a:lnTo>
                  <a:pt x="11155" y="20185"/>
                </a:lnTo>
                <a:lnTo>
                  <a:pt x="11155" y="20579"/>
                </a:lnTo>
                <a:lnTo>
                  <a:pt x="11041" y="21043"/>
                </a:lnTo>
                <a:lnTo>
                  <a:pt x="10926" y="21391"/>
                </a:lnTo>
                <a:lnTo>
                  <a:pt x="10766" y="21600"/>
                </a:lnTo>
                <a:lnTo>
                  <a:pt x="11499" y="21484"/>
                </a:lnTo>
                <a:lnTo>
                  <a:pt x="12323" y="21043"/>
                </a:lnTo>
                <a:lnTo>
                  <a:pt x="13102" y="20370"/>
                </a:lnTo>
                <a:lnTo>
                  <a:pt x="13606" y="19628"/>
                </a:lnTo>
                <a:lnTo>
                  <a:pt x="13950" y="19071"/>
                </a:lnTo>
                <a:lnTo>
                  <a:pt x="14064" y="18677"/>
                </a:lnTo>
                <a:lnTo>
                  <a:pt x="14179" y="18097"/>
                </a:lnTo>
                <a:lnTo>
                  <a:pt x="14293" y="17586"/>
                </a:lnTo>
                <a:lnTo>
                  <a:pt x="14179" y="16913"/>
                </a:lnTo>
                <a:lnTo>
                  <a:pt x="14064" y="16241"/>
                </a:lnTo>
                <a:lnTo>
                  <a:pt x="13835" y="15614"/>
                </a:lnTo>
                <a:lnTo>
                  <a:pt x="13560" y="14872"/>
                </a:lnTo>
                <a:lnTo>
                  <a:pt x="13950" y="14941"/>
                </a:lnTo>
                <a:lnTo>
                  <a:pt x="14408" y="15150"/>
                </a:lnTo>
                <a:lnTo>
                  <a:pt x="14843" y="15266"/>
                </a:lnTo>
                <a:lnTo>
                  <a:pt x="15232" y="15614"/>
                </a:lnTo>
                <a:lnTo>
                  <a:pt x="15576" y="15846"/>
                </a:lnTo>
                <a:lnTo>
                  <a:pt x="15897" y="16171"/>
                </a:lnTo>
                <a:lnTo>
                  <a:pt x="16126" y="16473"/>
                </a:lnTo>
                <a:lnTo>
                  <a:pt x="16240" y="16913"/>
                </a:lnTo>
                <a:lnTo>
                  <a:pt x="16515" y="17261"/>
                </a:lnTo>
                <a:lnTo>
                  <a:pt x="17088" y="17586"/>
                </a:lnTo>
                <a:lnTo>
                  <a:pt x="17798" y="17865"/>
                </a:lnTo>
                <a:lnTo>
                  <a:pt x="18576" y="18097"/>
                </a:lnTo>
                <a:lnTo>
                  <a:pt x="19424" y="18213"/>
                </a:lnTo>
                <a:lnTo>
                  <a:pt x="20317" y="18213"/>
                </a:lnTo>
                <a:lnTo>
                  <a:pt x="21050" y="18213"/>
                </a:lnTo>
                <a:lnTo>
                  <a:pt x="21600" y="17865"/>
                </a:lnTo>
                <a:lnTo>
                  <a:pt x="21165" y="17656"/>
                </a:lnTo>
                <a:lnTo>
                  <a:pt x="20592" y="17470"/>
                </a:lnTo>
                <a:lnTo>
                  <a:pt x="20088" y="17029"/>
                </a:lnTo>
                <a:lnTo>
                  <a:pt x="19653" y="16681"/>
                </a:lnTo>
                <a:lnTo>
                  <a:pt x="19195" y="16241"/>
                </a:lnTo>
                <a:lnTo>
                  <a:pt x="18920" y="15962"/>
                </a:lnTo>
                <a:lnTo>
                  <a:pt x="18576" y="15498"/>
                </a:lnTo>
                <a:lnTo>
                  <a:pt x="18576" y="15057"/>
                </a:lnTo>
                <a:lnTo>
                  <a:pt x="18485" y="14756"/>
                </a:lnTo>
                <a:lnTo>
                  <a:pt x="18256" y="14199"/>
                </a:lnTo>
                <a:lnTo>
                  <a:pt x="17912" y="13526"/>
                </a:lnTo>
                <a:lnTo>
                  <a:pt x="17523" y="13016"/>
                </a:lnTo>
                <a:lnTo>
                  <a:pt x="16973" y="12436"/>
                </a:lnTo>
                <a:lnTo>
                  <a:pt x="16355" y="12041"/>
                </a:lnTo>
                <a:lnTo>
                  <a:pt x="16011" y="11832"/>
                </a:lnTo>
                <a:lnTo>
                  <a:pt x="15690" y="11716"/>
                </a:lnTo>
                <a:lnTo>
                  <a:pt x="15232" y="11716"/>
                </a:lnTo>
                <a:lnTo>
                  <a:pt x="14843" y="11716"/>
                </a:lnTo>
                <a:lnTo>
                  <a:pt x="15461" y="11252"/>
                </a:lnTo>
                <a:lnTo>
                  <a:pt x="16126" y="10858"/>
                </a:lnTo>
                <a:lnTo>
                  <a:pt x="16973" y="10649"/>
                </a:lnTo>
                <a:lnTo>
                  <a:pt x="17798" y="10417"/>
                </a:lnTo>
                <a:lnTo>
                  <a:pt x="18806" y="10301"/>
                </a:lnTo>
                <a:lnTo>
                  <a:pt x="19653" y="10301"/>
                </a:lnTo>
                <a:lnTo>
                  <a:pt x="20478" y="10417"/>
                </a:lnTo>
                <a:lnTo>
                  <a:pt x="21256" y="10533"/>
                </a:lnTo>
                <a:lnTo>
                  <a:pt x="20707" y="9837"/>
                </a:lnTo>
                <a:lnTo>
                  <a:pt x="19859" y="9234"/>
                </a:lnTo>
                <a:lnTo>
                  <a:pt x="18806" y="8538"/>
                </a:lnTo>
                <a:lnTo>
                  <a:pt x="17637" y="8144"/>
                </a:lnTo>
                <a:lnTo>
                  <a:pt x="16973" y="8027"/>
                </a:lnTo>
                <a:lnTo>
                  <a:pt x="16355" y="7935"/>
                </a:lnTo>
                <a:lnTo>
                  <a:pt x="15805" y="7935"/>
                </a:lnTo>
                <a:lnTo>
                  <a:pt x="15118" y="8027"/>
                </a:lnTo>
                <a:lnTo>
                  <a:pt x="14614" y="8144"/>
                </a:lnTo>
                <a:lnTo>
                  <a:pt x="14064" y="8422"/>
                </a:lnTo>
                <a:lnTo>
                  <a:pt x="13606" y="8886"/>
                </a:lnTo>
                <a:lnTo>
                  <a:pt x="13217" y="9327"/>
                </a:lnTo>
                <a:lnTo>
                  <a:pt x="13606" y="8538"/>
                </a:lnTo>
                <a:lnTo>
                  <a:pt x="13950" y="7935"/>
                </a:lnTo>
                <a:lnTo>
                  <a:pt x="14293" y="7123"/>
                </a:lnTo>
                <a:lnTo>
                  <a:pt x="14499" y="6519"/>
                </a:lnTo>
                <a:lnTo>
                  <a:pt x="14614" y="5823"/>
                </a:lnTo>
                <a:lnTo>
                  <a:pt x="14614" y="5220"/>
                </a:lnTo>
                <a:lnTo>
                  <a:pt x="14408" y="4524"/>
                </a:lnTo>
                <a:lnTo>
                  <a:pt x="14064" y="3898"/>
                </a:lnTo>
                <a:lnTo>
                  <a:pt x="13606" y="3225"/>
                </a:lnTo>
                <a:lnTo>
                  <a:pt x="13331" y="2598"/>
                </a:lnTo>
                <a:lnTo>
                  <a:pt x="13102" y="2042"/>
                </a:lnTo>
                <a:lnTo>
                  <a:pt x="12896" y="1485"/>
                </a:lnTo>
                <a:lnTo>
                  <a:pt x="12781" y="1090"/>
                </a:lnTo>
                <a:lnTo>
                  <a:pt x="12667" y="626"/>
                </a:lnTo>
                <a:lnTo>
                  <a:pt x="12667" y="278"/>
                </a:lnTo>
                <a:lnTo>
                  <a:pt x="12667" y="0"/>
                </a:lnTo>
                <a:lnTo>
                  <a:pt x="12163" y="394"/>
                </a:lnTo>
                <a:lnTo>
                  <a:pt x="11728" y="974"/>
                </a:lnTo>
                <a:lnTo>
                  <a:pt x="11155" y="1601"/>
                </a:lnTo>
                <a:lnTo>
                  <a:pt x="10766" y="2390"/>
                </a:lnTo>
                <a:lnTo>
                  <a:pt x="10330" y="3109"/>
                </a:lnTo>
                <a:lnTo>
                  <a:pt x="10101" y="3898"/>
                </a:lnTo>
                <a:lnTo>
                  <a:pt x="9987" y="4524"/>
                </a:lnTo>
                <a:lnTo>
                  <a:pt x="10101" y="5220"/>
                </a:lnTo>
                <a:lnTo>
                  <a:pt x="10216" y="5823"/>
                </a:lnTo>
                <a:lnTo>
                  <a:pt x="10330" y="6403"/>
                </a:lnTo>
                <a:lnTo>
                  <a:pt x="10330" y="6914"/>
                </a:lnTo>
                <a:lnTo>
                  <a:pt x="10216" y="7471"/>
                </a:lnTo>
                <a:lnTo>
                  <a:pt x="10101" y="7935"/>
                </a:lnTo>
                <a:lnTo>
                  <a:pt x="9872" y="8329"/>
                </a:lnTo>
                <a:lnTo>
                  <a:pt x="9643" y="8654"/>
                </a:lnTo>
                <a:lnTo>
                  <a:pt x="9368" y="9002"/>
                </a:lnTo>
                <a:close/>
              </a:path>
            </a:pathLst>
          </a:custGeom>
          <a:solidFill>
            <a:srgbClr val="00FF00"/>
          </a:solidFill>
          <a:ln w="38100">
            <a:solidFill>
              <a:srgbClr val="000000"/>
            </a:solidFill>
            <a:miter lim="800000"/>
            <a:headEnd/>
            <a:tailEnd/>
          </a:ln>
          <a:effectLst>
            <a:outerShdw dist="107763" dir="2700000" algn="ctr" rotWithShape="0">
              <a:srgbClr val="808080"/>
            </a:outerShdw>
          </a:effectLst>
        </p:spPr>
        <p:txBody>
          <a:bodyPr/>
          <a:lstStyle/>
          <a:p>
            <a:endParaRPr lang="en-US"/>
          </a:p>
        </p:txBody>
      </p:sp>
      <p:sp>
        <p:nvSpPr>
          <p:cNvPr id="156676" name="Text Box 4"/>
          <p:cNvSpPr txBox="1">
            <a:spLocks noChangeArrowheads="1"/>
          </p:cNvSpPr>
          <p:nvPr/>
        </p:nvSpPr>
        <p:spPr bwMode="auto">
          <a:xfrm>
            <a:off x="2568214" y="983705"/>
            <a:ext cx="6418262" cy="830997"/>
          </a:xfrm>
          <a:prstGeom prst="rect">
            <a:avLst/>
          </a:prstGeom>
          <a:noFill/>
          <a:ln w="9525">
            <a:noFill/>
            <a:miter lim="800000"/>
            <a:headEnd/>
            <a:tailEnd/>
          </a:ln>
          <a:effectLst/>
        </p:spPr>
        <p:txBody>
          <a:bodyPr wrap="square">
            <a:spAutoFit/>
          </a:bodyPr>
          <a:lstStyle/>
          <a:p>
            <a:pPr algn="r"/>
            <a:r>
              <a:rPr lang="fa-IR" sz="4800" dirty="0">
                <a:solidFill>
                  <a:srgbClr val="002060"/>
                </a:solidFill>
              </a:rPr>
              <a:t>هدف آموزشي كلي اين گفتار</a:t>
            </a:r>
            <a:endParaRPr lang="en-US" sz="4800" dirty="0">
              <a:solidFill>
                <a:srgbClr val="002060"/>
              </a:solidFill>
            </a:endParaRPr>
          </a:p>
        </p:txBody>
      </p:sp>
      <p:sp>
        <p:nvSpPr>
          <p:cNvPr id="156677" name="Line 5"/>
          <p:cNvSpPr>
            <a:spLocks noChangeShapeType="1"/>
          </p:cNvSpPr>
          <p:nvPr/>
        </p:nvSpPr>
        <p:spPr bwMode="auto">
          <a:xfrm>
            <a:off x="2495551" y="1700213"/>
            <a:ext cx="7129463" cy="0"/>
          </a:xfrm>
          <a:prstGeom prst="line">
            <a:avLst/>
          </a:prstGeom>
          <a:noFill/>
          <a:ln w="76200">
            <a:solidFill>
              <a:srgbClr val="FFFFFF"/>
            </a:solidFill>
            <a:round/>
            <a:headEnd type="oval" w="med" len="med"/>
            <a:tailEnd type="oval" w="med" len="med"/>
          </a:ln>
          <a:effectLst/>
        </p:spPr>
        <p:txBody>
          <a:bodyPr/>
          <a:lstStyle/>
          <a:p>
            <a:endParaRPr lang="en-US"/>
          </a:p>
        </p:txBody>
      </p:sp>
      <p:sp>
        <p:nvSpPr>
          <p:cNvPr id="156678" name="AutoShape 6"/>
          <p:cNvSpPr>
            <a:spLocks noChangeArrowheads="1"/>
          </p:cNvSpPr>
          <p:nvPr/>
        </p:nvSpPr>
        <p:spPr bwMode="auto">
          <a:xfrm>
            <a:off x="1906833" y="3052649"/>
            <a:ext cx="8135938" cy="1511300"/>
          </a:xfrm>
          <a:prstGeom prst="flowChartAlternateProcess">
            <a:avLst/>
          </a:prstGeom>
          <a:noFill/>
          <a:ln w="95250">
            <a:solidFill>
              <a:schemeClr val="bg1"/>
            </a:solidFill>
            <a:prstDash val="sysDot"/>
            <a:miter lim="800000"/>
            <a:headEnd/>
            <a:tailEnd/>
          </a:ln>
          <a:effectLst/>
        </p:spPr>
        <p:txBody>
          <a:bodyPr wrap="none" anchor="ctr"/>
          <a:lstStyle/>
          <a:p>
            <a:endParaRPr lang="en-US"/>
          </a:p>
        </p:txBody>
      </p:sp>
      <p:sp>
        <p:nvSpPr>
          <p:cNvPr id="156679" name="Text Box 7"/>
          <p:cNvSpPr txBox="1">
            <a:spLocks noChangeArrowheads="1"/>
          </p:cNvSpPr>
          <p:nvPr/>
        </p:nvSpPr>
        <p:spPr bwMode="auto">
          <a:xfrm>
            <a:off x="1626311" y="2615597"/>
            <a:ext cx="7804068" cy="1569660"/>
          </a:xfrm>
          <a:prstGeom prst="rect">
            <a:avLst/>
          </a:prstGeom>
          <a:noFill/>
          <a:ln w="9525">
            <a:noFill/>
            <a:miter lim="800000"/>
            <a:headEnd/>
            <a:tailEnd/>
          </a:ln>
          <a:effectLst/>
        </p:spPr>
        <p:txBody>
          <a:bodyPr wrap="square">
            <a:spAutoFit/>
          </a:bodyPr>
          <a:lstStyle/>
          <a:p>
            <a:pPr algn="r" rtl="1"/>
            <a:r>
              <a:rPr lang="fa-IR" sz="4800" dirty="0">
                <a:solidFill>
                  <a:srgbClr val="0070C0"/>
                </a:solidFill>
              </a:rPr>
              <a:t>آشنایی با </a:t>
            </a:r>
            <a:r>
              <a:rPr lang="fa-IR" sz="4800" dirty="0" smtClean="0">
                <a:solidFill>
                  <a:srgbClr val="0070C0"/>
                </a:solidFill>
              </a:rPr>
              <a:t>نحوه گرده افشانی و لقاح در گروههای مختلف گیاهی میباشد</a:t>
            </a:r>
            <a:endParaRPr lang="en-US" sz="4800" dirty="0">
              <a:solidFill>
                <a:srgbClr val="0070C0"/>
              </a:solidFill>
            </a:endParaRPr>
          </a:p>
        </p:txBody>
      </p:sp>
    </p:spTree>
    <p:extLst>
      <p:ext uri="{BB962C8B-B14F-4D97-AF65-F5344CB8AC3E}">
        <p14:creationId xmlns:p14="http://schemas.microsoft.com/office/powerpoint/2010/main" val="31348435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1" presetClass="entr" presetSubtype="0" fill="hold" grpId="0" nodeType="afterEffect">
                                  <p:stCondLst>
                                    <p:cond delay="0"/>
                                  </p:stCondLst>
                                  <p:childTnLst>
                                    <p:set>
                                      <p:cBhvr>
                                        <p:cTn id="6" dur="1" fill="hold">
                                          <p:stCondLst>
                                            <p:cond delay="0"/>
                                          </p:stCondLst>
                                        </p:cTn>
                                        <p:tgtEl>
                                          <p:spTgt spid="156676"/>
                                        </p:tgtEl>
                                        <p:attrNameLst>
                                          <p:attrName>style.visibility</p:attrName>
                                        </p:attrNameLst>
                                      </p:cBhvr>
                                      <p:to>
                                        <p:strVal val="visible"/>
                                      </p:to>
                                    </p:set>
                                    <p:animEffect transition="in" filter="fade">
                                      <p:cBhvr>
                                        <p:cTn id="7" dur="770" decel="100000"/>
                                        <p:tgtEl>
                                          <p:spTgt spid="156676"/>
                                        </p:tgtEl>
                                      </p:cBhvr>
                                    </p:animEffect>
                                    <p:animScale>
                                      <p:cBhvr>
                                        <p:cTn id="8" dur="770" decel="100000"/>
                                        <p:tgtEl>
                                          <p:spTgt spid="156676"/>
                                        </p:tgtEl>
                                      </p:cBhvr>
                                      <p:from x="10000" y="10000"/>
                                      <p:to x="200000" y="450000"/>
                                    </p:animScale>
                                    <p:animScale>
                                      <p:cBhvr>
                                        <p:cTn id="9" dur="1230" accel="100000" fill="hold">
                                          <p:stCondLst>
                                            <p:cond delay="770"/>
                                          </p:stCondLst>
                                        </p:cTn>
                                        <p:tgtEl>
                                          <p:spTgt spid="156676"/>
                                        </p:tgtEl>
                                      </p:cBhvr>
                                      <p:from x="200000" y="450000"/>
                                      <p:to x="100000" y="100000"/>
                                    </p:animScale>
                                    <p:set>
                                      <p:cBhvr>
                                        <p:cTn id="10" dur="770" fill="hold"/>
                                        <p:tgtEl>
                                          <p:spTgt spid="156676"/>
                                        </p:tgtEl>
                                        <p:attrNameLst>
                                          <p:attrName>ppt_x</p:attrName>
                                        </p:attrNameLst>
                                      </p:cBhvr>
                                      <p:to>
                                        <p:strVal val="(0.5)"/>
                                      </p:to>
                                    </p:set>
                                    <p:anim from="(0.5)" to="(#ppt_x)" calcmode="lin" valueType="num">
                                      <p:cBhvr>
                                        <p:cTn id="11" dur="1230" accel="100000" fill="hold">
                                          <p:stCondLst>
                                            <p:cond delay="770"/>
                                          </p:stCondLst>
                                        </p:cTn>
                                        <p:tgtEl>
                                          <p:spTgt spid="156676"/>
                                        </p:tgtEl>
                                        <p:attrNameLst>
                                          <p:attrName>ppt_x</p:attrName>
                                        </p:attrNameLst>
                                      </p:cBhvr>
                                    </p:anim>
                                    <p:set>
                                      <p:cBhvr>
                                        <p:cTn id="12" dur="770" fill="hold"/>
                                        <p:tgtEl>
                                          <p:spTgt spid="156676"/>
                                        </p:tgtEl>
                                        <p:attrNameLst>
                                          <p:attrName>ppt_y</p:attrName>
                                        </p:attrNameLst>
                                      </p:cBhvr>
                                      <p:to>
                                        <p:strVal val="(#ppt_y+0.4)"/>
                                      </p:to>
                                    </p:set>
                                    <p:anim from="(#ppt_y+0.4)" to="(#ppt_y)" calcmode="lin" valueType="num">
                                      <p:cBhvr>
                                        <p:cTn id="13" dur="1230" accel="100000" fill="hold">
                                          <p:stCondLst>
                                            <p:cond delay="770"/>
                                          </p:stCondLst>
                                        </p:cTn>
                                        <p:tgtEl>
                                          <p:spTgt spid="156676"/>
                                        </p:tgtEl>
                                        <p:attrNameLst>
                                          <p:attrName>ppt_y</p:attrName>
                                        </p:attrNameLst>
                                      </p:cBhvr>
                                    </p:anim>
                                  </p:childTnLst>
                                </p:cTn>
                              </p:par>
                            </p:childTnLst>
                          </p:cTn>
                        </p:par>
                        <p:par>
                          <p:cTn id="14" fill="hold">
                            <p:stCondLst>
                              <p:cond delay="2000"/>
                            </p:stCondLst>
                            <p:childTnLst>
                              <p:par>
                                <p:cTn id="15" presetID="30" presetClass="entr" presetSubtype="0" fill="hold" grpId="0" nodeType="afterEffect">
                                  <p:stCondLst>
                                    <p:cond delay="0"/>
                                  </p:stCondLst>
                                  <p:childTnLst>
                                    <p:set>
                                      <p:cBhvr>
                                        <p:cTn id="16" dur="1" fill="hold">
                                          <p:stCondLst>
                                            <p:cond delay="0"/>
                                          </p:stCondLst>
                                        </p:cTn>
                                        <p:tgtEl>
                                          <p:spTgt spid="156677"/>
                                        </p:tgtEl>
                                        <p:attrNameLst>
                                          <p:attrName>style.visibility</p:attrName>
                                        </p:attrNameLst>
                                      </p:cBhvr>
                                      <p:to>
                                        <p:strVal val="visible"/>
                                      </p:to>
                                    </p:set>
                                    <p:animEffect transition="in" filter="fade">
                                      <p:cBhvr>
                                        <p:cTn id="17" dur="800" decel="100000"/>
                                        <p:tgtEl>
                                          <p:spTgt spid="156677"/>
                                        </p:tgtEl>
                                      </p:cBhvr>
                                    </p:animEffect>
                                    <p:anim calcmode="lin" valueType="num">
                                      <p:cBhvr>
                                        <p:cTn id="18" dur="800" decel="100000" fill="hold"/>
                                        <p:tgtEl>
                                          <p:spTgt spid="156677"/>
                                        </p:tgtEl>
                                        <p:attrNameLst>
                                          <p:attrName>style.rotation</p:attrName>
                                        </p:attrNameLst>
                                      </p:cBhvr>
                                      <p:tavLst>
                                        <p:tav tm="0">
                                          <p:val>
                                            <p:fltVal val="-90"/>
                                          </p:val>
                                        </p:tav>
                                        <p:tav tm="100000">
                                          <p:val>
                                            <p:fltVal val="0"/>
                                          </p:val>
                                        </p:tav>
                                      </p:tavLst>
                                    </p:anim>
                                    <p:anim calcmode="lin" valueType="num">
                                      <p:cBhvr>
                                        <p:cTn id="19" dur="800" decel="100000" fill="hold"/>
                                        <p:tgtEl>
                                          <p:spTgt spid="156677"/>
                                        </p:tgtEl>
                                        <p:attrNameLst>
                                          <p:attrName>ppt_x</p:attrName>
                                        </p:attrNameLst>
                                      </p:cBhvr>
                                      <p:tavLst>
                                        <p:tav tm="0">
                                          <p:val>
                                            <p:strVal val="#ppt_x+0.4"/>
                                          </p:val>
                                        </p:tav>
                                        <p:tav tm="100000">
                                          <p:val>
                                            <p:strVal val="#ppt_x-0.05"/>
                                          </p:val>
                                        </p:tav>
                                      </p:tavLst>
                                    </p:anim>
                                    <p:anim calcmode="lin" valueType="num">
                                      <p:cBhvr>
                                        <p:cTn id="20" dur="800" decel="100000" fill="hold"/>
                                        <p:tgtEl>
                                          <p:spTgt spid="156677"/>
                                        </p:tgtEl>
                                        <p:attrNameLst>
                                          <p:attrName>ppt_y</p:attrName>
                                        </p:attrNameLst>
                                      </p:cBhvr>
                                      <p:tavLst>
                                        <p:tav tm="0">
                                          <p:val>
                                            <p:strVal val="#ppt_y-0.4"/>
                                          </p:val>
                                        </p:tav>
                                        <p:tav tm="100000">
                                          <p:val>
                                            <p:strVal val="#ppt_y+0.1"/>
                                          </p:val>
                                        </p:tav>
                                      </p:tavLst>
                                    </p:anim>
                                    <p:anim calcmode="lin" valueType="num">
                                      <p:cBhvr>
                                        <p:cTn id="21" dur="200" accel="100000" fill="hold">
                                          <p:stCondLst>
                                            <p:cond delay="800"/>
                                          </p:stCondLst>
                                        </p:cTn>
                                        <p:tgtEl>
                                          <p:spTgt spid="156677"/>
                                        </p:tgtEl>
                                        <p:attrNameLst>
                                          <p:attrName>ppt_x</p:attrName>
                                        </p:attrNameLst>
                                      </p:cBhvr>
                                      <p:tavLst>
                                        <p:tav tm="0">
                                          <p:val>
                                            <p:strVal val="#ppt_x-0.05"/>
                                          </p:val>
                                        </p:tav>
                                        <p:tav tm="100000">
                                          <p:val>
                                            <p:strVal val="#ppt_x"/>
                                          </p:val>
                                        </p:tav>
                                      </p:tavLst>
                                    </p:anim>
                                    <p:anim calcmode="lin" valueType="num">
                                      <p:cBhvr>
                                        <p:cTn id="22" dur="200" accel="100000" fill="hold">
                                          <p:stCondLst>
                                            <p:cond delay="800"/>
                                          </p:stCondLst>
                                        </p:cTn>
                                        <p:tgtEl>
                                          <p:spTgt spid="156677"/>
                                        </p:tgtEl>
                                        <p:attrNameLst>
                                          <p:attrName>ppt_y</p:attrName>
                                        </p:attrNameLst>
                                      </p:cBhvr>
                                      <p:tavLst>
                                        <p:tav tm="0">
                                          <p:val>
                                            <p:strVal val="#ppt_y+0.1"/>
                                          </p:val>
                                        </p:tav>
                                        <p:tav tm="100000">
                                          <p:val>
                                            <p:strVal val="#ppt_y"/>
                                          </p:val>
                                        </p:tav>
                                      </p:tavLst>
                                    </p:anim>
                                  </p:childTnLst>
                                </p:cTn>
                              </p:par>
                            </p:childTnLst>
                          </p:cTn>
                        </p:par>
                        <p:par>
                          <p:cTn id="23" fill="hold">
                            <p:stCondLst>
                              <p:cond delay="3000"/>
                            </p:stCondLst>
                            <p:childTnLst>
                              <p:par>
                                <p:cTn id="24" presetID="34" presetClass="entr" presetSubtype="0" fill="hold" grpId="0" nodeType="afterEffect">
                                  <p:stCondLst>
                                    <p:cond delay="0"/>
                                  </p:stCondLst>
                                  <p:childTnLst>
                                    <p:set>
                                      <p:cBhvr>
                                        <p:cTn id="25" dur="1" fill="hold">
                                          <p:stCondLst>
                                            <p:cond delay="0"/>
                                          </p:stCondLst>
                                        </p:cTn>
                                        <p:tgtEl>
                                          <p:spTgt spid="156678"/>
                                        </p:tgtEl>
                                        <p:attrNameLst>
                                          <p:attrName>style.visibility</p:attrName>
                                        </p:attrNameLst>
                                      </p:cBhvr>
                                      <p:to>
                                        <p:strVal val="visible"/>
                                      </p:to>
                                    </p:set>
                                    <p:anim from="(-#ppt_w/2)" to="(#ppt_x)" calcmode="lin" valueType="num">
                                      <p:cBhvr>
                                        <p:cTn id="26" dur="600" fill="hold">
                                          <p:stCondLst>
                                            <p:cond delay="0"/>
                                          </p:stCondLst>
                                        </p:cTn>
                                        <p:tgtEl>
                                          <p:spTgt spid="156678"/>
                                        </p:tgtEl>
                                        <p:attrNameLst>
                                          <p:attrName>ppt_x</p:attrName>
                                        </p:attrNameLst>
                                      </p:cBhvr>
                                    </p:anim>
                                    <p:anim from="0" to="-1.0" calcmode="lin" valueType="num">
                                      <p:cBhvr>
                                        <p:cTn id="27" dur="200" decel="50000" autoRev="1" fill="hold">
                                          <p:stCondLst>
                                            <p:cond delay="600"/>
                                          </p:stCondLst>
                                        </p:cTn>
                                        <p:tgtEl>
                                          <p:spTgt spid="156678"/>
                                        </p:tgtEl>
                                        <p:attrNameLst>
                                          <p:attrName>xshear</p:attrName>
                                        </p:attrNameLst>
                                      </p:cBhvr>
                                    </p:anim>
                                    <p:animScale>
                                      <p:cBhvr>
                                        <p:cTn id="28" dur="200" decel="100000" autoRev="1" fill="hold">
                                          <p:stCondLst>
                                            <p:cond delay="600"/>
                                          </p:stCondLst>
                                        </p:cTn>
                                        <p:tgtEl>
                                          <p:spTgt spid="156678"/>
                                        </p:tgtEl>
                                      </p:cBhvr>
                                      <p:from x="100000" y="100000"/>
                                      <p:to x="80000" y="100000"/>
                                    </p:animScale>
                                    <p:anim by="(#ppt_h/3+#ppt_w*0.1)" calcmode="lin" valueType="num">
                                      <p:cBhvr additive="sum">
                                        <p:cTn id="29" dur="200" decel="100000" autoRev="1" fill="hold">
                                          <p:stCondLst>
                                            <p:cond delay="600"/>
                                          </p:stCondLst>
                                        </p:cTn>
                                        <p:tgtEl>
                                          <p:spTgt spid="156678"/>
                                        </p:tgtEl>
                                        <p:attrNameLst>
                                          <p:attrName>ppt_x</p:attrName>
                                        </p:attrNameLst>
                                      </p:cBhvr>
                                    </p:anim>
                                  </p:childTnLst>
                                </p:cTn>
                              </p:par>
                            </p:childTnLst>
                          </p:cTn>
                        </p:par>
                        <p:par>
                          <p:cTn id="30" fill="hold">
                            <p:stCondLst>
                              <p:cond delay="4000"/>
                            </p:stCondLst>
                            <p:childTnLst>
                              <p:par>
                                <p:cTn id="31" presetID="41" presetClass="entr" presetSubtype="0" fill="hold" grpId="0" nodeType="afterEffect">
                                  <p:stCondLst>
                                    <p:cond delay="0"/>
                                  </p:stCondLst>
                                  <p:iterate type="wd">
                                    <p:tmPct val="10000"/>
                                  </p:iterate>
                                  <p:childTnLst>
                                    <p:set>
                                      <p:cBhvr>
                                        <p:cTn id="32" dur="1" fill="hold">
                                          <p:stCondLst>
                                            <p:cond delay="0"/>
                                          </p:stCondLst>
                                        </p:cTn>
                                        <p:tgtEl>
                                          <p:spTgt spid="156679"/>
                                        </p:tgtEl>
                                        <p:attrNameLst>
                                          <p:attrName>style.visibility</p:attrName>
                                        </p:attrNameLst>
                                      </p:cBhvr>
                                      <p:to>
                                        <p:strVal val="visible"/>
                                      </p:to>
                                    </p:set>
                                    <p:anim calcmode="lin" valueType="num">
                                      <p:cBhvr>
                                        <p:cTn id="33" dur="500" fill="hold"/>
                                        <p:tgtEl>
                                          <p:spTgt spid="156679"/>
                                        </p:tgtEl>
                                        <p:attrNameLst>
                                          <p:attrName>ppt_x</p:attrName>
                                        </p:attrNameLst>
                                      </p:cBhvr>
                                      <p:tavLst>
                                        <p:tav tm="0">
                                          <p:val>
                                            <p:strVal val="#ppt_x"/>
                                          </p:val>
                                        </p:tav>
                                        <p:tav tm="50000">
                                          <p:val>
                                            <p:strVal val="#ppt_x+.1"/>
                                          </p:val>
                                        </p:tav>
                                        <p:tav tm="100000">
                                          <p:val>
                                            <p:strVal val="#ppt_x"/>
                                          </p:val>
                                        </p:tav>
                                      </p:tavLst>
                                    </p:anim>
                                    <p:anim calcmode="lin" valueType="num">
                                      <p:cBhvr>
                                        <p:cTn id="34" dur="500" fill="hold"/>
                                        <p:tgtEl>
                                          <p:spTgt spid="156679"/>
                                        </p:tgtEl>
                                        <p:attrNameLst>
                                          <p:attrName>ppt_y</p:attrName>
                                        </p:attrNameLst>
                                      </p:cBhvr>
                                      <p:tavLst>
                                        <p:tav tm="0">
                                          <p:val>
                                            <p:strVal val="#ppt_y"/>
                                          </p:val>
                                        </p:tav>
                                        <p:tav tm="100000">
                                          <p:val>
                                            <p:strVal val="#ppt_y"/>
                                          </p:val>
                                        </p:tav>
                                      </p:tavLst>
                                    </p:anim>
                                    <p:anim calcmode="lin" valueType="num">
                                      <p:cBhvr>
                                        <p:cTn id="35" dur="500" fill="hold"/>
                                        <p:tgtEl>
                                          <p:spTgt spid="156679"/>
                                        </p:tgtEl>
                                        <p:attrNameLst>
                                          <p:attrName>ppt_h</p:attrName>
                                        </p:attrNameLst>
                                      </p:cBhvr>
                                      <p:tavLst>
                                        <p:tav tm="0">
                                          <p:val>
                                            <p:strVal val="#ppt_h/10"/>
                                          </p:val>
                                        </p:tav>
                                        <p:tav tm="50000">
                                          <p:val>
                                            <p:strVal val="#ppt_h+.01"/>
                                          </p:val>
                                        </p:tav>
                                        <p:tav tm="100000">
                                          <p:val>
                                            <p:strVal val="#ppt_h"/>
                                          </p:val>
                                        </p:tav>
                                      </p:tavLst>
                                    </p:anim>
                                    <p:anim calcmode="lin" valueType="num">
                                      <p:cBhvr>
                                        <p:cTn id="36" dur="500" fill="hold"/>
                                        <p:tgtEl>
                                          <p:spTgt spid="156679"/>
                                        </p:tgtEl>
                                        <p:attrNameLst>
                                          <p:attrName>ppt_w</p:attrName>
                                        </p:attrNameLst>
                                      </p:cBhvr>
                                      <p:tavLst>
                                        <p:tav tm="0">
                                          <p:val>
                                            <p:strVal val="#ppt_w/10"/>
                                          </p:val>
                                        </p:tav>
                                        <p:tav tm="50000">
                                          <p:val>
                                            <p:strVal val="#ppt_w+.01"/>
                                          </p:val>
                                        </p:tav>
                                        <p:tav tm="100000">
                                          <p:val>
                                            <p:strVal val="#ppt_w"/>
                                          </p:val>
                                        </p:tav>
                                      </p:tavLst>
                                    </p:anim>
                                    <p:animEffect transition="in" filter="fade">
                                      <p:cBhvr>
                                        <p:cTn id="37" dur="500" tmFilter="0,0; .5, 1; 1, 1"/>
                                        <p:tgtEl>
                                          <p:spTgt spid="15667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6676" grpId="0"/>
      <p:bldP spid="156677" grpId="0" animBg="1"/>
      <p:bldP spid="156678" grpId="0" animBg="1"/>
      <p:bldP spid="156679"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AutoShape 2"/>
          <p:cNvSpPr>
            <a:spLocks noChangeArrowheads="1"/>
          </p:cNvSpPr>
          <p:nvPr/>
        </p:nvSpPr>
        <p:spPr bwMode="auto">
          <a:xfrm>
            <a:off x="1524000" y="0"/>
            <a:ext cx="9144000" cy="6858000"/>
          </a:xfrm>
          <a:prstGeom prst="bevel">
            <a:avLst>
              <a:gd name="adj" fmla="val 2731"/>
            </a:avLst>
          </a:prstGeom>
          <a:noFill/>
          <a:ln w="69850">
            <a:solidFill>
              <a:srgbClr val="FF00FF"/>
            </a:solidFill>
            <a:miter lim="800000"/>
            <a:headEnd/>
            <a:tailEnd/>
          </a:ln>
          <a:effectLst/>
        </p:spPr>
        <p:txBody>
          <a:bodyPr wrap="none" anchor="ctr"/>
          <a:lstStyle/>
          <a:p>
            <a:endParaRPr lang="en-US"/>
          </a:p>
        </p:txBody>
      </p:sp>
      <p:sp>
        <p:nvSpPr>
          <p:cNvPr id="75779" name="plant"/>
          <p:cNvSpPr>
            <a:spLocks noEditPoints="1" noChangeArrowheads="1"/>
          </p:cNvSpPr>
          <p:nvPr/>
        </p:nvSpPr>
        <p:spPr bwMode="auto">
          <a:xfrm>
            <a:off x="1847850" y="5876925"/>
            <a:ext cx="719138" cy="615950"/>
          </a:xfrm>
          <a:custGeom>
            <a:avLst/>
            <a:gdLst>
              <a:gd name="T0" fmla="*/ 0 w 21600"/>
              <a:gd name="T1" fmla="*/ 0 h 21600"/>
              <a:gd name="T2" fmla="*/ 10800 w 21600"/>
              <a:gd name="T3" fmla="*/ 0 h 21600"/>
              <a:gd name="T4" fmla="*/ 21600 w 21600"/>
              <a:gd name="T5" fmla="*/ 0 h 21600"/>
              <a:gd name="T6" fmla="*/ 21600 w 21600"/>
              <a:gd name="T7" fmla="*/ 10800 h 21600"/>
              <a:gd name="T8" fmla="*/ 21600 w 21600"/>
              <a:gd name="T9" fmla="*/ 21600 h 21600"/>
              <a:gd name="T10" fmla="*/ 10800 w 21600"/>
              <a:gd name="T11" fmla="*/ 21600 h 21600"/>
              <a:gd name="T12" fmla="*/ 0 w 21600"/>
              <a:gd name="T13" fmla="*/ 21600 h 21600"/>
              <a:gd name="T14" fmla="*/ 0 w 21600"/>
              <a:gd name="T15" fmla="*/ 10800 h 21600"/>
              <a:gd name="T16" fmla="*/ 7100 w 21600"/>
              <a:gd name="T17" fmla="*/ 10092 h 21600"/>
              <a:gd name="T18" fmla="*/ 14545 w 21600"/>
              <a:gd name="T19" fmla="*/ 13573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9368" y="9002"/>
                </a:moveTo>
                <a:lnTo>
                  <a:pt x="9254" y="8422"/>
                </a:lnTo>
                <a:lnTo>
                  <a:pt x="9139" y="7935"/>
                </a:lnTo>
                <a:lnTo>
                  <a:pt x="8819" y="7355"/>
                </a:lnTo>
                <a:lnTo>
                  <a:pt x="8475" y="6728"/>
                </a:lnTo>
                <a:lnTo>
                  <a:pt x="8040" y="6287"/>
                </a:lnTo>
                <a:lnTo>
                  <a:pt x="7421" y="5707"/>
                </a:lnTo>
                <a:lnTo>
                  <a:pt x="6574" y="5429"/>
                </a:lnTo>
                <a:lnTo>
                  <a:pt x="5452" y="5313"/>
                </a:lnTo>
                <a:lnTo>
                  <a:pt x="4856" y="5220"/>
                </a:lnTo>
                <a:lnTo>
                  <a:pt x="4169" y="5220"/>
                </a:lnTo>
                <a:lnTo>
                  <a:pt x="3665" y="5104"/>
                </a:lnTo>
                <a:lnTo>
                  <a:pt x="3001" y="4872"/>
                </a:lnTo>
                <a:lnTo>
                  <a:pt x="2497" y="4756"/>
                </a:lnTo>
                <a:lnTo>
                  <a:pt x="2062" y="4408"/>
                </a:lnTo>
                <a:lnTo>
                  <a:pt x="1603" y="4083"/>
                </a:lnTo>
                <a:lnTo>
                  <a:pt x="1283" y="3689"/>
                </a:lnTo>
                <a:lnTo>
                  <a:pt x="1283" y="4315"/>
                </a:lnTo>
                <a:lnTo>
                  <a:pt x="1489" y="5104"/>
                </a:lnTo>
                <a:lnTo>
                  <a:pt x="1832" y="6055"/>
                </a:lnTo>
                <a:lnTo>
                  <a:pt x="2382" y="6914"/>
                </a:lnTo>
                <a:lnTo>
                  <a:pt x="2680" y="7471"/>
                </a:lnTo>
                <a:lnTo>
                  <a:pt x="3115" y="7935"/>
                </a:lnTo>
                <a:lnTo>
                  <a:pt x="3573" y="8213"/>
                </a:lnTo>
                <a:lnTo>
                  <a:pt x="4077" y="8654"/>
                </a:lnTo>
                <a:lnTo>
                  <a:pt x="4627" y="9002"/>
                </a:lnTo>
                <a:lnTo>
                  <a:pt x="5245" y="9234"/>
                </a:lnTo>
                <a:lnTo>
                  <a:pt x="6024" y="9443"/>
                </a:lnTo>
                <a:lnTo>
                  <a:pt x="6757" y="9628"/>
                </a:lnTo>
                <a:lnTo>
                  <a:pt x="5177" y="10069"/>
                </a:lnTo>
                <a:lnTo>
                  <a:pt x="3963" y="10649"/>
                </a:lnTo>
                <a:lnTo>
                  <a:pt x="3344" y="11044"/>
                </a:lnTo>
                <a:lnTo>
                  <a:pt x="2886" y="11600"/>
                </a:lnTo>
                <a:lnTo>
                  <a:pt x="2497" y="12041"/>
                </a:lnTo>
                <a:lnTo>
                  <a:pt x="1947" y="12343"/>
                </a:lnTo>
                <a:lnTo>
                  <a:pt x="1168" y="12668"/>
                </a:lnTo>
                <a:lnTo>
                  <a:pt x="0" y="12900"/>
                </a:lnTo>
                <a:lnTo>
                  <a:pt x="435" y="13248"/>
                </a:lnTo>
                <a:lnTo>
                  <a:pt x="779" y="13456"/>
                </a:lnTo>
                <a:lnTo>
                  <a:pt x="1283" y="13642"/>
                </a:lnTo>
                <a:lnTo>
                  <a:pt x="1718" y="13758"/>
                </a:lnTo>
                <a:lnTo>
                  <a:pt x="2680" y="13851"/>
                </a:lnTo>
                <a:lnTo>
                  <a:pt x="3573" y="13758"/>
                </a:lnTo>
                <a:lnTo>
                  <a:pt x="4512" y="13526"/>
                </a:lnTo>
                <a:lnTo>
                  <a:pt x="5360" y="13248"/>
                </a:lnTo>
                <a:lnTo>
                  <a:pt x="6139" y="12900"/>
                </a:lnTo>
                <a:lnTo>
                  <a:pt x="6757" y="12552"/>
                </a:lnTo>
                <a:lnTo>
                  <a:pt x="6459" y="13132"/>
                </a:lnTo>
                <a:lnTo>
                  <a:pt x="6139" y="13642"/>
                </a:lnTo>
                <a:lnTo>
                  <a:pt x="5910" y="14199"/>
                </a:lnTo>
                <a:lnTo>
                  <a:pt x="5681" y="14663"/>
                </a:lnTo>
                <a:lnTo>
                  <a:pt x="5681" y="15150"/>
                </a:lnTo>
                <a:lnTo>
                  <a:pt x="5681" y="15730"/>
                </a:lnTo>
                <a:lnTo>
                  <a:pt x="5681" y="16241"/>
                </a:lnTo>
                <a:lnTo>
                  <a:pt x="5795" y="16913"/>
                </a:lnTo>
                <a:lnTo>
                  <a:pt x="5910" y="17586"/>
                </a:lnTo>
                <a:lnTo>
                  <a:pt x="5910" y="18213"/>
                </a:lnTo>
                <a:lnTo>
                  <a:pt x="5795" y="18885"/>
                </a:lnTo>
                <a:lnTo>
                  <a:pt x="5566" y="19396"/>
                </a:lnTo>
                <a:lnTo>
                  <a:pt x="5245" y="19976"/>
                </a:lnTo>
                <a:lnTo>
                  <a:pt x="4971" y="20370"/>
                </a:lnTo>
                <a:lnTo>
                  <a:pt x="4512" y="20811"/>
                </a:lnTo>
                <a:lnTo>
                  <a:pt x="4077" y="21043"/>
                </a:lnTo>
                <a:lnTo>
                  <a:pt x="5177" y="20927"/>
                </a:lnTo>
                <a:lnTo>
                  <a:pt x="6253" y="20486"/>
                </a:lnTo>
                <a:lnTo>
                  <a:pt x="7421" y="19976"/>
                </a:lnTo>
                <a:lnTo>
                  <a:pt x="8361" y="19187"/>
                </a:lnTo>
                <a:lnTo>
                  <a:pt x="8819" y="18769"/>
                </a:lnTo>
                <a:lnTo>
                  <a:pt x="9139" y="18213"/>
                </a:lnTo>
                <a:lnTo>
                  <a:pt x="9437" y="17772"/>
                </a:lnTo>
                <a:lnTo>
                  <a:pt x="9643" y="17261"/>
                </a:lnTo>
                <a:lnTo>
                  <a:pt x="9872" y="16681"/>
                </a:lnTo>
                <a:lnTo>
                  <a:pt x="9872" y="16171"/>
                </a:lnTo>
                <a:lnTo>
                  <a:pt x="9872" y="15614"/>
                </a:lnTo>
                <a:lnTo>
                  <a:pt x="9758" y="15057"/>
                </a:lnTo>
                <a:lnTo>
                  <a:pt x="10216" y="15498"/>
                </a:lnTo>
                <a:lnTo>
                  <a:pt x="10537" y="16241"/>
                </a:lnTo>
                <a:lnTo>
                  <a:pt x="10834" y="17145"/>
                </a:lnTo>
                <a:lnTo>
                  <a:pt x="11041" y="18213"/>
                </a:lnTo>
                <a:lnTo>
                  <a:pt x="11155" y="19187"/>
                </a:lnTo>
                <a:lnTo>
                  <a:pt x="11155" y="20185"/>
                </a:lnTo>
                <a:lnTo>
                  <a:pt x="11155" y="20579"/>
                </a:lnTo>
                <a:lnTo>
                  <a:pt x="11041" y="21043"/>
                </a:lnTo>
                <a:lnTo>
                  <a:pt x="10926" y="21391"/>
                </a:lnTo>
                <a:lnTo>
                  <a:pt x="10766" y="21600"/>
                </a:lnTo>
                <a:lnTo>
                  <a:pt x="11499" y="21484"/>
                </a:lnTo>
                <a:lnTo>
                  <a:pt x="12323" y="21043"/>
                </a:lnTo>
                <a:lnTo>
                  <a:pt x="13102" y="20370"/>
                </a:lnTo>
                <a:lnTo>
                  <a:pt x="13606" y="19628"/>
                </a:lnTo>
                <a:lnTo>
                  <a:pt x="13950" y="19071"/>
                </a:lnTo>
                <a:lnTo>
                  <a:pt x="14064" y="18677"/>
                </a:lnTo>
                <a:lnTo>
                  <a:pt x="14179" y="18097"/>
                </a:lnTo>
                <a:lnTo>
                  <a:pt x="14293" y="17586"/>
                </a:lnTo>
                <a:lnTo>
                  <a:pt x="14179" y="16913"/>
                </a:lnTo>
                <a:lnTo>
                  <a:pt x="14064" y="16241"/>
                </a:lnTo>
                <a:lnTo>
                  <a:pt x="13835" y="15614"/>
                </a:lnTo>
                <a:lnTo>
                  <a:pt x="13560" y="14872"/>
                </a:lnTo>
                <a:lnTo>
                  <a:pt x="13950" y="14941"/>
                </a:lnTo>
                <a:lnTo>
                  <a:pt x="14408" y="15150"/>
                </a:lnTo>
                <a:lnTo>
                  <a:pt x="14843" y="15266"/>
                </a:lnTo>
                <a:lnTo>
                  <a:pt x="15232" y="15614"/>
                </a:lnTo>
                <a:lnTo>
                  <a:pt x="15576" y="15846"/>
                </a:lnTo>
                <a:lnTo>
                  <a:pt x="15897" y="16171"/>
                </a:lnTo>
                <a:lnTo>
                  <a:pt x="16126" y="16473"/>
                </a:lnTo>
                <a:lnTo>
                  <a:pt x="16240" y="16913"/>
                </a:lnTo>
                <a:lnTo>
                  <a:pt x="16515" y="17261"/>
                </a:lnTo>
                <a:lnTo>
                  <a:pt x="17088" y="17586"/>
                </a:lnTo>
                <a:lnTo>
                  <a:pt x="17798" y="17865"/>
                </a:lnTo>
                <a:lnTo>
                  <a:pt x="18576" y="18097"/>
                </a:lnTo>
                <a:lnTo>
                  <a:pt x="19424" y="18213"/>
                </a:lnTo>
                <a:lnTo>
                  <a:pt x="20317" y="18213"/>
                </a:lnTo>
                <a:lnTo>
                  <a:pt x="21050" y="18213"/>
                </a:lnTo>
                <a:lnTo>
                  <a:pt x="21600" y="17865"/>
                </a:lnTo>
                <a:lnTo>
                  <a:pt x="21165" y="17656"/>
                </a:lnTo>
                <a:lnTo>
                  <a:pt x="20592" y="17470"/>
                </a:lnTo>
                <a:lnTo>
                  <a:pt x="20088" y="17029"/>
                </a:lnTo>
                <a:lnTo>
                  <a:pt x="19653" y="16681"/>
                </a:lnTo>
                <a:lnTo>
                  <a:pt x="19195" y="16241"/>
                </a:lnTo>
                <a:lnTo>
                  <a:pt x="18920" y="15962"/>
                </a:lnTo>
                <a:lnTo>
                  <a:pt x="18576" y="15498"/>
                </a:lnTo>
                <a:lnTo>
                  <a:pt x="18576" y="15057"/>
                </a:lnTo>
                <a:lnTo>
                  <a:pt x="18485" y="14756"/>
                </a:lnTo>
                <a:lnTo>
                  <a:pt x="18256" y="14199"/>
                </a:lnTo>
                <a:lnTo>
                  <a:pt x="17912" y="13526"/>
                </a:lnTo>
                <a:lnTo>
                  <a:pt x="17523" y="13016"/>
                </a:lnTo>
                <a:lnTo>
                  <a:pt x="16973" y="12436"/>
                </a:lnTo>
                <a:lnTo>
                  <a:pt x="16355" y="12041"/>
                </a:lnTo>
                <a:lnTo>
                  <a:pt x="16011" y="11832"/>
                </a:lnTo>
                <a:lnTo>
                  <a:pt x="15690" y="11716"/>
                </a:lnTo>
                <a:lnTo>
                  <a:pt x="15232" y="11716"/>
                </a:lnTo>
                <a:lnTo>
                  <a:pt x="14843" y="11716"/>
                </a:lnTo>
                <a:lnTo>
                  <a:pt x="15461" y="11252"/>
                </a:lnTo>
                <a:lnTo>
                  <a:pt x="16126" y="10858"/>
                </a:lnTo>
                <a:lnTo>
                  <a:pt x="16973" y="10649"/>
                </a:lnTo>
                <a:lnTo>
                  <a:pt x="17798" y="10417"/>
                </a:lnTo>
                <a:lnTo>
                  <a:pt x="18806" y="10301"/>
                </a:lnTo>
                <a:lnTo>
                  <a:pt x="19653" y="10301"/>
                </a:lnTo>
                <a:lnTo>
                  <a:pt x="20478" y="10417"/>
                </a:lnTo>
                <a:lnTo>
                  <a:pt x="21256" y="10533"/>
                </a:lnTo>
                <a:lnTo>
                  <a:pt x="20707" y="9837"/>
                </a:lnTo>
                <a:lnTo>
                  <a:pt x="19859" y="9234"/>
                </a:lnTo>
                <a:lnTo>
                  <a:pt x="18806" y="8538"/>
                </a:lnTo>
                <a:lnTo>
                  <a:pt x="17637" y="8144"/>
                </a:lnTo>
                <a:lnTo>
                  <a:pt x="16973" y="8027"/>
                </a:lnTo>
                <a:lnTo>
                  <a:pt x="16355" y="7935"/>
                </a:lnTo>
                <a:lnTo>
                  <a:pt x="15805" y="7935"/>
                </a:lnTo>
                <a:lnTo>
                  <a:pt x="15118" y="8027"/>
                </a:lnTo>
                <a:lnTo>
                  <a:pt x="14614" y="8144"/>
                </a:lnTo>
                <a:lnTo>
                  <a:pt x="14064" y="8422"/>
                </a:lnTo>
                <a:lnTo>
                  <a:pt x="13606" y="8886"/>
                </a:lnTo>
                <a:lnTo>
                  <a:pt x="13217" y="9327"/>
                </a:lnTo>
                <a:lnTo>
                  <a:pt x="13606" y="8538"/>
                </a:lnTo>
                <a:lnTo>
                  <a:pt x="13950" y="7935"/>
                </a:lnTo>
                <a:lnTo>
                  <a:pt x="14293" y="7123"/>
                </a:lnTo>
                <a:lnTo>
                  <a:pt x="14499" y="6519"/>
                </a:lnTo>
                <a:lnTo>
                  <a:pt x="14614" y="5823"/>
                </a:lnTo>
                <a:lnTo>
                  <a:pt x="14614" y="5220"/>
                </a:lnTo>
                <a:lnTo>
                  <a:pt x="14408" y="4524"/>
                </a:lnTo>
                <a:lnTo>
                  <a:pt x="14064" y="3898"/>
                </a:lnTo>
                <a:lnTo>
                  <a:pt x="13606" y="3225"/>
                </a:lnTo>
                <a:lnTo>
                  <a:pt x="13331" y="2598"/>
                </a:lnTo>
                <a:lnTo>
                  <a:pt x="13102" y="2042"/>
                </a:lnTo>
                <a:lnTo>
                  <a:pt x="12896" y="1485"/>
                </a:lnTo>
                <a:lnTo>
                  <a:pt x="12781" y="1090"/>
                </a:lnTo>
                <a:lnTo>
                  <a:pt x="12667" y="626"/>
                </a:lnTo>
                <a:lnTo>
                  <a:pt x="12667" y="278"/>
                </a:lnTo>
                <a:lnTo>
                  <a:pt x="12667" y="0"/>
                </a:lnTo>
                <a:lnTo>
                  <a:pt x="12163" y="394"/>
                </a:lnTo>
                <a:lnTo>
                  <a:pt x="11728" y="974"/>
                </a:lnTo>
                <a:lnTo>
                  <a:pt x="11155" y="1601"/>
                </a:lnTo>
                <a:lnTo>
                  <a:pt x="10766" y="2390"/>
                </a:lnTo>
                <a:lnTo>
                  <a:pt x="10330" y="3109"/>
                </a:lnTo>
                <a:lnTo>
                  <a:pt x="10101" y="3898"/>
                </a:lnTo>
                <a:lnTo>
                  <a:pt x="9987" y="4524"/>
                </a:lnTo>
                <a:lnTo>
                  <a:pt x="10101" y="5220"/>
                </a:lnTo>
                <a:lnTo>
                  <a:pt x="10216" y="5823"/>
                </a:lnTo>
                <a:lnTo>
                  <a:pt x="10330" y="6403"/>
                </a:lnTo>
                <a:lnTo>
                  <a:pt x="10330" y="6914"/>
                </a:lnTo>
                <a:lnTo>
                  <a:pt x="10216" y="7471"/>
                </a:lnTo>
                <a:lnTo>
                  <a:pt x="10101" y="7935"/>
                </a:lnTo>
                <a:lnTo>
                  <a:pt x="9872" y="8329"/>
                </a:lnTo>
                <a:lnTo>
                  <a:pt x="9643" y="8654"/>
                </a:lnTo>
                <a:lnTo>
                  <a:pt x="9368" y="9002"/>
                </a:lnTo>
                <a:close/>
              </a:path>
            </a:pathLst>
          </a:custGeom>
          <a:solidFill>
            <a:srgbClr val="00FF00"/>
          </a:solidFill>
          <a:ln w="38100">
            <a:solidFill>
              <a:srgbClr val="000000"/>
            </a:solidFill>
            <a:miter lim="800000"/>
            <a:headEnd/>
            <a:tailEnd/>
          </a:ln>
          <a:effectLst>
            <a:outerShdw dist="107763" dir="2700000" algn="ctr" rotWithShape="0">
              <a:srgbClr val="808080"/>
            </a:outerShdw>
          </a:effectLst>
        </p:spPr>
        <p:txBody>
          <a:bodyPr/>
          <a:lstStyle/>
          <a:p>
            <a:endParaRPr lang="en-US"/>
          </a:p>
        </p:txBody>
      </p:sp>
      <p:sp>
        <p:nvSpPr>
          <p:cNvPr id="75780" name="Text Box 4"/>
          <p:cNvSpPr txBox="1">
            <a:spLocks noChangeArrowheads="1"/>
          </p:cNvSpPr>
          <p:nvPr/>
        </p:nvSpPr>
        <p:spPr bwMode="auto">
          <a:xfrm>
            <a:off x="2908663" y="694843"/>
            <a:ext cx="6374674" cy="424732"/>
          </a:xfrm>
          <a:prstGeom prst="rect">
            <a:avLst/>
          </a:prstGeom>
          <a:noFill/>
          <a:ln w="76200">
            <a:solidFill>
              <a:schemeClr val="bg1"/>
            </a:solidFill>
            <a:prstDash val="sysDot"/>
            <a:miter lim="800000"/>
            <a:headEnd/>
            <a:tailEnd/>
          </a:ln>
          <a:effectLst/>
        </p:spPr>
        <p:txBody>
          <a:bodyPr wrap="square">
            <a:spAutoFit/>
          </a:bodyPr>
          <a:lstStyle/>
          <a:p>
            <a:pPr algn="r">
              <a:lnSpc>
                <a:spcPct val="90000"/>
              </a:lnSpc>
            </a:pPr>
            <a:r>
              <a:rPr lang="en-US" sz="2400" b="1" dirty="0">
                <a:solidFill>
                  <a:schemeClr val="folHlink"/>
                </a:solidFill>
              </a:rPr>
              <a:t> </a:t>
            </a:r>
            <a:endParaRPr lang="en-US" sz="2400" dirty="0"/>
          </a:p>
        </p:txBody>
      </p:sp>
      <p:sp>
        <p:nvSpPr>
          <p:cNvPr id="2" name="Rectangle 1"/>
          <p:cNvSpPr/>
          <p:nvPr/>
        </p:nvSpPr>
        <p:spPr>
          <a:xfrm>
            <a:off x="2908663" y="1570201"/>
            <a:ext cx="6096000" cy="2862322"/>
          </a:xfrm>
          <a:prstGeom prst="rect">
            <a:avLst/>
          </a:prstGeom>
        </p:spPr>
        <p:txBody>
          <a:bodyPr>
            <a:spAutoFit/>
          </a:bodyPr>
          <a:lstStyle/>
          <a:p>
            <a:pPr algn="r" rtl="1">
              <a:lnSpc>
                <a:spcPct val="150000"/>
              </a:lnSpc>
            </a:pPr>
            <a:r>
              <a:rPr lang="ar-SA" sz="2400" b="1" dirty="0">
                <a:solidFill>
                  <a:srgbClr val="FF0000"/>
                </a:solidFill>
              </a:rPr>
              <a:t>براي‌ انجام‌ لقاح‌ قبلاً بايد پديده‌هايي‌ صورت‌ گيرند كه‌ عبارت‌اند از:</a:t>
            </a:r>
          </a:p>
          <a:p>
            <a:pPr algn="r" rtl="1">
              <a:lnSpc>
                <a:spcPct val="150000"/>
              </a:lnSpc>
            </a:pPr>
            <a:r>
              <a:rPr lang="ar-SA" sz="2400" dirty="0"/>
              <a:t> 1ـ گرده‌افشاني‌،</a:t>
            </a:r>
          </a:p>
          <a:p>
            <a:pPr algn="r" rtl="1">
              <a:lnSpc>
                <a:spcPct val="150000"/>
              </a:lnSpc>
            </a:pPr>
            <a:r>
              <a:rPr lang="ar-SA" sz="2400" dirty="0"/>
              <a:t> 2ـ رويش‌ دانه‌ گرده‌ و عبور لوله‌ گرده‌ از خلال‌ بافتهاي‌ برچه‌ و تخمك‌.</a:t>
            </a:r>
            <a:endParaRPr lang="en-US" sz="2400" dirty="0"/>
          </a:p>
        </p:txBody>
      </p:sp>
    </p:spTree>
    <p:extLst>
      <p:ext uri="{BB962C8B-B14F-4D97-AF65-F5344CB8AC3E}">
        <p14:creationId xmlns:p14="http://schemas.microsoft.com/office/powerpoint/2010/main" val="1162886238"/>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0" presetClass="entr" presetSubtype="0" fill="hold" grpId="0" nodeType="afterEffect">
                                  <p:stCondLst>
                                    <p:cond delay="0"/>
                                  </p:stCondLst>
                                  <p:childTnLst>
                                    <p:set>
                                      <p:cBhvr>
                                        <p:cTn id="6" dur="1" fill="hold">
                                          <p:stCondLst>
                                            <p:cond delay="0"/>
                                          </p:stCondLst>
                                        </p:cTn>
                                        <p:tgtEl>
                                          <p:spTgt spid="75780"/>
                                        </p:tgtEl>
                                        <p:attrNameLst>
                                          <p:attrName>style.visibility</p:attrName>
                                        </p:attrNameLst>
                                      </p:cBhvr>
                                      <p:to>
                                        <p:strVal val="visible"/>
                                      </p:to>
                                    </p:set>
                                    <p:animEffect transition="in" filter="fade">
                                      <p:cBhvr>
                                        <p:cTn id="7" dur="800" decel="100000"/>
                                        <p:tgtEl>
                                          <p:spTgt spid="75780"/>
                                        </p:tgtEl>
                                      </p:cBhvr>
                                    </p:animEffect>
                                    <p:anim calcmode="lin" valueType="num">
                                      <p:cBhvr>
                                        <p:cTn id="8" dur="800" decel="100000" fill="hold"/>
                                        <p:tgtEl>
                                          <p:spTgt spid="75780"/>
                                        </p:tgtEl>
                                        <p:attrNameLst>
                                          <p:attrName>style.rotation</p:attrName>
                                        </p:attrNameLst>
                                      </p:cBhvr>
                                      <p:tavLst>
                                        <p:tav tm="0">
                                          <p:val>
                                            <p:fltVal val="-90"/>
                                          </p:val>
                                        </p:tav>
                                        <p:tav tm="100000">
                                          <p:val>
                                            <p:fltVal val="0"/>
                                          </p:val>
                                        </p:tav>
                                      </p:tavLst>
                                    </p:anim>
                                    <p:anim calcmode="lin" valueType="num">
                                      <p:cBhvr>
                                        <p:cTn id="9" dur="800" decel="100000" fill="hold"/>
                                        <p:tgtEl>
                                          <p:spTgt spid="75780"/>
                                        </p:tgtEl>
                                        <p:attrNameLst>
                                          <p:attrName>ppt_x</p:attrName>
                                        </p:attrNameLst>
                                      </p:cBhvr>
                                      <p:tavLst>
                                        <p:tav tm="0">
                                          <p:val>
                                            <p:strVal val="#ppt_x+0.4"/>
                                          </p:val>
                                        </p:tav>
                                        <p:tav tm="100000">
                                          <p:val>
                                            <p:strVal val="#ppt_x-0.05"/>
                                          </p:val>
                                        </p:tav>
                                      </p:tavLst>
                                    </p:anim>
                                    <p:anim calcmode="lin" valueType="num">
                                      <p:cBhvr>
                                        <p:cTn id="10" dur="800" decel="100000" fill="hold"/>
                                        <p:tgtEl>
                                          <p:spTgt spid="75780"/>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75780"/>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75780"/>
                                        </p:tgtEl>
                                        <p:attrNameLst>
                                          <p:attrName>ppt_y</p:attrName>
                                        </p:attrNameLst>
                                      </p:cBhvr>
                                      <p:tavLst>
                                        <p:tav tm="0">
                                          <p:val>
                                            <p:strVal val="#ppt_y+0.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5780"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AutoShape 2"/>
          <p:cNvSpPr>
            <a:spLocks noChangeArrowheads="1"/>
          </p:cNvSpPr>
          <p:nvPr/>
        </p:nvSpPr>
        <p:spPr bwMode="auto">
          <a:xfrm>
            <a:off x="1524000" y="0"/>
            <a:ext cx="9144000" cy="6858000"/>
          </a:xfrm>
          <a:prstGeom prst="bevel">
            <a:avLst>
              <a:gd name="adj" fmla="val 2731"/>
            </a:avLst>
          </a:prstGeom>
          <a:noFill/>
          <a:ln w="69850">
            <a:solidFill>
              <a:srgbClr val="FF00FF"/>
            </a:solidFill>
            <a:miter lim="800000"/>
            <a:headEnd/>
            <a:tailEnd/>
          </a:ln>
          <a:effectLst/>
        </p:spPr>
        <p:txBody>
          <a:bodyPr wrap="none" anchor="ctr"/>
          <a:lstStyle/>
          <a:p>
            <a:endParaRPr lang="en-US"/>
          </a:p>
        </p:txBody>
      </p:sp>
      <p:sp>
        <p:nvSpPr>
          <p:cNvPr id="75779" name="plant"/>
          <p:cNvSpPr>
            <a:spLocks noEditPoints="1" noChangeArrowheads="1"/>
          </p:cNvSpPr>
          <p:nvPr/>
        </p:nvSpPr>
        <p:spPr bwMode="auto">
          <a:xfrm>
            <a:off x="1847850" y="5876925"/>
            <a:ext cx="719138" cy="615950"/>
          </a:xfrm>
          <a:custGeom>
            <a:avLst/>
            <a:gdLst>
              <a:gd name="T0" fmla="*/ 0 w 21600"/>
              <a:gd name="T1" fmla="*/ 0 h 21600"/>
              <a:gd name="T2" fmla="*/ 10800 w 21600"/>
              <a:gd name="T3" fmla="*/ 0 h 21600"/>
              <a:gd name="T4" fmla="*/ 21600 w 21600"/>
              <a:gd name="T5" fmla="*/ 0 h 21600"/>
              <a:gd name="T6" fmla="*/ 21600 w 21600"/>
              <a:gd name="T7" fmla="*/ 10800 h 21600"/>
              <a:gd name="T8" fmla="*/ 21600 w 21600"/>
              <a:gd name="T9" fmla="*/ 21600 h 21600"/>
              <a:gd name="T10" fmla="*/ 10800 w 21600"/>
              <a:gd name="T11" fmla="*/ 21600 h 21600"/>
              <a:gd name="T12" fmla="*/ 0 w 21600"/>
              <a:gd name="T13" fmla="*/ 21600 h 21600"/>
              <a:gd name="T14" fmla="*/ 0 w 21600"/>
              <a:gd name="T15" fmla="*/ 10800 h 21600"/>
              <a:gd name="T16" fmla="*/ 7100 w 21600"/>
              <a:gd name="T17" fmla="*/ 10092 h 21600"/>
              <a:gd name="T18" fmla="*/ 14545 w 21600"/>
              <a:gd name="T19" fmla="*/ 13573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9368" y="9002"/>
                </a:moveTo>
                <a:lnTo>
                  <a:pt x="9254" y="8422"/>
                </a:lnTo>
                <a:lnTo>
                  <a:pt x="9139" y="7935"/>
                </a:lnTo>
                <a:lnTo>
                  <a:pt x="8819" y="7355"/>
                </a:lnTo>
                <a:lnTo>
                  <a:pt x="8475" y="6728"/>
                </a:lnTo>
                <a:lnTo>
                  <a:pt x="8040" y="6287"/>
                </a:lnTo>
                <a:lnTo>
                  <a:pt x="7421" y="5707"/>
                </a:lnTo>
                <a:lnTo>
                  <a:pt x="6574" y="5429"/>
                </a:lnTo>
                <a:lnTo>
                  <a:pt x="5452" y="5313"/>
                </a:lnTo>
                <a:lnTo>
                  <a:pt x="4856" y="5220"/>
                </a:lnTo>
                <a:lnTo>
                  <a:pt x="4169" y="5220"/>
                </a:lnTo>
                <a:lnTo>
                  <a:pt x="3665" y="5104"/>
                </a:lnTo>
                <a:lnTo>
                  <a:pt x="3001" y="4872"/>
                </a:lnTo>
                <a:lnTo>
                  <a:pt x="2497" y="4756"/>
                </a:lnTo>
                <a:lnTo>
                  <a:pt x="2062" y="4408"/>
                </a:lnTo>
                <a:lnTo>
                  <a:pt x="1603" y="4083"/>
                </a:lnTo>
                <a:lnTo>
                  <a:pt x="1283" y="3689"/>
                </a:lnTo>
                <a:lnTo>
                  <a:pt x="1283" y="4315"/>
                </a:lnTo>
                <a:lnTo>
                  <a:pt x="1489" y="5104"/>
                </a:lnTo>
                <a:lnTo>
                  <a:pt x="1832" y="6055"/>
                </a:lnTo>
                <a:lnTo>
                  <a:pt x="2382" y="6914"/>
                </a:lnTo>
                <a:lnTo>
                  <a:pt x="2680" y="7471"/>
                </a:lnTo>
                <a:lnTo>
                  <a:pt x="3115" y="7935"/>
                </a:lnTo>
                <a:lnTo>
                  <a:pt x="3573" y="8213"/>
                </a:lnTo>
                <a:lnTo>
                  <a:pt x="4077" y="8654"/>
                </a:lnTo>
                <a:lnTo>
                  <a:pt x="4627" y="9002"/>
                </a:lnTo>
                <a:lnTo>
                  <a:pt x="5245" y="9234"/>
                </a:lnTo>
                <a:lnTo>
                  <a:pt x="6024" y="9443"/>
                </a:lnTo>
                <a:lnTo>
                  <a:pt x="6757" y="9628"/>
                </a:lnTo>
                <a:lnTo>
                  <a:pt x="5177" y="10069"/>
                </a:lnTo>
                <a:lnTo>
                  <a:pt x="3963" y="10649"/>
                </a:lnTo>
                <a:lnTo>
                  <a:pt x="3344" y="11044"/>
                </a:lnTo>
                <a:lnTo>
                  <a:pt x="2886" y="11600"/>
                </a:lnTo>
                <a:lnTo>
                  <a:pt x="2497" y="12041"/>
                </a:lnTo>
                <a:lnTo>
                  <a:pt x="1947" y="12343"/>
                </a:lnTo>
                <a:lnTo>
                  <a:pt x="1168" y="12668"/>
                </a:lnTo>
                <a:lnTo>
                  <a:pt x="0" y="12900"/>
                </a:lnTo>
                <a:lnTo>
                  <a:pt x="435" y="13248"/>
                </a:lnTo>
                <a:lnTo>
                  <a:pt x="779" y="13456"/>
                </a:lnTo>
                <a:lnTo>
                  <a:pt x="1283" y="13642"/>
                </a:lnTo>
                <a:lnTo>
                  <a:pt x="1718" y="13758"/>
                </a:lnTo>
                <a:lnTo>
                  <a:pt x="2680" y="13851"/>
                </a:lnTo>
                <a:lnTo>
                  <a:pt x="3573" y="13758"/>
                </a:lnTo>
                <a:lnTo>
                  <a:pt x="4512" y="13526"/>
                </a:lnTo>
                <a:lnTo>
                  <a:pt x="5360" y="13248"/>
                </a:lnTo>
                <a:lnTo>
                  <a:pt x="6139" y="12900"/>
                </a:lnTo>
                <a:lnTo>
                  <a:pt x="6757" y="12552"/>
                </a:lnTo>
                <a:lnTo>
                  <a:pt x="6459" y="13132"/>
                </a:lnTo>
                <a:lnTo>
                  <a:pt x="6139" y="13642"/>
                </a:lnTo>
                <a:lnTo>
                  <a:pt x="5910" y="14199"/>
                </a:lnTo>
                <a:lnTo>
                  <a:pt x="5681" y="14663"/>
                </a:lnTo>
                <a:lnTo>
                  <a:pt x="5681" y="15150"/>
                </a:lnTo>
                <a:lnTo>
                  <a:pt x="5681" y="15730"/>
                </a:lnTo>
                <a:lnTo>
                  <a:pt x="5681" y="16241"/>
                </a:lnTo>
                <a:lnTo>
                  <a:pt x="5795" y="16913"/>
                </a:lnTo>
                <a:lnTo>
                  <a:pt x="5910" y="17586"/>
                </a:lnTo>
                <a:lnTo>
                  <a:pt x="5910" y="18213"/>
                </a:lnTo>
                <a:lnTo>
                  <a:pt x="5795" y="18885"/>
                </a:lnTo>
                <a:lnTo>
                  <a:pt x="5566" y="19396"/>
                </a:lnTo>
                <a:lnTo>
                  <a:pt x="5245" y="19976"/>
                </a:lnTo>
                <a:lnTo>
                  <a:pt x="4971" y="20370"/>
                </a:lnTo>
                <a:lnTo>
                  <a:pt x="4512" y="20811"/>
                </a:lnTo>
                <a:lnTo>
                  <a:pt x="4077" y="21043"/>
                </a:lnTo>
                <a:lnTo>
                  <a:pt x="5177" y="20927"/>
                </a:lnTo>
                <a:lnTo>
                  <a:pt x="6253" y="20486"/>
                </a:lnTo>
                <a:lnTo>
                  <a:pt x="7421" y="19976"/>
                </a:lnTo>
                <a:lnTo>
                  <a:pt x="8361" y="19187"/>
                </a:lnTo>
                <a:lnTo>
                  <a:pt x="8819" y="18769"/>
                </a:lnTo>
                <a:lnTo>
                  <a:pt x="9139" y="18213"/>
                </a:lnTo>
                <a:lnTo>
                  <a:pt x="9437" y="17772"/>
                </a:lnTo>
                <a:lnTo>
                  <a:pt x="9643" y="17261"/>
                </a:lnTo>
                <a:lnTo>
                  <a:pt x="9872" y="16681"/>
                </a:lnTo>
                <a:lnTo>
                  <a:pt x="9872" y="16171"/>
                </a:lnTo>
                <a:lnTo>
                  <a:pt x="9872" y="15614"/>
                </a:lnTo>
                <a:lnTo>
                  <a:pt x="9758" y="15057"/>
                </a:lnTo>
                <a:lnTo>
                  <a:pt x="10216" y="15498"/>
                </a:lnTo>
                <a:lnTo>
                  <a:pt x="10537" y="16241"/>
                </a:lnTo>
                <a:lnTo>
                  <a:pt x="10834" y="17145"/>
                </a:lnTo>
                <a:lnTo>
                  <a:pt x="11041" y="18213"/>
                </a:lnTo>
                <a:lnTo>
                  <a:pt x="11155" y="19187"/>
                </a:lnTo>
                <a:lnTo>
                  <a:pt x="11155" y="20185"/>
                </a:lnTo>
                <a:lnTo>
                  <a:pt x="11155" y="20579"/>
                </a:lnTo>
                <a:lnTo>
                  <a:pt x="11041" y="21043"/>
                </a:lnTo>
                <a:lnTo>
                  <a:pt x="10926" y="21391"/>
                </a:lnTo>
                <a:lnTo>
                  <a:pt x="10766" y="21600"/>
                </a:lnTo>
                <a:lnTo>
                  <a:pt x="11499" y="21484"/>
                </a:lnTo>
                <a:lnTo>
                  <a:pt x="12323" y="21043"/>
                </a:lnTo>
                <a:lnTo>
                  <a:pt x="13102" y="20370"/>
                </a:lnTo>
                <a:lnTo>
                  <a:pt x="13606" y="19628"/>
                </a:lnTo>
                <a:lnTo>
                  <a:pt x="13950" y="19071"/>
                </a:lnTo>
                <a:lnTo>
                  <a:pt x="14064" y="18677"/>
                </a:lnTo>
                <a:lnTo>
                  <a:pt x="14179" y="18097"/>
                </a:lnTo>
                <a:lnTo>
                  <a:pt x="14293" y="17586"/>
                </a:lnTo>
                <a:lnTo>
                  <a:pt x="14179" y="16913"/>
                </a:lnTo>
                <a:lnTo>
                  <a:pt x="14064" y="16241"/>
                </a:lnTo>
                <a:lnTo>
                  <a:pt x="13835" y="15614"/>
                </a:lnTo>
                <a:lnTo>
                  <a:pt x="13560" y="14872"/>
                </a:lnTo>
                <a:lnTo>
                  <a:pt x="13950" y="14941"/>
                </a:lnTo>
                <a:lnTo>
                  <a:pt x="14408" y="15150"/>
                </a:lnTo>
                <a:lnTo>
                  <a:pt x="14843" y="15266"/>
                </a:lnTo>
                <a:lnTo>
                  <a:pt x="15232" y="15614"/>
                </a:lnTo>
                <a:lnTo>
                  <a:pt x="15576" y="15846"/>
                </a:lnTo>
                <a:lnTo>
                  <a:pt x="15897" y="16171"/>
                </a:lnTo>
                <a:lnTo>
                  <a:pt x="16126" y="16473"/>
                </a:lnTo>
                <a:lnTo>
                  <a:pt x="16240" y="16913"/>
                </a:lnTo>
                <a:lnTo>
                  <a:pt x="16515" y="17261"/>
                </a:lnTo>
                <a:lnTo>
                  <a:pt x="17088" y="17586"/>
                </a:lnTo>
                <a:lnTo>
                  <a:pt x="17798" y="17865"/>
                </a:lnTo>
                <a:lnTo>
                  <a:pt x="18576" y="18097"/>
                </a:lnTo>
                <a:lnTo>
                  <a:pt x="19424" y="18213"/>
                </a:lnTo>
                <a:lnTo>
                  <a:pt x="20317" y="18213"/>
                </a:lnTo>
                <a:lnTo>
                  <a:pt x="21050" y="18213"/>
                </a:lnTo>
                <a:lnTo>
                  <a:pt x="21600" y="17865"/>
                </a:lnTo>
                <a:lnTo>
                  <a:pt x="21165" y="17656"/>
                </a:lnTo>
                <a:lnTo>
                  <a:pt x="20592" y="17470"/>
                </a:lnTo>
                <a:lnTo>
                  <a:pt x="20088" y="17029"/>
                </a:lnTo>
                <a:lnTo>
                  <a:pt x="19653" y="16681"/>
                </a:lnTo>
                <a:lnTo>
                  <a:pt x="19195" y="16241"/>
                </a:lnTo>
                <a:lnTo>
                  <a:pt x="18920" y="15962"/>
                </a:lnTo>
                <a:lnTo>
                  <a:pt x="18576" y="15498"/>
                </a:lnTo>
                <a:lnTo>
                  <a:pt x="18576" y="15057"/>
                </a:lnTo>
                <a:lnTo>
                  <a:pt x="18485" y="14756"/>
                </a:lnTo>
                <a:lnTo>
                  <a:pt x="18256" y="14199"/>
                </a:lnTo>
                <a:lnTo>
                  <a:pt x="17912" y="13526"/>
                </a:lnTo>
                <a:lnTo>
                  <a:pt x="17523" y="13016"/>
                </a:lnTo>
                <a:lnTo>
                  <a:pt x="16973" y="12436"/>
                </a:lnTo>
                <a:lnTo>
                  <a:pt x="16355" y="12041"/>
                </a:lnTo>
                <a:lnTo>
                  <a:pt x="16011" y="11832"/>
                </a:lnTo>
                <a:lnTo>
                  <a:pt x="15690" y="11716"/>
                </a:lnTo>
                <a:lnTo>
                  <a:pt x="15232" y="11716"/>
                </a:lnTo>
                <a:lnTo>
                  <a:pt x="14843" y="11716"/>
                </a:lnTo>
                <a:lnTo>
                  <a:pt x="15461" y="11252"/>
                </a:lnTo>
                <a:lnTo>
                  <a:pt x="16126" y="10858"/>
                </a:lnTo>
                <a:lnTo>
                  <a:pt x="16973" y="10649"/>
                </a:lnTo>
                <a:lnTo>
                  <a:pt x="17798" y="10417"/>
                </a:lnTo>
                <a:lnTo>
                  <a:pt x="18806" y="10301"/>
                </a:lnTo>
                <a:lnTo>
                  <a:pt x="19653" y="10301"/>
                </a:lnTo>
                <a:lnTo>
                  <a:pt x="20478" y="10417"/>
                </a:lnTo>
                <a:lnTo>
                  <a:pt x="21256" y="10533"/>
                </a:lnTo>
                <a:lnTo>
                  <a:pt x="20707" y="9837"/>
                </a:lnTo>
                <a:lnTo>
                  <a:pt x="19859" y="9234"/>
                </a:lnTo>
                <a:lnTo>
                  <a:pt x="18806" y="8538"/>
                </a:lnTo>
                <a:lnTo>
                  <a:pt x="17637" y="8144"/>
                </a:lnTo>
                <a:lnTo>
                  <a:pt x="16973" y="8027"/>
                </a:lnTo>
                <a:lnTo>
                  <a:pt x="16355" y="7935"/>
                </a:lnTo>
                <a:lnTo>
                  <a:pt x="15805" y="7935"/>
                </a:lnTo>
                <a:lnTo>
                  <a:pt x="15118" y="8027"/>
                </a:lnTo>
                <a:lnTo>
                  <a:pt x="14614" y="8144"/>
                </a:lnTo>
                <a:lnTo>
                  <a:pt x="14064" y="8422"/>
                </a:lnTo>
                <a:lnTo>
                  <a:pt x="13606" y="8886"/>
                </a:lnTo>
                <a:lnTo>
                  <a:pt x="13217" y="9327"/>
                </a:lnTo>
                <a:lnTo>
                  <a:pt x="13606" y="8538"/>
                </a:lnTo>
                <a:lnTo>
                  <a:pt x="13950" y="7935"/>
                </a:lnTo>
                <a:lnTo>
                  <a:pt x="14293" y="7123"/>
                </a:lnTo>
                <a:lnTo>
                  <a:pt x="14499" y="6519"/>
                </a:lnTo>
                <a:lnTo>
                  <a:pt x="14614" y="5823"/>
                </a:lnTo>
                <a:lnTo>
                  <a:pt x="14614" y="5220"/>
                </a:lnTo>
                <a:lnTo>
                  <a:pt x="14408" y="4524"/>
                </a:lnTo>
                <a:lnTo>
                  <a:pt x="14064" y="3898"/>
                </a:lnTo>
                <a:lnTo>
                  <a:pt x="13606" y="3225"/>
                </a:lnTo>
                <a:lnTo>
                  <a:pt x="13331" y="2598"/>
                </a:lnTo>
                <a:lnTo>
                  <a:pt x="13102" y="2042"/>
                </a:lnTo>
                <a:lnTo>
                  <a:pt x="12896" y="1485"/>
                </a:lnTo>
                <a:lnTo>
                  <a:pt x="12781" y="1090"/>
                </a:lnTo>
                <a:lnTo>
                  <a:pt x="12667" y="626"/>
                </a:lnTo>
                <a:lnTo>
                  <a:pt x="12667" y="278"/>
                </a:lnTo>
                <a:lnTo>
                  <a:pt x="12667" y="0"/>
                </a:lnTo>
                <a:lnTo>
                  <a:pt x="12163" y="394"/>
                </a:lnTo>
                <a:lnTo>
                  <a:pt x="11728" y="974"/>
                </a:lnTo>
                <a:lnTo>
                  <a:pt x="11155" y="1601"/>
                </a:lnTo>
                <a:lnTo>
                  <a:pt x="10766" y="2390"/>
                </a:lnTo>
                <a:lnTo>
                  <a:pt x="10330" y="3109"/>
                </a:lnTo>
                <a:lnTo>
                  <a:pt x="10101" y="3898"/>
                </a:lnTo>
                <a:lnTo>
                  <a:pt x="9987" y="4524"/>
                </a:lnTo>
                <a:lnTo>
                  <a:pt x="10101" y="5220"/>
                </a:lnTo>
                <a:lnTo>
                  <a:pt x="10216" y="5823"/>
                </a:lnTo>
                <a:lnTo>
                  <a:pt x="10330" y="6403"/>
                </a:lnTo>
                <a:lnTo>
                  <a:pt x="10330" y="6914"/>
                </a:lnTo>
                <a:lnTo>
                  <a:pt x="10216" y="7471"/>
                </a:lnTo>
                <a:lnTo>
                  <a:pt x="10101" y="7935"/>
                </a:lnTo>
                <a:lnTo>
                  <a:pt x="9872" y="8329"/>
                </a:lnTo>
                <a:lnTo>
                  <a:pt x="9643" y="8654"/>
                </a:lnTo>
                <a:lnTo>
                  <a:pt x="9368" y="9002"/>
                </a:lnTo>
                <a:close/>
              </a:path>
            </a:pathLst>
          </a:custGeom>
          <a:solidFill>
            <a:srgbClr val="00FF00"/>
          </a:solidFill>
          <a:ln w="38100">
            <a:solidFill>
              <a:srgbClr val="000000"/>
            </a:solidFill>
            <a:miter lim="800000"/>
            <a:headEnd/>
            <a:tailEnd/>
          </a:ln>
          <a:effectLst>
            <a:outerShdw dist="107763" dir="2700000" algn="ctr" rotWithShape="0">
              <a:srgbClr val="808080"/>
            </a:outerShdw>
          </a:effectLst>
        </p:spPr>
        <p:txBody>
          <a:bodyPr/>
          <a:lstStyle/>
          <a:p>
            <a:endParaRPr lang="en-US"/>
          </a:p>
        </p:txBody>
      </p:sp>
      <p:sp>
        <p:nvSpPr>
          <p:cNvPr id="75780" name="Text Box 4"/>
          <p:cNvSpPr txBox="1">
            <a:spLocks noChangeArrowheads="1"/>
          </p:cNvSpPr>
          <p:nvPr/>
        </p:nvSpPr>
        <p:spPr bwMode="auto">
          <a:xfrm>
            <a:off x="2908663" y="992965"/>
            <a:ext cx="6374674" cy="424732"/>
          </a:xfrm>
          <a:prstGeom prst="rect">
            <a:avLst/>
          </a:prstGeom>
          <a:noFill/>
          <a:ln w="76200">
            <a:solidFill>
              <a:schemeClr val="bg1"/>
            </a:solidFill>
            <a:prstDash val="sysDot"/>
            <a:miter lim="800000"/>
            <a:headEnd/>
            <a:tailEnd/>
          </a:ln>
          <a:effectLst/>
        </p:spPr>
        <p:txBody>
          <a:bodyPr wrap="square">
            <a:spAutoFit/>
          </a:bodyPr>
          <a:lstStyle/>
          <a:p>
            <a:pPr algn="r">
              <a:lnSpc>
                <a:spcPct val="90000"/>
              </a:lnSpc>
            </a:pPr>
            <a:r>
              <a:rPr lang="en-US" sz="2400" b="1" dirty="0">
                <a:solidFill>
                  <a:schemeClr val="folHlink"/>
                </a:solidFill>
              </a:rPr>
              <a:t> </a:t>
            </a:r>
            <a:endParaRPr lang="en-US" sz="2400" dirty="0"/>
          </a:p>
        </p:txBody>
      </p:sp>
      <p:sp>
        <p:nvSpPr>
          <p:cNvPr id="2" name="Rectangle 1"/>
          <p:cNvSpPr/>
          <p:nvPr/>
        </p:nvSpPr>
        <p:spPr>
          <a:xfrm>
            <a:off x="2207419" y="1205331"/>
            <a:ext cx="7424176" cy="3508653"/>
          </a:xfrm>
          <a:prstGeom prst="rect">
            <a:avLst/>
          </a:prstGeom>
        </p:spPr>
        <p:txBody>
          <a:bodyPr wrap="square">
            <a:spAutoFit/>
          </a:bodyPr>
          <a:lstStyle/>
          <a:p>
            <a:pPr algn="r" rtl="1">
              <a:lnSpc>
                <a:spcPct val="150000"/>
              </a:lnSpc>
            </a:pPr>
            <a:r>
              <a:rPr lang="ar-SA" sz="2800" b="1" dirty="0">
                <a:solidFill>
                  <a:schemeClr val="folHlink"/>
                </a:solidFill>
              </a:rPr>
              <a:t>گرده‌افشاني‌</a:t>
            </a:r>
          </a:p>
          <a:p>
            <a:pPr algn="r" rtl="1">
              <a:lnSpc>
                <a:spcPct val="150000"/>
              </a:lnSpc>
            </a:pPr>
            <a:r>
              <a:rPr lang="ar-SA" sz="2400" b="1" dirty="0"/>
              <a:t> </a:t>
            </a:r>
            <a:r>
              <a:rPr lang="ar-SA" sz="2400" dirty="0"/>
              <a:t>انتقال‌ دانه‌ گرده‌ از بساك‌ به‌ كلاله‌ را گرده‌افشاني‌ گويند. در گلهاي‌ نر ماده‌ اگر گرده‌ يك‌ گل‌ روي‌ كلاله‌ همان‌ گل‌ رويش‌ يابد، گرده‌ افشاني‌ را مستقيم‌ ولي‌ اگر بر روي‌ كلاله‌ گل‌ ديگر رشد كند، گرده‌افشاني‌ را غيرمستقيم‌ گويند. با آنكه‌ غالب‌ نهاندانگان‌ داراي‌ گلهاي‌ نر ـ ماده‌ هستند، ولي‌ به‌ عللي‌ گرده‌افشاني‌ در آنها غيرمستقيم‌ انجام‌ مي‌گيرد. </a:t>
            </a:r>
            <a:endParaRPr lang="en-US" sz="2400" dirty="0"/>
          </a:p>
        </p:txBody>
      </p:sp>
    </p:spTree>
    <p:extLst>
      <p:ext uri="{BB962C8B-B14F-4D97-AF65-F5344CB8AC3E}">
        <p14:creationId xmlns:p14="http://schemas.microsoft.com/office/powerpoint/2010/main" val="2637093685"/>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0" presetClass="entr" presetSubtype="0" fill="hold" grpId="0" nodeType="afterEffect">
                                  <p:stCondLst>
                                    <p:cond delay="0"/>
                                  </p:stCondLst>
                                  <p:childTnLst>
                                    <p:set>
                                      <p:cBhvr>
                                        <p:cTn id="6" dur="1" fill="hold">
                                          <p:stCondLst>
                                            <p:cond delay="0"/>
                                          </p:stCondLst>
                                        </p:cTn>
                                        <p:tgtEl>
                                          <p:spTgt spid="75780"/>
                                        </p:tgtEl>
                                        <p:attrNameLst>
                                          <p:attrName>style.visibility</p:attrName>
                                        </p:attrNameLst>
                                      </p:cBhvr>
                                      <p:to>
                                        <p:strVal val="visible"/>
                                      </p:to>
                                    </p:set>
                                    <p:animEffect transition="in" filter="fade">
                                      <p:cBhvr>
                                        <p:cTn id="7" dur="800" decel="100000"/>
                                        <p:tgtEl>
                                          <p:spTgt spid="75780"/>
                                        </p:tgtEl>
                                      </p:cBhvr>
                                    </p:animEffect>
                                    <p:anim calcmode="lin" valueType="num">
                                      <p:cBhvr>
                                        <p:cTn id="8" dur="800" decel="100000" fill="hold"/>
                                        <p:tgtEl>
                                          <p:spTgt spid="75780"/>
                                        </p:tgtEl>
                                        <p:attrNameLst>
                                          <p:attrName>style.rotation</p:attrName>
                                        </p:attrNameLst>
                                      </p:cBhvr>
                                      <p:tavLst>
                                        <p:tav tm="0">
                                          <p:val>
                                            <p:fltVal val="-90"/>
                                          </p:val>
                                        </p:tav>
                                        <p:tav tm="100000">
                                          <p:val>
                                            <p:fltVal val="0"/>
                                          </p:val>
                                        </p:tav>
                                      </p:tavLst>
                                    </p:anim>
                                    <p:anim calcmode="lin" valueType="num">
                                      <p:cBhvr>
                                        <p:cTn id="9" dur="800" decel="100000" fill="hold"/>
                                        <p:tgtEl>
                                          <p:spTgt spid="75780"/>
                                        </p:tgtEl>
                                        <p:attrNameLst>
                                          <p:attrName>ppt_x</p:attrName>
                                        </p:attrNameLst>
                                      </p:cBhvr>
                                      <p:tavLst>
                                        <p:tav tm="0">
                                          <p:val>
                                            <p:strVal val="#ppt_x+0.4"/>
                                          </p:val>
                                        </p:tav>
                                        <p:tav tm="100000">
                                          <p:val>
                                            <p:strVal val="#ppt_x-0.05"/>
                                          </p:val>
                                        </p:tav>
                                      </p:tavLst>
                                    </p:anim>
                                    <p:anim calcmode="lin" valueType="num">
                                      <p:cBhvr>
                                        <p:cTn id="10" dur="800" decel="100000" fill="hold"/>
                                        <p:tgtEl>
                                          <p:spTgt spid="75780"/>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75780"/>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75780"/>
                                        </p:tgtEl>
                                        <p:attrNameLst>
                                          <p:attrName>ppt_y</p:attrName>
                                        </p:attrNameLst>
                                      </p:cBhvr>
                                      <p:tavLst>
                                        <p:tav tm="0">
                                          <p:val>
                                            <p:strVal val="#ppt_y+0.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5780"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AutoShape 2"/>
          <p:cNvSpPr>
            <a:spLocks noChangeArrowheads="1"/>
          </p:cNvSpPr>
          <p:nvPr/>
        </p:nvSpPr>
        <p:spPr bwMode="auto">
          <a:xfrm>
            <a:off x="1524000" y="0"/>
            <a:ext cx="9144000" cy="6858000"/>
          </a:xfrm>
          <a:prstGeom prst="bevel">
            <a:avLst>
              <a:gd name="adj" fmla="val 2731"/>
            </a:avLst>
          </a:prstGeom>
          <a:noFill/>
          <a:ln w="69850">
            <a:solidFill>
              <a:srgbClr val="FF00FF"/>
            </a:solidFill>
            <a:miter lim="800000"/>
            <a:headEnd/>
            <a:tailEnd/>
          </a:ln>
          <a:effectLst/>
        </p:spPr>
        <p:txBody>
          <a:bodyPr wrap="none" anchor="ctr"/>
          <a:lstStyle/>
          <a:p>
            <a:endParaRPr lang="en-US"/>
          </a:p>
        </p:txBody>
      </p:sp>
      <p:sp>
        <p:nvSpPr>
          <p:cNvPr id="75779" name="plant"/>
          <p:cNvSpPr>
            <a:spLocks noEditPoints="1" noChangeArrowheads="1"/>
          </p:cNvSpPr>
          <p:nvPr/>
        </p:nvSpPr>
        <p:spPr bwMode="auto">
          <a:xfrm>
            <a:off x="1847850" y="5876925"/>
            <a:ext cx="719138" cy="615950"/>
          </a:xfrm>
          <a:custGeom>
            <a:avLst/>
            <a:gdLst>
              <a:gd name="T0" fmla="*/ 0 w 21600"/>
              <a:gd name="T1" fmla="*/ 0 h 21600"/>
              <a:gd name="T2" fmla="*/ 10800 w 21600"/>
              <a:gd name="T3" fmla="*/ 0 h 21600"/>
              <a:gd name="T4" fmla="*/ 21600 w 21600"/>
              <a:gd name="T5" fmla="*/ 0 h 21600"/>
              <a:gd name="T6" fmla="*/ 21600 w 21600"/>
              <a:gd name="T7" fmla="*/ 10800 h 21600"/>
              <a:gd name="T8" fmla="*/ 21600 w 21600"/>
              <a:gd name="T9" fmla="*/ 21600 h 21600"/>
              <a:gd name="T10" fmla="*/ 10800 w 21600"/>
              <a:gd name="T11" fmla="*/ 21600 h 21600"/>
              <a:gd name="T12" fmla="*/ 0 w 21600"/>
              <a:gd name="T13" fmla="*/ 21600 h 21600"/>
              <a:gd name="T14" fmla="*/ 0 w 21600"/>
              <a:gd name="T15" fmla="*/ 10800 h 21600"/>
              <a:gd name="T16" fmla="*/ 7100 w 21600"/>
              <a:gd name="T17" fmla="*/ 10092 h 21600"/>
              <a:gd name="T18" fmla="*/ 14545 w 21600"/>
              <a:gd name="T19" fmla="*/ 13573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9368" y="9002"/>
                </a:moveTo>
                <a:lnTo>
                  <a:pt x="9254" y="8422"/>
                </a:lnTo>
                <a:lnTo>
                  <a:pt x="9139" y="7935"/>
                </a:lnTo>
                <a:lnTo>
                  <a:pt x="8819" y="7355"/>
                </a:lnTo>
                <a:lnTo>
                  <a:pt x="8475" y="6728"/>
                </a:lnTo>
                <a:lnTo>
                  <a:pt x="8040" y="6287"/>
                </a:lnTo>
                <a:lnTo>
                  <a:pt x="7421" y="5707"/>
                </a:lnTo>
                <a:lnTo>
                  <a:pt x="6574" y="5429"/>
                </a:lnTo>
                <a:lnTo>
                  <a:pt x="5452" y="5313"/>
                </a:lnTo>
                <a:lnTo>
                  <a:pt x="4856" y="5220"/>
                </a:lnTo>
                <a:lnTo>
                  <a:pt x="4169" y="5220"/>
                </a:lnTo>
                <a:lnTo>
                  <a:pt x="3665" y="5104"/>
                </a:lnTo>
                <a:lnTo>
                  <a:pt x="3001" y="4872"/>
                </a:lnTo>
                <a:lnTo>
                  <a:pt x="2497" y="4756"/>
                </a:lnTo>
                <a:lnTo>
                  <a:pt x="2062" y="4408"/>
                </a:lnTo>
                <a:lnTo>
                  <a:pt x="1603" y="4083"/>
                </a:lnTo>
                <a:lnTo>
                  <a:pt x="1283" y="3689"/>
                </a:lnTo>
                <a:lnTo>
                  <a:pt x="1283" y="4315"/>
                </a:lnTo>
                <a:lnTo>
                  <a:pt x="1489" y="5104"/>
                </a:lnTo>
                <a:lnTo>
                  <a:pt x="1832" y="6055"/>
                </a:lnTo>
                <a:lnTo>
                  <a:pt x="2382" y="6914"/>
                </a:lnTo>
                <a:lnTo>
                  <a:pt x="2680" y="7471"/>
                </a:lnTo>
                <a:lnTo>
                  <a:pt x="3115" y="7935"/>
                </a:lnTo>
                <a:lnTo>
                  <a:pt x="3573" y="8213"/>
                </a:lnTo>
                <a:lnTo>
                  <a:pt x="4077" y="8654"/>
                </a:lnTo>
                <a:lnTo>
                  <a:pt x="4627" y="9002"/>
                </a:lnTo>
                <a:lnTo>
                  <a:pt x="5245" y="9234"/>
                </a:lnTo>
                <a:lnTo>
                  <a:pt x="6024" y="9443"/>
                </a:lnTo>
                <a:lnTo>
                  <a:pt x="6757" y="9628"/>
                </a:lnTo>
                <a:lnTo>
                  <a:pt x="5177" y="10069"/>
                </a:lnTo>
                <a:lnTo>
                  <a:pt x="3963" y="10649"/>
                </a:lnTo>
                <a:lnTo>
                  <a:pt x="3344" y="11044"/>
                </a:lnTo>
                <a:lnTo>
                  <a:pt x="2886" y="11600"/>
                </a:lnTo>
                <a:lnTo>
                  <a:pt x="2497" y="12041"/>
                </a:lnTo>
                <a:lnTo>
                  <a:pt x="1947" y="12343"/>
                </a:lnTo>
                <a:lnTo>
                  <a:pt x="1168" y="12668"/>
                </a:lnTo>
                <a:lnTo>
                  <a:pt x="0" y="12900"/>
                </a:lnTo>
                <a:lnTo>
                  <a:pt x="435" y="13248"/>
                </a:lnTo>
                <a:lnTo>
                  <a:pt x="779" y="13456"/>
                </a:lnTo>
                <a:lnTo>
                  <a:pt x="1283" y="13642"/>
                </a:lnTo>
                <a:lnTo>
                  <a:pt x="1718" y="13758"/>
                </a:lnTo>
                <a:lnTo>
                  <a:pt x="2680" y="13851"/>
                </a:lnTo>
                <a:lnTo>
                  <a:pt x="3573" y="13758"/>
                </a:lnTo>
                <a:lnTo>
                  <a:pt x="4512" y="13526"/>
                </a:lnTo>
                <a:lnTo>
                  <a:pt x="5360" y="13248"/>
                </a:lnTo>
                <a:lnTo>
                  <a:pt x="6139" y="12900"/>
                </a:lnTo>
                <a:lnTo>
                  <a:pt x="6757" y="12552"/>
                </a:lnTo>
                <a:lnTo>
                  <a:pt x="6459" y="13132"/>
                </a:lnTo>
                <a:lnTo>
                  <a:pt x="6139" y="13642"/>
                </a:lnTo>
                <a:lnTo>
                  <a:pt x="5910" y="14199"/>
                </a:lnTo>
                <a:lnTo>
                  <a:pt x="5681" y="14663"/>
                </a:lnTo>
                <a:lnTo>
                  <a:pt x="5681" y="15150"/>
                </a:lnTo>
                <a:lnTo>
                  <a:pt x="5681" y="15730"/>
                </a:lnTo>
                <a:lnTo>
                  <a:pt x="5681" y="16241"/>
                </a:lnTo>
                <a:lnTo>
                  <a:pt x="5795" y="16913"/>
                </a:lnTo>
                <a:lnTo>
                  <a:pt x="5910" y="17586"/>
                </a:lnTo>
                <a:lnTo>
                  <a:pt x="5910" y="18213"/>
                </a:lnTo>
                <a:lnTo>
                  <a:pt x="5795" y="18885"/>
                </a:lnTo>
                <a:lnTo>
                  <a:pt x="5566" y="19396"/>
                </a:lnTo>
                <a:lnTo>
                  <a:pt x="5245" y="19976"/>
                </a:lnTo>
                <a:lnTo>
                  <a:pt x="4971" y="20370"/>
                </a:lnTo>
                <a:lnTo>
                  <a:pt x="4512" y="20811"/>
                </a:lnTo>
                <a:lnTo>
                  <a:pt x="4077" y="21043"/>
                </a:lnTo>
                <a:lnTo>
                  <a:pt x="5177" y="20927"/>
                </a:lnTo>
                <a:lnTo>
                  <a:pt x="6253" y="20486"/>
                </a:lnTo>
                <a:lnTo>
                  <a:pt x="7421" y="19976"/>
                </a:lnTo>
                <a:lnTo>
                  <a:pt x="8361" y="19187"/>
                </a:lnTo>
                <a:lnTo>
                  <a:pt x="8819" y="18769"/>
                </a:lnTo>
                <a:lnTo>
                  <a:pt x="9139" y="18213"/>
                </a:lnTo>
                <a:lnTo>
                  <a:pt x="9437" y="17772"/>
                </a:lnTo>
                <a:lnTo>
                  <a:pt x="9643" y="17261"/>
                </a:lnTo>
                <a:lnTo>
                  <a:pt x="9872" y="16681"/>
                </a:lnTo>
                <a:lnTo>
                  <a:pt x="9872" y="16171"/>
                </a:lnTo>
                <a:lnTo>
                  <a:pt x="9872" y="15614"/>
                </a:lnTo>
                <a:lnTo>
                  <a:pt x="9758" y="15057"/>
                </a:lnTo>
                <a:lnTo>
                  <a:pt x="10216" y="15498"/>
                </a:lnTo>
                <a:lnTo>
                  <a:pt x="10537" y="16241"/>
                </a:lnTo>
                <a:lnTo>
                  <a:pt x="10834" y="17145"/>
                </a:lnTo>
                <a:lnTo>
                  <a:pt x="11041" y="18213"/>
                </a:lnTo>
                <a:lnTo>
                  <a:pt x="11155" y="19187"/>
                </a:lnTo>
                <a:lnTo>
                  <a:pt x="11155" y="20185"/>
                </a:lnTo>
                <a:lnTo>
                  <a:pt x="11155" y="20579"/>
                </a:lnTo>
                <a:lnTo>
                  <a:pt x="11041" y="21043"/>
                </a:lnTo>
                <a:lnTo>
                  <a:pt x="10926" y="21391"/>
                </a:lnTo>
                <a:lnTo>
                  <a:pt x="10766" y="21600"/>
                </a:lnTo>
                <a:lnTo>
                  <a:pt x="11499" y="21484"/>
                </a:lnTo>
                <a:lnTo>
                  <a:pt x="12323" y="21043"/>
                </a:lnTo>
                <a:lnTo>
                  <a:pt x="13102" y="20370"/>
                </a:lnTo>
                <a:lnTo>
                  <a:pt x="13606" y="19628"/>
                </a:lnTo>
                <a:lnTo>
                  <a:pt x="13950" y="19071"/>
                </a:lnTo>
                <a:lnTo>
                  <a:pt x="14064" y="18677"/>
                </a:lnTo>
                <a:lnTo>
                  <a:pt x="14179" y="18097"/>
                </a:lnTo>
                <a:lnTo>
                  <a:pt x="14293" y="17586"/>
                </a:lnTo>
                <a:lnTo>
                  <a:pt x="14179" y="16913"/>
                </a:lnTo>
                <a:lnTo>
                  <a:pt x="14064" y="16241"/>
                </a:lnTo>
                <a:lnTo>
                  <a:pt x="13835" y="15614"/>
                </a:lnTo>
                <a:lnTo>
                  <a:pt x="13560" y="14872"/>
                </a:lnTo>
                <a:lnTo>
                  <a:pt x="13950" y="14941"/>
                </a:lnTo>
                <a:lnTo>
                  <a:pt x="14408" y="15150"/>
                </a:lnTo>
                <a:lnTo>
                  <a:pt x="14843" y="15266"/>
                </a:lnTo>
                <a:lnTo>
                  <a:pt x="15232" y="15614"/>
                </a:lnTo>
                <a:lnTo>
                  <a:pt x="15576" y="15846"/>
                </a:lnTo>
                <a:lnTo>
                  <a:pt x="15897" y="16171"/>
                </a:lnTo>
                <a:lnTo>
                  <a:pt x="16126" y="16473"/>
                </a:lnTo>
                <a:lnTo>
                  <a:pt x="16240" y="16913"/>
                </a:lnTo>
                <a:lnTo>
                  <a:pt x="16515" y="17261"/>
                </a:lnTo>
                <a:lnTo>
                  <a:pt x="17088" y="17586"/>
                </a:lnTo>
                <a:lnTo>
                  <a:pt x="17798" y="17865"/>
                </a:lnTo>
                <a:lnTo>
                  <a:pt x="18576" y="18097"/>
                </a:lnTo>
                <a:lnTo>
                  <a:pt x="19424" y="18213"/>
                </a:lnTo>
                <a:lnTo>
                  <a:pt x="20317" y="18213"/>
                </a:lnTo>
                <a:lnTo>
                  <a:pt x="21050" y="18213"/>
                </a:lnTo>
                <a:lnTo>
                  <a:pt x="21600" y="17865"/>
                </a:lnTo>
                <a:lnTo>
                  <a:pt x="21165" y="17656"/>
                </a:lnTo>
                <a:lnTo>
                  <a:pt x="20592" y="17470"/>
                </a:lnTo>
                <a:lnTo>
                  <a:pt x="20088" y="17029"/>
                </a:lnTo>
                <a:lnTo>
                  <a:pt x="19653" y="16681"/>
                </a:lnTo>
                <a:lnTo>
                  <a:pt x="19195" y="16241"/>
                </a:lnTo>
                <a:lnTo>
                  <a:pt x="18920" y="15962"/>
                </a:lnTo>
                <a:lnTo>
                  <a:pt x="18576" y="15498"/>
                </a:lnTo>
                <a:lnTo>
                  <a:pt x="18576" y="15057"/>
                </a:lnTo>
                <a:lnTo>
                  <a:pt x="18485" y="14756"/>
                </a:lnTo>
                <a:lnTo>
                  <a:pt x="18256" y="14199"/>
                </a:lnTo>
                <a:lnTo>
                  <a:pt x="17912" y="13526"/>
                </a:lnTo>
                <a:lnTo>
                  <a:pt x="17523" y="13016"/>
                </a:lnTo>
                <a:lnTo>
                  <a:pt x="16973" y="12436"/>
                </a:lnTo>
                <a:lnTo>
                  <a:pt x="16355" y="12041"/>
                </a:lnTo>
                <a:lnTo>
                  <a:pt x="16011" y="11832"/>
                </a:lnTo>
                <a:lnTo>
                  <a:pt x="15690" y="11716"/>
                </a:lnTo>
                <a:lnTo>
                  <a:pt x="15232" y="11716"/>
                </a:lnTo>
                <a:lnTo>
                  <a:pt x="14843" y="11716"/>
                </a:lnTo>
                <a:lnTo>
                  <a:pt x="15461" y="11252"/>
                </a:lnTo>
                <a:lnTo>
                  <a:pt x="16126" y="10858"/>
                </a:lnTo>
                <a:lnTo>
                  <a:pt x="16973" y="10649"/>
                </a:lnTo>
                <a:lnTo>
                  <a:pt x="17798" y="10417"/>
                </a:lnTo>
                <a:lnTo>
                  <a:pt x="18806" y="10301"/>
                </a:lnTo>
                <a:lnTo>
                  <a:pt x="19653" y="10301"/>
                </a:lnTo>
                <a:lnTo>
                  <a:pt x="20478" y="10417"/>
                </a:lnTo>
                <a:lnTo>
                  <a:pt x="21256" y="10533"/>
                </a:lnTo>
                <a:lnTo>
                  <a:pt x="20707" y="9837"/>
                </a:lnTo>
                <a:lnTo>
                  <a:pt x="19859" y="9234"/>
                </a:lnTo>
                <a:lnTo>
                  <a:pt x="18806" y="8538"/>
                </a:lnTo>
                <a:lnTo>
                  <a:pt x="17637" y="8144"/>
                </a:lnTo>
                <a:lnTo>
                  <a:pt x="16973" y="8027"/>
                </a:lnTo>
                <a:lnTo>
                  <a:pt x="16355" y="7935"/>
                </a:lnTo>
                <a:lnTo>
                  <a:pt x="15805" y="7935"/>
                </a:lnTo>
                <a:lnTo>
                  <a:pt x="15118" y="8027"/>
                </a:lnTo>
                <a:lnTo>
                  <a:pt x="14614" y="8144"/>
                </a:lnTo>
                <a:lnTo>
                  <a:pt x="14064" y="8422"/>
                </a:lnTo>
                <a:lnTo>
                  <a:pt x="13606" y="8886"/>
                </a:lnTo>
                <a:lnTo>
                  <a:pt x="13217" y="9327"/>
                </a:lnTo>
                <a:lnTo>
                  <a:pt x="13606" y="8538"/>
                </a:lnTo>
                <a:lnTo>
                  <a:pt x="13950" y="7935"/>
                </a:lnTo>
                <a:lnTo>
                  <a:pt x="14293" y="7123"/>
                </a:lnTo>
                <a:lnTo>
                  <a:pt x="14499" y="6519"/>
                </a:lnTo>
                <a:lnTo>
                  <a:pt x="14614" y="5823"/>
                </a:lnTo>
                <a:lnTo>
                  <a:pt x="14614" y="5220"/>
                </a:lnTo>
                <a:lnTo>
                  <a:pt x="14408" y="4524"/>
                </a:lnTo>
                <a:lnTo>
                  <a:pt x="14064" y="3898"/>
                </a:lnTo>
                <a:lnTo>
                  <a:pt x="13606" y="3225"/>
                </a:lnTo>
                <a:lnTo>
                  <a:pt x="13331" y="2598"/>
                </a:lnTo>
                <a:lnTo>
                  <a:pt x="13102" y="2042"/>
                </a:lnTo>
                <a:lnTo>
                  <a:pt x="12896" y="1485"/>
                </a:lnTo>
                <a:lnTo>
                  <a:pt x="12781" y="1090"/>
                </a:lnTo>
                <a:lnTo>
                  <a:pt x="12667" y="626"/>
                </a:lnTo>
                <a:lnTo>
                  <a:pt x="12667" y="278"/>
                </a:lnTo>
                <a:lnTo>
                  <a:pt x="12667" y="0"/>
                </a:lnTo>
                <a:lnTo>
                  <a:pt x="12163" y="394"/>
                </a:lnTo>
                <a:lnTo>
                  <a:pt x="11728" y="974"/>
                </a:lnTo>
                <a:lnTo>
                  <a:pt x="11155" y="1601"/>
                </a:lnTo>
                <a:lnTo>
                  <a:pt x="10766" y="2390"/>
                </a:lnTo>
                <a:lnTo>
                  <a:pt x="10330" y="3109"/>
                </a:lnTo>
                <a:lnTo>
                  <a:pt x="10101" y="3898"/>
                </a:lnTo>
                <a:lnTo>
                  <a:pt x="9987" y="4524"/>
                </a:lnTo>
                <a:lnTo>
                  <a:pt x="10101" y="5220"/>
                </a:lnTo>
                <a:lnTo>
                  <a:pt x="10216" y="5823"/>
                </a:lnTo>
                <a:lnTo>
                  <a:pt x="10330" y="6403"/>
                </a:lnTo>
                <a:lnTo>
                  <a:pt x="10330" y="6914"/>
                </a:lnTo>
                <a:lnTo>
                  <a:pt x="10216" y="7471"/>
                </a:lnTo>
                <a:lnTo>
                  <a:pt x="10101" y="7935"/>
                </a:lnTo>
                <a:lnTo>
                  <a:pt x="9872" y="8329"/>
                </a:lnTo>
                <a:lnTo>
                  <a:pt x="9643" y="8654"/>
                </a:lnTo>
                <a:lnTo>
                  <a:pt x="9368" y="9002"/>
                </a:lnTo>
                <a:close/>
              </a:path>
            </a:pathLst>
          </a:custGeom>
          <a:solidFill>
            <a:srgbClr val="00FF00"/>
          </a:solidFill>
          <a:ln w="38100">
            <a:solidFill>
              <a:srgbClr val="000000"/>
            </a:solidFill>
            <a:miter lim="800000"/>
            <a:headEnd/>
            <a:tailEnd/>
          </a:ln>
          <a:effectLst>
            <a:outerShdw dist="107763" dir="2700000" algn="ctr" rotWithShape="0">
              <a:srgbClr val="808080"/>
            </a:outerShdw>
          </a:effectLst>
        </p:spPr>
        <p:txBody>
          <a:bodyPr/>
          <a:lstStyle/>
          <a:p>
            <a:endParaRPr lang="en-US"/>
          </a:p>
        </p:txBody>
      </p:sp>
      <p:sp>
        <p:nvSpPr>
          <p:cNvPr id="75780" name="Text Box 4"/>
          <p:cNvSpPr txBox="1">
            <a:spLocks noChangeArrowheads="1"/>
          </p:cNvSpPr>
          <p:nvPr/>
        </p:nvSpPr>
        <p:spPr bwMode="auto">
          <a:xfrm>
            <a:off x="3322320" y="843296"/>
            <a:ext cx="6374674" cy="424732"/>
          </a:xfrm>
          <a:prstGeom prst="rect">
            <a:avLst/>
          </a:prstGeom>
          <a:noFill/>
          <a:ln w="76200">
            <a:solidFill>
              <a:schemeClr val="bg1"/>
            </a:solidFill>
            <a:prstDash val="sysDot"/>
            <a:miter lim="800000"/>
            <a:headEnd/>
            <a:tailEnd/>
          </a:ln>
          <a:effectLst/>
        </p:spPr>
        <p:txBody>
          <a:bodyPr wrap="square">
            <a:spAutoFit/>
          </a:bodyPr>
          <a:lstStyle/>
          <a:p>
            <a:pPr algn="r">
              <a:lnSpc>
                <a:spcPct val="90000"/>
              </a:lnSpc>
            </a:pPr>
            <a:r>
              <a:rPr lang="en-US" sz="2400" b="1" dirty="0">
                <a:solidFill>
                  <a:schemeClr val="folHlink"/>
                </a:solidFill>
              </a:rPr>
              <a:t> </a:t>
            </a:r>
            <a:endParaRPr lang="en-US" sz="2400" dirty="0"/>
          </a:p>
        </p:txBody>
      </p:sp>
      <p:sp>
        <p:nvSpPr>
          <p:cNvPr id="2" name="Rectangle 1"/>
          <p:cNvSpPr/>
          <p:nvPr/>
        </p:nvSpPr>
        <p:spPr>
          <a:xfrm>
            <a:off x="2455817" y="843296"/>
            <a:ext cx="7101840" cy="4616648"/>
          </a:xfrm>
          <a:prstGeom prst="rect">
            <a:avLst/>
          </a:prstGeom>
        </p:spPr>
        <p:txBody>
          <a:bodyPr wrap="square">
            <a:spAutoFit/>
          </a:bodyPr>
          <a:lstStyle/>
          <a:p>
            <a:pPr algn="r" rtl="1">
              <a:lnSpc>
                <a:spcPct val="150000"/>
              </a:lnSpc>
            </a:pPr>
            <a:r>
              <a:rPr lang="ar-SA" sz="2800" b="1" dirty="0" smtClean="0">
                <a:solidFill>
                  <a:schemeClr val="folHlink"/>
                </a:solidFill>
              </a:rPr>
              <a:t>علل‌ </a:t>
            </a:r>
            <a:r>
              <a:rPr lang="ar-SA" sz="2800" b="1" dirty="0">
                <a:solidFill>
                  <a:schemeClr val="folHlink"/>
                </a:solidFill>
              </a:rPr>
              <a:t>و عوامل‌ گرده‌افشاني‌ مستقيم‌ بر دو نوع‌اند:</a:t>
            </a:r>
          </a:p>
          <a:p>
            <a:pPr algn="r" rtl="1">
              <a:lnSpc>
                <a:spcPct val="150000"/>
              </a:lnSpc>
            </a:pPr>
            <a:r>
              <a:rPr lang="ar-SA" sz="2400" dirty="0"/>
              <a:t> 1ـ گرده‌افشاني‌ پرچم‌ يك‌ گل‌ همزمان‌ با مادگي‌ كلاله‌ همان‌ </a:t>
            </a:r>
            <a:r>
              <a:rPr lang="ar-SA" sz="2400" dirty="0" smtClean="0"/>
              <a:t>گل‌ </a:t>
            </a:r>
            <a:r>
              <a:rPr lang="ar-SA" sz="2400" dirty="0"/>
              <a:t>براي‌ پذيرش‌ گرده‌ انجام‌ مي‌گيرد.</a:t>
            </a:r>
          </a:p>
          <a:p>
            <a:pPr algn="r" rtl="1">
              <a:lnSpc>
                <a:spcPct val="150000"/>
              </a:lnSpc>
            </a:pPr>
            <a:r>
              <a:rPr lang="ar-SA" sz="2400" dirty="0"/>
              <a:t> 2ـ حركات‌ طبيعي‌ پرچمها (در گياهان‌ تيره‌ گزنه‌) يا حركات‌ گل‌ توسط‌ باد و حشرات‌ دانه‌ گرده‌ گل‌ را بر روي‌ كلاله‌ همان‌ گل‌ قرار مي‌دهد.</a:t>
            </a:r>
          </a:p>
          <a:p>
            <a:pPr algn="r" rtl="1">
              <a:lnSpc>
                <a:spcPct val="150000"/>
              </a:lnSpc>
            </a:pPr>
            <a:r>
              <a:rPr lang="fa-IR" sz="2400" dirty="0" smtClean="0">
                <a:solidFill>
                  <a:srgbClr val="FF0000"/>
                </a:solidFill>
              </a:rPr>
              <a:t>   </a:t>
            </a:r>
            <a:r>
              <a:rPr lang="ar-SA" sz="2400" dirty="0" smtClean="0">
                <a:solidFill>
                  <a:srgbClr val="FF0000"/>
                </a:solidFill>
              </a:rPr>
              <a:t> </a:t>
            </a:r>
            <a:r>
              <a:rPr lang="ar-SA" sz="2400" dirty="0">
                <a:solidFill>
                  <a:srgbClr val="FF0000"/>
                </a:solidFill>
              </a:rPr>
              <a:t>شرايطي‌ كه‌ مانع‌ گرده‌افشاني‌ مستقيم‌ يا به‌ سود </a:t>
            </a:r>
            <a:r>
              <a:rPr lang="ar-SA" sz="2400" dirty="0" smtClean="0">
                <a:solidFill>
                  <a:srgbClr val="FF0000"/>
                </a:solidFill>
              </a:rPr>
              <a:t>گرده‌افشاني‌</a:t>
            </a:r>
            <a:r>
              <a:rPr lang="fa-IR" sz="2400" dirty="0" smtClean="0">
                <a:solidFill>
                  <a:srgbClr val="FF0000"/>
                </a:solidFill>
              </a:rPr>
              <a:t> </a:t>
            </a:r>
            <a:r>
              <a:rPr lang="ar-SA" sz="2400" dirty="0" smtClean="0">
                <a:solidFill>
                  <a:srgbClr val="FF0000"/>
                </a:solidFill>
              </a:rPr>
              <a:t>غير </a:t>
            </a:r>
            <a:r>
              <a:rPr lang="ar-SA" sz="2400" dirty="0">
                <a:solidFill>
                  <a:srgbClr val="FF0000"/>
                </a:solidFill>
              </a:rPr>
              <a:t>مستقيم‌اند عبارت‌اند از</a:t>
            </a:r>
            <a:r>
              <a:rPr lang="ar-SA" sz="2400" dirty="0"/>
              <a:t>: ويژگيهاي‌ ساختاري‌ گل‌، همزمان‌ نرسيدن‌ پرچمها و مادگي‌ (ديكوگام‌  )، تك‌ جنس‌ بودن‌ و خود ناسازگاري‌ گل‌.</a:t>
            </a:r>
            <a:r>
              <a:rPr lang="en-US" sz="2400" dirty="0"/>
              <a:t> </a:t>
            </a:r>
          </a:p>
        </p:txBody>
      </p:sp>
    </p:spTree>
    <p:extLst>
      <p:ext uri="{BB962C8B-B14F-4D97-AF65-F5344CB8AC3E}">
        <p14:creationId xmlns:p14="http://schemas.microsoft.com/office/powerpoint/2010/main" val="1951450833"/>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0" presetClass="entr" presetSubtype="0" fill="hold" grpId="0" nodeType="afterEffect">
                                  <p:stCondLst>
                                    <p:cond delay="0"/>
                                  </p:stCondLst>
                                  <p:childTnLst>
                                    <p:set>
                                      <p:cBhvr>
                                        <p:cTn id="6" dur="1" fill="hold">
                                          <p:stCondLst>
                                            <p:cond delay="0"/>
                                          </p:stCondLst>
                                        </p:cTn>
                                        <p:tgtEl>
                                          <p:spTgt spid="75780"/>
                                        </p:tgtEl>
                                        <p:attrNameLst>
                                          <p:attrName>style.visibility</p:attrName>
                                        </p:attrNameLst>
                                      </p:cBhvr>
                                      <p:to>
                                        <p:strVal val="visible"/>
                                      </p:to>
                                    </p:set>
                                    <p:animEffect transition="in" filter="fade">
                                      <p:cBhvr>
                                        <p:cTn id="7" dur="800" decel="100000"/>
                                        <p:tgtEl>
                                          <p:spTgt spid="75780"/>
                                        </p:tgtEl>
                                      </p:cBhvr>
                                    </p:animEffect>
                                    <p:anim calcmode="lin" valueType="num">
                                      <p:cBhvr>
                                        <p:cTn id="8" dur="800" decel="100000" fill="hold"/>
                                        <p:tgtEl>
                                          <p:spTgt spid="75780"/>
                                        </p:tgtEl>
                                        <p:attrNameLst>
                                          <p:attrName>style.rotation</p:attrName>
                                        </p:attrNameLst>
                                      </p:cBhvr>
                                      <p:tavLst>
                                        <p:tav tm="0">
                                          <p:val>
                                            <p:fltVal val="-90"/>
                                          </p:val>
                                        </p:tav>
                                        <p:tav tm="100000">
                                          <p:val>
                                            <p:fltVal val="0"/>
                                          </p:val>
                                        </p:tav>
                                      </p:tavLst>
                                    </p:anim>
                                    <p:anim calcmode="lin" valueType="num">
                                      <p:cBhvr>
                                        <p:cTn id="9" dur="800" decel="100000" fill="hold"/>
                                        <p:tgtEl>
                                          <p:spTgt spid="75780"/>
                                        </p:tgtEl>
                                        <p:attrNameLst>
                                          <p:attrName>ppt_x</p:attrName>
                                        </p:attrNameLst>
                                      </p:cBhvr>
                                      <p:tavLst>
                                        <p:tav tm="0">
                                          <p:val>
                                            <p:strVal val="#ppt_x+0.4"/>
                                          </p:val>
                                        </p:tav>
                                        <p:tav tm="100000">
                                          <p:val>
                                            <p:strVal val="#ppt_x-0.05"/>
                                          </p:val>
                                        </p:tav>
                                      </p:tavLst>
                                    </p:anim>
                                    <p:anim calcmode="lin" valueType="num">
                                      <p:cBhvr>
                                        <p:cTn id="10" dur="800" decel="100000" fill="hold"/>
                                        <p:tgtEl>
                                          <p:spTgt spid="75780"/>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75780"/>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75780"/>
                                        </p:tgtEl>
                                        <p:attrNameLst>
                                          <p:attrName>ppt_y</p:attrName>
                                        </p:attrNameLst>
                                      </p:cBhvr>
                                      <p:tavLst>
                                        <p:tav tm="0">
                                          <p:val>
                                            <p:strVal val="#ppt_y+0.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5780"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AutoShape 2"/>
          <p:cNvSpPr>
            <a:spLocks noChangeArrowheads="1"/>
          </p:cNvSpPr>
          <p:nvPr/>
        </p:nvSpPr>
        <p:spPr bwMode="auto">
          <a:xfrm>
            <a:off x="949233" y="-104503"/>
            <a:ext cx="9710057" cy="7080069"/>
          </a:xfrm>
          <a:prstGeom prst="bevel">
            <a:avLst>
              <a:gd name="adj" fmla="val 2731"/>
            </a:avLst>
          </a:prstGeom>
          <a:noFill/>
          <a:ln w="69850">
            <a:solidFill>
              <a:srgbClr val="FF00FF"/>
            </a:solidFill>
            <a:miter lim="800000"/>
            <a:headEnd/>
            <a:tailEnd/>
          </a:ln>
          <a:effectLst/>
        </p:spPr>
        <p:txBody>
          <a:bodyPr wrap="none" anchor="ctr"/>
          <a:lstStyle/>
          <a:p>
            <a:endParaRPr lang="en-US"/>
          </a:p>
        </p:txBody>
      </p:sp>
      <p:sp>
        <p:nvSpPr>
          <p:cNvPr id="75779" name="plant"/>
          <p:cNvSpPr>
            <a:spLocks noEditPoints="1" noChangeArrowheads="1"/>
          </p:cNvSpPr>
          <p:nvPr/>
        </p:nvSpPr>
        <p:spPr bwMode="auto">
          <a:xfrm>
            <a:off x="1847850" y="5876925"/>
            <a:ext cx="719138" cy="615950"/>
          </a:xfrm>
          <a:custGeom>
            <a:avLst/>
            <a:gdLst>
              <a:gd name="T0" fmla="*/ 0 w 21600"/>
              <a:gd name="T1" fmla="*/ 0 h 21600"/>
              <a:gd name="T2" fmla="*/ 10800 w 21600"/>
              <a:gd name="T3" fmla="*/ 0 h 21600"/>
              <a:gd name="T4" fmla="*/ 21600 w 21600"/>
              <a:gd name="T5" fmla="*/ 0 h 21600"/>
              <a:gd name="T6" fmla="*/ 21600 w 21600"/>
              <a:gd name="T7" fmla="*/ 10800 h 21600"/>
              <a:gd name="T8" fmla="*/ 21600 w 21600"/>
              <a:gd name="T9" fmla="*/ 21600 h 21600"/>
              <a:gd name="T10" fmla="*/ 10800 w 21600"/>
              <a:gd name="T11" fmla="*/ 21600 h 21600"/>
              <a:gd name="T12" fmla="*/ 0 w 21600"/>
              <a:gd name="T13" fmla="*/ 21600 h 21600"/>
              <a:gd name="T14" fmla="*/ 0 w 21600"/>
              <a:gd name="T15" fmla="*/ 10800 h 21600"/>
              <a:gd name="T16" fmla="*/ 7100 w 21600"/>
              <a:gd name="T17" fmla="*/ 10092 h 21600"/>
              <a:gd name="T18" fmla="*/ 14545 w 21600"/>
              <a:gd name="T19" fmla="*/ 13573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9368" y="9002"/>
                </a:moveTo>
                <a:lnTo>
                  <a:pt x="9254" y="8422"/>
                </a:lnTo>
                <a:lnTo>
                  <a:pt x="9139" y="7935"/>
                </a:lnTo>
                <a:lnTo>
                  <a:pt x="8819" y="7355"/>
                </a:lnTo>
                <a:lnTo>
                  <a:pt x="8475" y="6728"/>
                </a:lnTo>
                <a:lnTo>
                  <a:pt x="8040" y="6287"/>
                </a:lnTo>
                <a:lnTo>
                  <a:pt x="7421" y="5707"/>
                </a:lnTo>
                <a:lnTo>
                  <a:pt x="6574" y="5429"/>
                </a:lnTo>
                <a:lnTo>
                  <a:pt x="5452" y="5313"/>
                </a:lnTo>
                <a:lnTo>
                  <a:pt x="4856" y="5220"/>
                </a:lnTo>
                <a:lnTo>
                  <a:pt x="4169" y="5220"/>
                </a:lnTo>
                <a:lnTo>
                  <a:pt x="3665" y="5104"/>
                </a:lnTo>
                <a:lnTo>
                  <a:pt x="3001" y="4872"/>
                </a:lnTo>
                <a:lnTo>
                  <a:pt x="2497" y="4756"/>
                </a:lnTo>
                <a:lnTo>
                  <a:pt x="2062" y="4408"/>
                </a:lnTo>
                <a:lnTo>
                  <a:pt x="1603" y="4083"/>
                </a:lnTo>
                <a:lnTo>
                  <a:pt x="1283" y="3689"/>
                </a:lnTo>
                <a:lnTo>
                  <a:pt x="1283" y="4315"/>
                </a:lnTo>
                <a:lnTo>
                  <a:pt x="1489" y="5104"/>
                </a:lnTo>
                <a:lnTo>
                  <a:pt x="1832" y="6055"/>
                </a:lnTo>
                <a:lnTo>
                  <a:pt x="2382" y="6914"/>
                </a:lnTo>
                <a:lnTo>
                  <a:pt x="2680" y="7471"/>
                </a:lnTo>
                <a:lnTo>
                  <a:pt x="3115" y="7935"/>
                </a:lnTo>
                <a:lnTo>
                  <a:pt x="3573" y="8213"/>
                </a:lnTo>
                <a:lnTo>
                  <a:pt x="4077" y="8654"/>
                </a:lnTo>
                <a:lnTo>
                  <a:pt x="4627" y="9002"/>
                </a:lnTo>
                <a:lnTo>
                  <a:pt x="5245" y="9234"/>
                </a:lnTo>
                <a:lnTo>
                  <a:pt x="6024" y="9443"/>
                </a:lnTo>
                <a:lnTo>
                  <a:pt x="6757" y="9628"/>
                </a:lnTo>
                <a:lnTo>
                  <a:pt x="5177" y="10069"/>
                </a:lnTo>
                <a:lnTo>
                  <a:pt x="3963" y="10649"/>
                </a:lnTo>
                <a:lnTo>
                  <a:pt x="3344" y="11044"/>
                </a:lnTo>
                <a:lnTo>
                  <a:pt x="2886" y="11600"/>
                </a:lnTo>
                <a:lnTo>
                  <a:pt x="2497" y="12041"/>
                </a:lnTo>
                <a:lnTo>
                  <a:pt x="1947" y="12343"/>
                </a:lnTo>
                <a:lnTo>
                  <a:pt x="1168" y="12668"/>
                </a:lnTo>
                <a:lnTo>
                  <a:pt x="0" y="12900"/>
                </a:lnTo>
                <a:lnTo>
                  <a:pt x="435" y="13248"/>
                </a:lnTo>
                <a:lnTo>
                  <a:pt x="779" y="13456"/>
                </a:lnTo>
                <a:lnTo>
                  <a:pt x="1283" y="13642"/>
                </a:lnTo>
                <a:lnTo>
                  <a:pt x="1718" y="13758"/>
                </a:lnTo>
                <a:lnTo>
                  <a:pt x="2680" y="13851"/>
                </a:lnTo>
                <a:lnTo>
                  <a:pt x="3573" y="13758"/>
                </a:lnTo>
                <a:lnTo>
                  <a:pt x="4512" y="13526"/>
                </a:lnTo>
                <a:lnTo>
                  <a:pt x="5360" y="13248"/>
                </a:lnTo>
                <a:lnTo>
                  <a:pt x="6139" y="12900"/>
                </a:lnTo>
                <a:lnTo>
                  <a:pt x="6757" y="12552"/>
                </a:lnTo>
                <a:lnTo>
                  <a:pt x="6459" y="13132"/>
                </a:lnTo>
                <a:lnTo>
                  <a:pt x="6139" y="13642"/>
                </a:lnTo>
                <a:lnTo>
                  <a:pt x="5910" y="14199"/>
                </a:lnTo>
                <a:lnTo>
                  <a:pt x="5681" y="14663"/>
                </a:lnTo>
                <a:lnTo>
                  <a:pt x="5681" y="15150"/>
                </a:lnTo>
                <a:lnTo>
                  <a:pt x="5681" y="15730"/>
                </a:lnTo>
                <a:lnTo>
                  <a:pt x="5681" y="16241"/>
                </a:lnTo>
                <a:lnTo>
                  <a:pt x="5795" y="16913"/>
                </a:lnTo>
                <a:lnTo>
                  <a:pt x="5910" y="17586"/>
                </a:lnTo>
                <a:lnTo>
                  <a:pt x="5910" y="18213"/>
                </a:lnTo>
                <a:lnTo>
                  <a:pt x="5795" y="18885"/>
                </a:lnTo>
                <a:lnTo>
                  <a:pt x="5566" y="19396"/>
                </a:lnTo>
                <a:lnTo>
                  <a:pt x="5245" y="19976"/>
                </a:lnTo>
                <a:lnTo>
                  <a:pt x="4971" y="20370"/>
                </a:lnTo>
                <a:lnTo>
                  <a:pt x="4512" y="20811"/>
                </a:lnTo>
                <a:lnTo>
                  <a:pt x="4077" y="21043"/>
                </a:lnTo>
                <a:lnTo>
                  <a:pt x="5177" y="20927"/>
                </a:lnTo>
                <a:lnTo>
                  <a:pt x="6253" y="20486"/>
                </a:lnTo>
                <a:lnTo>
                  <a:pt x="7421" y="19976"/>
                </a:lnTo>
                <a:lnTo>
                  <a:pt x="8361" y="19187"/>
                </a:lnTo>
                <a:lnTo>
                  <a:pt x="8819" y="18769"/>
                </a:lnTo>
                <a:lnTo>
                  <a:pt x="9139" y="18213"/>
                </a:lnTo>
                <a:lnTo>
                  <a:pt x="9437" y="17772"/>
                </a:lnTo>
                <a:lnTo>
                  <a:pt x="9643" y="17261"/>
                </a:lnTo>
                <a:lnTo>
                  <a:pt x="9872" y="16681"/>
                </a:lnTo>
                <a:lnTo>
                  <a:pt x="9872" y="16171"/>
                </a:lnTo>
                <a:lnTo>
                  <a:pt x="9872" y="15614"/>
                </a:lnTo>
                <a:lnTo>
                  <a:pt x="9758" y="15057"/>
                </a:lnTo>
                <a:lnTo>
                  <a:pt x="10216" y="15498"/>
                </a:lnTo>
                <a:lnTo>
                  <a:pt x="10537" y="16241"/>
                </a:lnTo>
                <a:lnTo>
                  <a:pt x="10834" y="17145"/>
                </a:lnTo>
                <a:lnTo>
                  <a:pt x="11041" y="18213"/>
                </a:lnTo>
                <a:lnTo>
                  <a:pt x="11155" y="19187"/>
                </a:lnTo>
                <a:lnTo>
                  <a:pt x="11155" y="20185"/>
                </a:lnTo>
                <a:lnTo>
                  <a:pt x="11155" y="20579"/>
                </a:lnTo>
                <a:lnTo>
                  <a:pt x="11041" y="21043"/>
                </a:lnTo>
                <a:lnTo>
                  <a:pt x="10926" y="21391"/>
                </a:lnTo>
                <a:lnTo>
                  <a:pt x="10766" y="21600"/>
                </a:lnTo>
                <a:lnTo>
                  <a:pt x="11499" y="21484"/>
                </a:lnTo>
                <a:lnTo>
                  <a:pt x="12323" y="21043"/>
                </a:lnTo>
                <a:lnTo>
                  <a:pt x="13102" y="20370"/>
                </a:lnTo>
                <a:lnTo>
                  <a:pt x="13606" y="19628"/>
                </a:lnTo>
                <a:lnTo>
                  <a:pt x="13950" y="19071"/>
                </a:lnTo>
                <a:lnTo>
                  <a:pt x="14064" y="18677"/>
                </a:lnTo>
                <a:lnTo>
                  <a:pt x="14179" y="18097"/>
                </a:lnTo>
                <a:lnTo>
                  <a:pt x="14293" y="17586"/>
                </a:lnTo>
                <a:lnTo>
                  <a:pt x="14179" y="16913"/>
                </a:lnTo>
                <a:lnTo>
                  <a:pt x="14064" y="16241"/>
                </a:lnTo>
                <a:lnTo>
                  <a:pt x="13835" y="15614"/>
                </a:lnTo>
                <a:lnTo>
                  <a:pt x="13560" y="14872"/>
                </a:lnTo>
                <a:lnTo>
                  <a:pt x="13950" y="14941"/>
                </a:lnTo>
                <a:lnTo>
                  <a:pt x="14408" y="15150"/>
                </a:lnTo>
                <a:lnTo>
                  <a:pt x="14843" y="15266"/>
                </a:lnTo>
                <a:lnTo>
                  <a:pt x="15232" y="15614"/>
                </a:lnTo>
                <a:lnTo>
                  <a:pt x="15576" y="15846"/>
                </a:lnTo>
                <a:lnTo>
                  <a:pt x="15897" y="16171"/>
                </a:lnTo>
                <a:lnTo>
                  <a:pt x="16126" y="16473"/>
                </a:lnTo>
                <a:lnTo>
                  <a:pt x="16240" y="16913"/>
                </a:lnTo>
                <a:lnTo>
                  <a:pt x="16515" y="17261"/>
                </a:lnTo>
                <a:lnTo>
                  <a:pt x="17088" y="17586"/>
                </a:lnTo>
                <a:lnTo>
                  <a:pt x="17798" y="17865"/>
                </a:lnTo>
                <a:lnTo>
                  <a:pt x="18576" y="18097"/>
                </a:lnTo>
                <a:lnTo>
                  <a:pt x="19424" y="18213"/>
                </a:lnTo>
                <a:lnTo>
                  <a:pt x="20317" y="18213"/>
                </a:lnTo>
                <a:lnTo>
                  <a:pt x="21050" y="18213"/>
                </a:lnTo>
                <a:lnTo>
                  <a:pt x="21600" y="17865"/>
                </a:lnTo>
                <a:lnTo>
                  <a:pt x="21165" y="17656"/>
                </a:lnTo>
                <a:lnTo>
                  <a:pt x="20592" y="17470"/>
                </a:lnTo>
                <a:lnTo>
                  <a:pt x="20088" y="17029"/>
                </a:lnTo>
                <a:lnTo>
                  <a:pt x="19653" y="16681"/>
                </a:lnTo>
                <a:lnTo>
                  <a:pt x="19195" y="16241"/>
                </a:lnTo>
                <a:lnTo>
                  <a:pt x="18920" y="15962"/>
                </a:lnTo>
                <a:lnTo>
                  <a:pt x="18576" y="15498"/>
                </a:lnTo>
                <a:lnTo>
                  <a:pt x="18576" y="15057"/>
                </a:lnTo>
                <a:lnTo>
                  <a:pt x="18485" y="14756"/>
                </a:lnTo>
                <a:lnTo>
                  <a:pt x="18256" y="14199"/>
                </a:lnTo>
                <a:lnTo>
                  <a:pt x="17912" y="13526"/>
                </a:lnTo>
                <a:lnTo>
                  <a:pt x="17523" y="13016"/>
                </a:lnTo>
                <a:lnTo>
                  <a:pt x="16973" y="12436"/>
                </a:lnTo>
                <a:lnTo>
                  <a:pt x="16355" y="12041"/>
                </a:lnTo>
                <a:lnTo>
                  <a:pt x="16011" y="11832"/>
                </a:lnTo>
                <a:lnTo>
                  <a:pt x="15690" y="11716"/>
                </a:lnTo>
                <a:lnTo>
                  <a:pt x="15232" y="11716"/>
                </a:lnTo>
                <a:lnTo>
                  <a:pt x="14843" y="11716"/>
                </a:lnTo>
                <a:lnTo>
                  <a:pt x="15461" y="11252"/>
                </a:lnTo>
                <a:lnTo>
                  <a:pt x="16126" y="10858"/>
                </a:lnTo>
                <a:lnTo>
                  <a:pt x="16973" y="10649"/>
                </a:lnTo>
                <a:lnTo>
                  <a:pt x="17798" y="10417"/>
                </a:lnTo>
                <a:lnTo>
                  <a:pt x="18806" y="10301"/>
                </a:lnTo>
                <a:lnTo>
                  <a:pt x="19653" y="10301"/>
                </a:lnTo>
                <a:lnTo>
                  <a:pt x="20478" y="10417"/>
                </a:lnTo>
                <a:lnTo>
                  <a:pt x="21256" y="10533"/>
                </a:lnTo>
                <a:lnTo>
                  <a:pt x="20707" y="9837"/>
                </a:lnTo>
                <a:lnTo>
                  <a:pt x="19859" y="9234"/>
                </a:lnTo>
                <a:lnTo>
                  <a:pt x="18806" y="8538"/>
                </a:lnTo>
                <a:lnTo>
                  <a:pt x="17637" y="8144"/>
                </a:lnTo>
                <a:lnTo>
                  <a:pt x="16973" y="8027"/>
                </a:lnTo>
                <a:lnTo>
                  <a:pt x="16355" y="7935"/>
                </a:lnTo>
                <a:lnTo>
                  <a:pt x="15805" y="7935"/>
                </a:lnTo>
                <a:lnTo>
                  <a:pt x="15118" y="8027"/>
                </a:lnTo>
                <a:lnTo>
                  <a:pt x="14614" y="8144"/>
                </a:lnTo>
                <a:lnTo>
                  <a:pt x="14064" y="8422"/>
                </a:lnTo>
                <a:lnTo>
                  <a:pt x="13606" y="8886"/>
                </a:lnTo>
                <a:lnTo>
                  <a:pt x="13217" y="9327"/>
                </a:lnTo>
                <a:lnTo>
                  <a:pt x="13606" y="8538"/>
                </a:lnTo>
                <a:lnTo>
                  <a:pt x="13950" y="7935"/>
                </a:lnTo>
                <a:lnTo>
                  <a:pt x="14293" y="7123"/>
                </a:lnTo>
                <a:lnTo>
                  <a:pt x="14499" y="6519"/>
                </a:lnTo>
                <a:lnTo>
                  <a:pt x="14614" y="5823"/>
                </a:lnTo>
                <a:lnTo>
                  <a:pt x="14614" y="5220"/>
                </a:lnTo>
                <a:lnTo>
                  <a:pt x="14408" y="4524"/>
                </a:lnTo>
                <a:lnTo>
                  <a:pt x="14064" y="3898"/>
                </a:lnTo>
                <a:lnTo>
                  <a:pt x="13606" y="3225"/>
                </a:lnTo>
                <a:lnTo>
                  <a:pt x="13331" y="2598"/>
                </a:lnTo>
                <a:lnTo>
                  <a:pt x="13102" y="2042"/>
                </a:lnTo>
                <a:lnTo>
                  <a:pt x="12896" y="1485"/>
                </a:lnTo>
                <a:lnTo>
                  <a:pt x="12781" y="1090"/>
                </a:lnTo>
                <a:lnTo>
                  <a:pt x="12667" y="626"/>
                </a:lnTo>
                <a:lnTo>
                  <a:pt x="12667" y="278"/>
                </a:lnTo>
                <a:lnTo>
                  <a:pt x="12667" y="0"/>
                </a:lnTo>
                <a:lnTo>
                  <a:pt x="12163" y="394"/>
                </a:lnTo>
                <a:lnTo>
                  <a:pt x="11728" y="974"/>
                </a:lnTo>
                <a:lnTo>
                  <a:pt x="11155" y="1601"/>
                </a:lnTo>
                <a:lnTo>
                  <a:pt x="10766" y="2390"/>
                </a:lnTo>
                <a:lnTo>
                  <a:pt x="10330" y="3109"/>
                </a:lnTo>
                <a:lnTo>
                  <a:pt x="10101" y="3898"/>
                </a:lnTo>
                <a:lnTo>
                  <a:pt x="9987" y="4524"/>
                </a:lnTo>
                <a:lnTo>
                  <a:pt x="10101" y="5220"/>
                </a:lnTo>
                <a:lnTo>
                  <a:pt x="10216" y="5823"/>
                </a:lnTo>
                <a:lnTo>
                  <a:pt x="10330" y="6403"/>
                </a:lnTo>
                <a:lnTo>
                  <a:pt x="10330" y="6914"/>
                </a:lnTo>
                <a:lnTo>
                  <a:pt x="10216" y="7471"/>
                </a:lnTo>
                <a:lnTo>
                  <a:pt x="10101" y="7935"/>
                </a:lnTo>
                <a:lnTo>
                  <a:pt x="9872" y="8329"/>
                </a:lnTo>
                <a:lnTo>
                  <a:pt x="9643" y="8654"/>
                </a:lnTo>
                <a:lnTo>
                  <a:pt x="9368" y="9002"/>
                </a:lnTo>
                <a:close/>
              </a:path>
            </a:pathLst>
          </a:custGeom>
          <a:solidFill>
            <a:srgbClr val="00FF00"/>
          </a:solidFill>
          <a:ln w="38100">
            <a:solidFill>
              <a:srgbClr val="000000"/>
            </a:solidFill>
            <a:miter lim="800000"/>
            <a:headEnd/>
            <a:tailEnd/>
          </a:ln>
          <a:effectLst>
            <a:outerShdw dist="107763" dir="2700000" algn="ctr" rotWithShape="0">
              <a:srgbClr val="808080"/>
            </a:outerShdw>
          </a:effectLst>
        </p:spPr>
        <p:txBody>
          <a:bodyPr/>
          <a:lstStyle/>
          <a:p>
            <a:endParaRPr lang="en-US"/>
          </a:p>
        </p:txBody>
      </p:sp>
      <p:sp>
        <p:nvSpPr>
          <p:cNvPr id="75780" name="Text Box 4"/>
          <p:cNvSpPr txBox="1">
            <a:spLocks noChangeArrowheads="1"/>
          </p:cNvSpPr>
          <p:nvPr/>
        </p:nvSpPr>
        <p:spPr bwMode="auto">
          <a:xfrm>
            <a:off x="2207419" y="980355"/>
            <a:ext cx="7589520" cy="395173"/>
          </a:xfrm>
          <a:prstGeom prst="rect">
            <a:avLst/>
          </a:prstGeom>
          <a:noFill/>
          <a:ln w="76200">
            <a:solidFill>
              <a:schemeClr val="bg1"/>
            </a:solidFill>
            <a:prstDash val="sysDot"/>
            <a:miter lim="800000"/>
            <a:headEnd/>
            <a:tailEnd/>
          </a:ln>
          <a:effectLst/>
        </p:spPr>
        <p:txBody>
          <a:bodyPr wrap="square">
            <a:spAutoFit/>
          </a:bodyPr>
          <a:lstStyle/>
          <a:p>
            <a:pPr algn="just" rtl="1">
              <a:lnSpc>
                <a:spcPct val="80000"/>
              </a:lnSpc>
            </a:pPr>
            <a:r>
              <a:rPr lang="en-US" sz="2400" b="1" dirty="0">
                <a:solidFill>
                  <a:schemeClr val="folHlink"/>
                </a:solidFill>
              </a:rPr>
              <a:t> </a:t>
            </a:r>
            <a:endParaRPr lang="en-US" sz="2400" dirty="0"/>
          </a:p>
        </p:txBody>
      </p:sp>
      <p:sp>
        <p:nvSpPr>
          <p:cNvPr id="2" name="Rectangle 1"/>
          <p:cNvSpPr/>
          <p:nvPr/>
        </p:nvSpPr>
        <p:spPr>
          <a:xfrm>
            <a:off x="2207419" y="880023"/>
            <a:ext cx="7111393" cy="5170646"/>
          </a:xfrm>
          <a:prstGeom prst="rect">
            <a:avLst/>
          </a:prstGeom>
        </p:spPr>
        <p:txBody>
          <a:bodyPr wrap="square">
            <a:spAutoFit/>
          </a:bodyPr>
          <a:lstStyle/>
          <a:p>
            <a:pPr algn="r" rtl="1">
              <a:lnSpc>
                <a:spcPct val="150000"/>
              </a:lnSpc>
            </a:pPr>
            <a:r>
              <a:rPr lang="ar-SA" sz="2800" b="1" dirty="0">
                <a:solidFill>
                  <a:schemeClr val="folHlink"/>
                </a:solidFill>
              </a:rPr>
              <a:t>رويش‌ دانه‌ گرده‌ و رشد لوله‌ گرده‌</a:t>
            </a:r>
          </a:p>
          <a:p>
            <a:pPr algn="r" rtl="1">
              <a:lnSpc>
                <a:spcPct val="150000"/>
              </a:lnSpc>
            </a:pPr>
            <a:r>
              <a:rPr lang="ar-SA" sz="2400" b="1" dirty="0"/>
              <a:t> </a:t>
            </a:r>
            <a:r>
              <a:rPr lang="ar-SA" sz="2400" dirty="0"/>
              <a:t>پس‌ از گرده‌افشاني‌، دانه‌ گرده‌ بر سطح‌ مرطوب‌ و چسبناك‌ كلاله‌ قرار مي‌گيرد و با جذب‌ مايع‌ سطح‌ كلاله‌ متورم‌ مي‌شود. به‌ علت‌ سختي‌ لايه‌ اگزين‌، فشار دروني‌ آن‌ افزايش‌ مي‌يابد و در نتيجه‌ در نقاطي‌ از ديواره‌ </a:t>
            </a:r>
            <a:r>
              <a:rPr lang="ar-SA" sz="2400" dirty="0" smtClean="0"/>
              <a:t>سلولز</a:t>
            </a:r>
            <a:r>
              <a:rPr lang="fa-IR" sz="2400" dirty="0" smtClean="0"/>
              <a:t>ی</a:t>
            </a:r>
            <a:r>
              <a:rPr lang="ar-SA" sz="2400" dirty="0" smtClean="0"/>
              <a:t> </a:t>
            </a:r>
            <a:r>
              <a:rPr lang="ar-SA" sz="2400" dirty="0"/>
              <a:t>دروني‌ كه‌ مقاومت‌ كمتري‌ دارند، يعني‌ در محل‌ منافذ دانه‌ گرده‌، برآمدگيهايي‌ به‌ نام‌ لوله‌ گرده‌ ايجاد مي‌شود و چون‌ غالباً تعداد منافذ بيش‌ از يكي‌ است‌، در ابتدا ممكن‌ است‌ چندين‌ لوله‌ گرده‌ از آن‌ خارج‌ شوند ولي‌ فقط‌ يكي‌ از آنها سبقت‌ گرفته‌ رشد مي‌كند و از راه‌ خامه‌ خود را به‌ تخمدان‌ مي‌رساند</a:t>
            </a:r>
            <a:r>
              <a:rPr lang="en-US" sz="2400" dirty="0"/>
              <a:t>.</a:t>
            </a:r>
            <a:r>
              <a:rPr lang="ar-SA" sz="2400" dirty="0"/>
              <a:t> </a:t>
            </a:r>
            <a:endParaRPr lang="en-US" sz="2400" dirty="0"/>
          </a:p>
        </p:txBody>
      </p:sp>
    </p:spTree>
    <p:extLst>
      <p:ext uri="{BB962C8B-B14F-4D97-AF65-F5344CB8AC3E}">
        <p14:creationId xmlns:p14="http://schemas.microsoft.com/office/powerpoint/2010/main" val="4064064104"/>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0" presetClass="entr" presetSubtype="0" fill="hold" grpId="0" nodeType="afterEffect">
                                  <p:stCondLst>
                                    <p:cond delay="0"/>
                                  </p:stCondLst>
                                  <p:childTnLst>
                                    <p:set>
                                      <p:cBhvr>
                                        <p:cTn id="6" dur="1" fill="hold">
                                          <p:stCondLst>
                                            <p:cond delay="0"/>
                                          </p:stCondLst>
                                        </p:cTn>
                                        <p:tgtEl>
                                          <p:spTgt spid="75780"/>
                                        </p:tgtEl>
                                        <p:attrNameLst>
                                          <p:attrName>style.visibility</p:attrName>
                                        </p:attrNameLst>
                                      </p:cBhvr>
                                      <p:to>
                                        <p:strVal val="visible"/>
                                      </p:to>
                                    </p:set>
                                    <p:animEffect transition="in" filter="fade">
                                      <p:cBhvr>
                                        <p:cTn id="7" dur="800" decel="100000"/>
                                        <p:tgtEl>
                                          <p:spTgt spid="75780"/>
                                        </p:tgtEl>
                                      </p:cBhvr>
                                    </p:animEffect>
                                    <p:anim calcmode="lin" valueType="num">
                                      <p:cBhvr>
                                        <p:cTn id="8" dur="800" decel="100000" fill="hold"/>
                                        <p:tgtEl>
                                          <p:spTgt spid="75780"/>
                                        </p:tgtEl>
                                        <p:attrNameLst>
                                          <p:attrName>style.rotation</p:attrName>
                                        </p:attrNameLst>
                                      </p:cBhvr>
                                      <p:tavLst>
                                        <p:tav tm="0">
                                          <p:val>
                                            <p:fltVal val="-90"/>
                                          </p:val>
                                        </p:tav>
                                        <p:tav tm="100000">
                                          <p:val>
                                            <p:fltVal val="0"/>
                                          </p:val>
                                        </p:tav>
                                      </p:tavLst>
                                    </p:anim>
                                    <p:anim calcmode="lin" valueType="num">
                                      <p:cBhvr>
                                        <p:cTn id="9" dur="800" decel="100000" fill="hold"/>
                                        <p:tgtEl>
                                          <p:spTgt spid="75780"/>
                                        </p:tgtEl>
                                        <p:attrNameLst>
                                          <p:attrName>ppt_x</p:attrName>
                                        </p:attrNameLst>
                                      </p:cBhvr>
                                      <p:tavLst>
                                        <p:tav tm="0">
                                          <p:val>
                                            <p:strVal val="#ppt_x+0.4"/>
                                          </p:val>
                                        </p:tav>
                                        <p:tav tm="100000">
                                          <p:val>
                                            <p:strVal val="#ppt_x-0.05"/>
                                          </p:val>
                                        </p:tav>
                                      </p:tavLst>
                                    </p:anim>
                                    <p:anim calcmode="lin" valueType="num">
                                      <p:cBhvr>
                                        <p:cTn id="10" dur="800" decel="100000" fill="hold"/>
                                        <p:tgtEl>
                                          <p:spTgt spid="75780"/>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75780"/>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75780"/>
                                        </p:tgtEl>
                                        <p:attrNameLst>
                                          <p:attrName>ppt_y</p:attrName>
                                        </p:attrNameLst>
                                      </p:cBhvr>
                                      <p:tavLst>
                                        <p:tav tm="0">
                                          <p:val>
                                            <p:strVal val="#ppt_y+0.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5780"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AutoShape 2"/>
          <p:cNvSpPr>
            <a:spLocks noChangeArrowheads="1"/>
          </p:cNvSpPr>
          <p:nvPr/>
        </p:nvSpPr>
        <p:spPr bwMode="auto">
          <a:xfrm>
            <a:off x="949233" y="-104503"/>
            <a:ext cx="9710057" cy="7080069"/>
          </a:xfrm>
          <a:prstGeom prst="bevel">
            <a:avLst>
              <a:gd name="adj" fmla="val 2731"/>
            </a:avLst>
          </a:prstGeom>
          <a:noFill/>
          <a:ln w="69850">
            <a:solidFill>
              <a:srgbClr val="FF00FF"/>
            </a:solidFill>
            <a:miter lim="800000"/>
            <a:headEnd/>
            <a:tailEnd/>
          </a:ln>
          <a:effectLst/>
        </p:spPr>
        <p:txBody>
          <a:bodyPr wrap="none" anchor="ctr"/>
          <a:lstStyle/>
          <a:p>
            <a:endParaRPr lang="en-US"/>
          </a:p>
        </p:txBody>
      </p:sp>
      <p:sp>
        <p:nvSpPr>
          <p:cNvPr id="75779" name="plant"/>
          <p:cNvSpPr>
            <a:spLocks noEditPoints="1" noChangeArrowheads="1"/>
          </p:cNvSpPr>
          <p:nvPr/>
        </p:nvSpPr>
        <p:spPr bwMode="auto">
          <a:xfrm>
            <a:off x="1847850" y="5876925"/>
            <a:ext cx="719138" cy="615950"/>
          </a:xfrm>
          <a:custGeom>
            <a:avLst/>
            <a:gdLst>
              <a:gd name="T0" fmla="*/ 0 w 21600"/>
              <a:gd name="T1" fmla="*/ 0 h 21600"/>
              <a:gd name="T2" fmla="*/ 10800 w 21600"/>
              <a:gd name="T3" fmla="*/ 0 h 21600"/>
              <a:gd name="T4" fmla="*/ 21600 w 21600"/>
              <a:gd name="T5" fmla="*/ 0 h 21600"/>
              <a:gd name="T6" fmla="*/ 21600 w 21600"/>
              <a:gd name="T7" fmla="*/ 10800 h 21600"/>
              <a:gd name="T8" fmla="*/ 21600 w 21600"/>
              <a:gd name="T9" fmla="*/ 21600 h 21600"/>
              <a:gd name="T10" fmla="*/ 10800 w 21600"/>
              <a:gd name="T11" fmla="*/ 21600 h 21600"/>
              <a:gd name="T12" fmla="*/ 0 w 21600"/>
              <a:gd name="T13" fmla="*/ 21600 h 21600"/>
              <a:gd name="T14" fmla="*/ 0 w 21600"/>
              <a:gd name="T15" fmla="*/ 10800 h 21600"/>
              <a:gd name="T16" fmla="*/ 7100 w 21600"/>
              <a:gd name="T17" fmla="*/ 10092 h 21600"/>
              <a:gd name="T18" fmla="*/ 14545 w 21600"/>
              <a:gd name="T19" fmla="*/ 13573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9368" y="9002"/>
                </a:moveTo>
                <a:lnTo>
                  <a:pt x="9254" y="8422"/>
                </a:lnTo>
                <a:lnTo>
                  <a:pt x="9139" y="7935"/>
                </a:lnTo>
                <a:lnTo>
                  <a:pt x="8819" y="7355"/>
                </a:lnTo>
                <a:lnTo>
                  <a:pt x="8475" y="6728"/>
                </a:lnTo>
                <a:lnTo>
                  <a:pt x="8040" y="6287"/>
                </a:lnTo>
                <a:lnTo>
                  <a:pt x="7421" y="5707"/>
                </a:lnTo>
                <a:lnTo>
                  <a:pt x="6574" y="5429"/>
                </a:lnTo>
                <a:lnTo>
                  <a:pt x="5452" y="5313"/>
                </a:lnTo>
                <a:lnTo>
                  <a:pt x="4856" y="5220"/>
                </a:lnTo>
                <a:lnTo>
                  <a:pt x="4169" y="5220"/>
                </a:lnTo>
                <a:lnTo>
                  <a:pt x="3665" y="5104"/>
                </a:lnTo>
                <a:lnTo>
                  <a:pt x="3001" y="4872"/>
                </a:lnTo>
                <a:lnTo>
                  <a:pt x="2497" y="4756"/>
                </a:lnTo>
                <a:lnTo>
                  <a:pt x="2062" y="4408"/>
                </a:lnTo>
                <a:lnTo>
                  <a:pt x="1603" y="4083"/>
                </a:lnTo>
                <a:lnTo>
                  <a:pt x="1283" y="3689"/>
                </a:lnTo>
                <a:lnTo>
                  <a:pt x="1283" y="4315"/>
                </a:lnTo>
                <a:lnTo>
                  <a:pt x="1489" y="5104"/>
                </a:lnTo>
                <a:lnTo>
                  <a:pt x="1832" y="6055"/>
                </a:lnTo>
                <a:lnTo>
                  <a:pt x="2382" y="6914"/>
                </a:lnTo>
                <a:lnTo>
                  <a:pt x="2680" y="7471"/>
                </a:lnTo>
                <a:lnTo>
                  <a:pt x="3115" y="7935"/>
                </a:lnTo>
                <a:lnTo>
                  <a:pt x="3573" y="8213"/>
                </a:lnTo>
                <a:lnTo>
                  <a:pt x="4077" y="8654"/>
                </a:lnTo>
                <a:lnTo>
                  <a:pt x="4627" y="9002"/>
                </a:lnTo>
                <a:lnTo>
                  <a:pt x="5245" y="9234"/>
                </a:lnTo>
                <a:lnTo>
                  <a:pt x="6024" y="9443"/>
                </a:lnTo>
                <a:lnTo>
                  <a:pt x="6757" y="9628"/>
                </a:lnTo>
                <a:lnTo>
                  <a:pt x="5177" y="10069"/>
                </a:lnTo>
                <a:lnTo>
                  <a:pt x="3963" y="10649"/>
                </a:lnTo>
                <a:lnTo>
                  <a:pt x="3344" y="11044"/>
                </a:lnTo>
                <a:lnTo>
                  <a:pt x="2886" y="11600"/>
                </a:lnTo>
                <a:lnTo>
                  <a:pt x="2497" y="12041"/>
                </a:lnTo>
                <a:lnTo>
                  <a:pt x="1947" y="12343"/>
                </a:lnTo>
                <a:lnTo>
                  <a:pt x="1168" y="12668"/>
                </a:lnTo>
                <a:lnTo>
                  <a:pt x="0" y="12900"/>
                </a:lnTo>
                <a:lnTo>
                  <a:pt x="435" y="13248"/>
                </a:lnTo>
                <a:lnTo>
                  <a:pt x="779" y="13456"/>
                </a:lnTo>
                <a:lnTo>
                  <a:pt x="1283" y="13642"/>
                </a:lnTo>
                <a:lnTo>
                  <a:pt x="1718" y="13758"/>
                </a:lnTo>
                <a:lnTo>
                  <a:pt x="2680" y="13851"/>
                </a:lnTo>
                <a:lnTo>
                  <a:pt x="3573" y="13758"/>
                </a:lnTo>
                <a:lnTo>
                  <a:pt x="4512" y="13526"/>
                </a:lnTo>
                <a:lnTo>
                  <a:pt x="5360" y="13248"/>
                </a:lnTo>
                <a:lnTo>
                  <a:pt x="6139" y="12900"/>
                </a:lnTo>
                <a:lnTo>
                  <a:pt x="6757" y="12552"/>
                </a:lnTo>
                <a:lnTo>
                  <a:pt x="6459" y="13132"/>
                </a:lnTo>
                <a:lnTo>
                  <a:pt x="6139" y="13642"/>
                </a:lnTo>
                <a:lnTo>
                  <a:pt x="5910" y="14199"/>
                </a:lnTo>
                <a:lnTo>
                  <a:pt x="5681" y="14663"/>
                </a:lnTo>
                <a:lnTo>
                  <a:pt x="5681" y="15150"/>
                </a:lnTo>
                <a:lnTo>
                  <a:pt x="5681" y="15730"/>
                </a:lnTo>
                <a:lnTo>
                  <a:pt x="5681" y="16241"/>
                </a:lnTo>
                <a:lnTo>
                  <a:pt x="5795" y="16913"/>
                </a:lnTo>
                <a:lnTo>
                  <a:pt x="5910" y="17586"/>
                </a:lnTo>
                <a:lnTo>
                  <a:pt x="5910" y="18213"/>
                </a:lnTo>
                <a:lnTo>
                  <a:pt x="5795" y="18885"/>
                </a:lnTo>
                <a:lnTo>
                  <a:pt x="5566" y="19396"/>
                </a:lnTo>
                <a:lnTo>
                  <a:pt x="5245" y="19976"/>
                </a:lnTo>
                <a:lnTo>
                  <a:pt x="4971" y="20370"/>
                </a:lnTo>
                <a:lnTo>
                  <a:pt x="4512" y="20811"/>
                </a:lnTo>
                <a:lnTo>
                  <a:pt x="4077" y="21043"/>
                </a:lnTo>
                <a:lnTo>
                  <a:pt x="5177" y="20927"/>
                </a:lnTo>
                <a:lnTo>
                  <a:pt x="6253" y="20486"/>
                </a:lnTo>
                <a:lnTo>
                  <a:pt x="7421" y="19976"/>
                </a:lnTo>
                <a:lnTo>
                  <a:pt x="8361" y="19187"/>
                </a:lnTo>
                <a:lnTo>
                  <a:pt x="8819" y="18769"/>
                </a:lnTo>
                <a:lnTo>
                  <a:pt x="9139" y="18213"/>
                </a:lnTo>
                <a:lnTo>
                  <a:pt x="9437" y="17772"/>
                </a:lnTo>
                <a:lnTo>
                  <a:pt x="9643" y="17261"/>
                </a:lnTo>
                <a:lnTo>
                  <a:pt x="9872" y="16681"/>
                </a:lnTo>
                <a:lnTo>
                  <a:pt x="9872" y="16171"/>
                </a:lnTo>
                <a:lnTo>
                  <a:pt x="9872" y="15614"/>
                </a:lnTo>
                <a:lnTo>
                  <a:pt x="9758" y="15057"/>
                </a:lnTo>
                <a:lnTo>
                  <a:pt x="10216" y="15498"/>
                </a:lnTo>
                <a:lnTo>
                  <a:pt x="10537" y="16241"/>
                </a:lnTo>
                <a:lnTo>
                  <a:pt x="10834" y="17145"/>
                </a:lnTo>
                <a:lnTo>
                  <a:pt x="11041" y="18213"/>
                </a:lnTo>
                <a:lnTo>
                  <a:pt x="11155" y="19187"/>
                </a:lnTo>
                <a:lnTo>
                  <a:pt x="11155" y="20185"/>
                </a:lnTo>
                <a:lnTo>
                  <a:pt x="11155" y="20579"/>
                </a:lnTo>
                <a:lnTo>
                  <a:pt x="11041" y="21043"/>
                </a:lnTo>
                <a:lnTo>
                  <a:pt x="10926" y="21391"/>
                </a:lnTo>
                <a:lnTo>
                  <a:pt x="10766" y="21600"/>
                </a:lnTo>
                <a:lnTo>
                  <a:pt x="11499" y="21484"/>
                </a:lnTo>
                <a:lnTo>
                  <a:pt x="12323" y="21043"/>
                </a:lnTo>
                <a:lnTo>
                  <a:pt x="13102" y="20370"/>
                </a:lnTo>
                <a:lnTo>
                  <a:pt x="13606" y="19628"/>
                </a:lnTo>
                <a:lnTo>
                  <a:pt x="13950" y="19071"/>
                </a:lnTo>
                <a:lnTo>
                  <a:pt x="14064" y="18677"/>
                </a:lnTo>
                <a:lnTo>
                  <a:pt x="14179" y="18097"/>
                </a:lnTo>
                <a:lnTo>
                  <a:pt x="14293" y="17586"/>
                </a:lnTo>
                <a:lnTo>
                  <a:pt x="14179" y="16913"/>
                </a:lnTo>
                <a:lnTo>
                  <a:pt x="14064" y="16241"/>
                </a:lnTo>
                <a:lnTo>
                  <a:pt x="13835" y="15614"/>
                </a:lnTo>
                <a:lnTo>
                  <a:pt x="13560" y="14872"/>
                </a:lnTo>
                <a:lnTo>
                  <a:pt x="13950" y="14941"/>
                </a:lnTo>
                <a:lnTo>
                  <a:pt x="14408" y="15150"/>
                </a:lnTo>
                <a:lnTo>
                  <a:pt x="14843" y="15266"/>
                </a:lnTo>
                <a:lnTo>
                  <a:pt x="15232" y="15614"/>
                </a:lnTo>
                <a:lnTo>
                  <a:pt x="15576" y="15846"/>
                </a:lnTo>
                <a:lnTo>
                  <a:pt x="15897" y="16171"/>
                </a:lnTo>
                <a:lnTo>
                  <a:pt x="16126" y="16473"/>
                </a:lnTo>
                <a:lnTo>
                  <a:pt x="16240" y="16913"/>
                </a:lnTo>
                <a:lnTo>
                  <a:pt x="16515" y="17261"/>
                </a:lnTo>
                <a:lnTo>
                  <a:pt x="17088" y="17586"/>
                </a:lnTo>
                <a:lnTo>
                  <a:pt x="17798" y="17865"/>
                </a:lnTo>
                <a:lnTo>
                  <a:pt x="18576" y="18097"/>
                </a:lnTo>
                <a:lnTo>
                  <a:pt x="19424" y="18213"/>
                </a:lnTo>
                <a:lnTo>
                  <a:pt x="20317" y="18213"/>
                </a:lnTo>
                <a:lnTo>
                  <a:pt x="21050" y="18213"/>
                </a:lnTo>
                <a:lnTo>
                  <a:pt x="21600" y="17865"/>
                </a:lnTo>
                <a:lnTo>
                  <a:pt x="21165" y="17656"/>
                </a:lnTo>
                <a:lnTo>
                  <a:pt x="20592" y="17470"/>
                </a:lnTo>
                <a:lnTo>
                  <a:pt x="20088" y="17029"/>
                </a:lnTo>
                <a:lnTo>
                  <a:pt x="19653" y="16681"/>
                </a:lnTo>
                <a:lnTo>
                  <a:pt x="19195" y="16241"/>
                </a:lnTo>
                <a:lnTo>
                  <a:pt x="18920" y="15962"/>
                </a:lnTo>
                <a:lnTo>
                  <a:pt x="18576" y="15498"/>
                </a:lnTo>
                <a:lnTo>
                  <a:pt x="18576" y="15057"/>
                </a:lnTo>
                <a:lnTo>
                  <a:pt x="18485" y="14756"/>
                </a:lnTo>
                <a:lnTo>
                  <a:pt x="18256" y="14199"/>
                </a:lnTo>
                <a:lnTo>
                  <a:pt x="17912" y="13526"/>
                </a:lnTo>
                <a:lnTo>
                  <a:pt x="17523" y="13016"/>
                </a:lnTo>
                <a:lnTo>
                  <a:pt x="16973" y="12436"/>
                </a:lnTo>
                <a:lnTo>
                  <a:pt x="16355" y="12041"/>
                </a:lnTo>
                <a:lnTo>
                  <a:pt x="16011" y="11832"/>
                </a:lnTo>
                <a:lnTo>
                  <a:pt x="15690" y="11716"/>
                </a:lnTo>
                <a:lnTo>
                  <a:pt x="15232" y="11716"/>
                </a:lnTo>
                <a:lnTo>
                  <a:pt x="14843" y="11716"/>
                </a:lnTo>
                <a:lnTo>
                  <a:pt x="15461" y="11252"/>
                </a:lnTo>
                <a:lnTo>
                  <a:pt x="16126" y="10858"/>
                </a:lnTo>
                <a:lnTo>
                  <a:pt x="16973" y="10649"/>
                </a:lnTo>
                <a:lnTo>
                  <a:pt x="17798" y="10417"/>
                </a:lnTo>
                <a:lnTo>
                  <a:pt x="18806" y="10301"/>
                </a:lnTo>
                <a:lnTo>
                  <a:pt x="19653" y="10301"/>
                </a:lnTo>
                <a:lnTo>
                  <a:pt x="20478" y="10417"/>
                </a:lnTo>
                <a:lnTo>
                  <a:pt x="21256" y="10533"/>
                </a:lnTo>
                <a:lnTo>
                  <a:pt x="20707" y="9837"/>
                </a:lnTo>
                <a:lnTo>
                  <a:pt x="19859" y="9234"/>
                </a:lnTo>
                <a:lnTo>
                  <a:pt x="18806" y="8538"/>
                </a:lnTo>
                <a:lnTo>
                  <a:pt x="17637" y="8144"/>
                </a:lnTo>
                <a:lnTo>
                  <a:pt x="16973" y="8027"/>
                </a:lnTo>
                <a:lnTo>
                  <a:pt x="16355" y="7935"/>
                </a:lnTo>
                <a:lnTo>
                  <a:pt x="15805" y="7935"/>
                </a:lnTo>
                <a:lnTo>
                  <a:pt x="15118" y="8027"/>
                </a:lnTo>
                <a:lnTo>
                  <a:pt x="14614" y="8144"/>
                </a:lnTo>
                <a:lnTo>
                  <a:pt x="14064" y="8422"/>
                </a:lnTo>
                <a:lnTo>
                  <a:pt x="13606" y="8886"/>
                </a:lnTo>
                <a:lnTo>
                  <a:pt x="13217" y="9327"/>
                </a:lnTo>
                <a:lnTo>
                  <a:pt x="13606" y="8538"/>
                </a:lnTo>
                <a:lnTo>
                  <a:pt x="13950" y="7935"/>
                </a:lnTo>
                <a:lnTo>
                  <a:pt x="14293" y="7123"/>
                </a:lnTo>
                <a:lnTo>
                  <a:pt x="14499" y="6519"/>
                </a:lnTo>
                <a:lnTo>
                  <a:pt x="14614" y="5823"/>
                </a:lnTo>
                <a:lnTo>
                  <a:pt x="14614" y="5220"/>
                </a:lnTo>
                <a:lnTo>
                  <a:pt x="14408" y="4524"/>
                </a:lnTo>
                <a:lnTo>
                  <a:pt x="14064" y="3898"/>
                </a:lnTo>
                <a:lnTo>
                  <a:pt x="13606" y="3225"/>
                </a:lnTo>
                <a:lnTo>
                  <a:pt x="13331" y="2598"/>
                </a:lnTo>
                <a:lnTo>
                  <a:pt x="13102" y="2042"/>
                </a:lnTo>
                <a:lnTo>
                  <a:pt x="12896" y="1485"/>
                </a:lnTo>
                <a:lnTo>
                  <a:pt x="12781" y="1090"/>
                </a:lnTo>
                <a:lnTo>
                  <a:pt x="12667" y="626"/>
                </a:lnTo>
                <a:lnTo>
                  <a:pt x="12667" y="278"/>
                </a:lnTo>
                <a:lnTo>
                  <a:pt x="12667" y="0"/>
                </a:lnTo>
                <a:lnTo>
                  <a:pt x="12163" y="394"/>
                </a:lnTo>
                <a:lnTo>
                  <a:pt x="11728" y="974"/>
                </a:lnTo>
                <a:lnTo>
                  <a:pt x="11155" y="1601"/>
                </a:lnTo>
                <a:lnTo>
                  <a:pt x="10766" y="2390"/>
                </a:lnTo>
                <a:lnTo>
                  <a:pt x="10330" y="3109"/>
                </a:lnTo>
                <a:lnTo>
                  <a:pt x="10101" y="3898"/>
                </a:lnTo>
                <a:lnTo>
                  <a:pt x="9987" y="4524"/>
                </a:lnTo>
                <a:lnTo>
                  <a:pt x="10101" y="5220"/>
                </a:lnTo>
                <a:lnTo>
                  <a:pt x="10216" y="5823"/>
                </a:lnTo>
                <a:lnTo>
                  <a:pt x="10330" y="6403"/>
                </a:lnTo>
                <a:lnTo>
                  <a:pt x="10330" y="6914"/>
                </a:lnTo>
                <a:lnTo>
                  <a:pt x="10216" y="7471"/>
                </a:lnTo>
                <a:lnTo>
                  <a:pt x="10101" y="7935"/>
                </a:lnTo>
                <a:lnTo>
                  <a:pt x="9872" y="8329"/>
                </a:lnTo>
                <a:lnTo>
                  <a:pt x="9643" y="8654"/>
                </a:lnTo>
                <a:lnTo>
                  <a:pt x="9368" y="9002"/>
                </a:lnTo>
                <a:close/>
              </a:path>
            </a:pathLst>
          </a:custGeom>
          <a:solidFill>
            <a:srgbClr val="00FF00"/>
          </a:solidFill>
          <a:ln w="38100">
            <a:solidFill>
              <a:srgbClr val="000000"/>
            </a:solidFill>
            <a:miter lim="800000"/>
            <a:headEnd/>
            <a:tailEnd/>
          </a:ln>
          <a:effectLst>
            <a:outerShdw dist="107763" dir="2700000" algn="ctr" rotWithShape="0">
              <a:srgbClr val="808080"/>
            </a:outerShdw>
          </a:effectLst>
        </p:spPr>
        <p:txBody>
          <a:bodyPr/>
          <a:lstStyle/>
          <a:p>
            <a:endParaRPr lang="en-US"/>
          </a:p>
        </p:txBody>
      </p:sp>
      <p:sp>
        <p:nvSpPr>
          <p:cNvPr id="75780" name="Text Box 4"/>
          <p:cNvSpPr txBox="1">
            <a:spLocks noChangeArrowheads="1"/>
          </p:cNvSpPr>
          <p:nvPr/>
        </p:nvSpPr>
        <p:spPr bwMode="auto">
          <a:xfrm>
            <a:off x="2207419" y="1279901"/>
            <a:ext cx="7589520" cy="395173"/>
          </a:xfrm>
          <a:prstGeom prst="rect">
            <a:avLst/>
          </a:prstGeom>
          <a:noFill/>
          <a:ln w="76200">
            <a:solidFill>
              <a:schemeClr val="bg1"/>
            </a:solidFill>
            <a:prstDash val="sysDot"/>
            <a:miter lim="800000"/>
            <a:headEnd/>
            <a:tailEnd/>
          </a:ln>
          <a:effectLst/>
        </p:spPr>
        <p:txBody>
          <a:bodyPr wrap="square">
            <a:spAutoFit/>
          </a:bodyPr>
          <a:lstStyle/>
          <a:p>
            <a:pPr algn="just" rtl="1">
              <a:lnSpc>
                <a:spcPct val="80000"/>
              </a:lnSpc>
            </a:pPr>
            <a:r>
              <a:rPr lang="en-US" sz="2400" b="1" dirty="0">
                <a:solidFill>
                  <a:schemeClr val="folHlink"/>
                </a:solidFill>
              </a:rPr>
              <a:t> </a:t>
            </a:r>
            <a:endParaRPr lang="en-US" sz="2400" dirty="0"/>
          </a:p>
        </p:txBody>
      </p:sp>
      <p:sp>
        <p:nvSpPr>
          <p:cNvPr id="2" name="Rectangle 1"/>
          <p:cNvSpPr/>
          <p:nvPr/>
        </p:nvSpPr>
        <p:spPr>
          <a:xfrm>
            <a:off x="1839684" y="724019"/>
            <a:ext cx="7929154" cy="5423023"/>
          </a:xfrm>
          <a:prstGeom prst="rect">
            <a:avLst/>
          </a:prstGeom>
        </p:spPr>
        <p:txBody>
          <a:bodyPr wrap="square">
            <a:spAutoFit/>
          </a:bodyPr>
          <a:lstStyle/>
          <a:p>
            <a:pPr algn="r" rtl="1">
              <a:lnSpc>
                <a:spcPct val="80000"/>
              </a:lnSpc>
            </a:pPr>
            <a:r>
              <a:rPr lang="en-US" sz="2400" b="1" dirty="0">
                <a:solidFill>
                  <a:schemeClr val="folHlink"/>
                </a:solidFill>
              </a:rPr>
              <a:t> </a:t>
            </a:r>
            <a:r>
              <a:rPr lang="ar-SA" sz="2800" b="1" dirty="0">
                <a:solidFill>
                  <a:schemeClr val="folHlink"/>
                </a:solidFill>
              </a:rPr>
              <a:t>لقاح‌</a:t>
            </a:r>
          </a:p>
          <a:p>
            <a:pPr algn="r" rtl="1">
              <a:lnSpc>
                <a:spcPct val="150000"/>
              </a:lnSpc>
            </a:pPr>
            <a:r>
              <a:rPr lang="ar-SA" sz="2400" b="1" dirty="0"/>
              <a:t> </a:t>
            </a:r>
            <a:r>
              <a:rPr lang="ar-SA" sz="2400" dirty="0"/>
              <a:t>آميزش‌ دو ياخته‌ نر و ماده‌ را با يكديگر لقاح‌ گويند. شكل‌ و اندازه‌ ياخته‌هاي‌ نر و ماده‌ (گامتها) در گياهان‌ گلدار متفاوت‌ است‌ و آنها را به‌ ترتيب‌ </a:t>
            </a:r>
            <a:r>
              <a:rPr lang="fa-IR" sz="2400" dirty="0" smtClean="0"/>
              <a:t>گامت</a:t>
            </a:r>
            <a:r>
              <a:rPr lang="ar-SA" sz="2400" dirty="0" smtClean="0"/>
              <a:t>‌ نر </a:t>
            </a:r>
            <a:r>
              <a:rPr lang="ar-SA" sz="2400" dirty="0"/>
              <a:t>و تخمزا </a:t>
            </a:r>
            <a:r>
              <a:rPr lang="ar-SA" sz="2400" dirty="0" smtClean="0"/>
              <a:t>(</a:t>
            </a:r>
            <a:r>
              <a:rPr lang="fa-IR" sz="2400" dirty="0" smtClean="0"/>
              <a:t>گامت</a:t>
            </a:r>
            <a:r>
              <a:rPr lang="ar-SA" sz="2400" dirty="0" smtClean="0"/>
              <a:t>‌ </a:t>
            </a:r>
            <a:r>
              <a:rPr lang="ar-SA" sz="2400" dirty="0"/>
              <a:t>ماده‌) مي‌نامند. از تركيب‌ هسته‌ها پلوئيد </a:t>
            </a:r>
            <a:r>
              <a:rPr lang="fa-IR" sz="2400" dirty="0"/>
              <a:t>گامت</a:t>
            </a:r>
            <a:r>
              <a:rPr lang="ar-SA" sz="2400" dirty="0"/>
              <a:t>‌ نر </a:t>
            </a:r>
            <a:r>
              <a:rPr lang="ar-SA" sz="2400" dirty="0"/>
              <a:t>با هسته‌ هاپلوئيد تخمزا، يك‌ هسته‌ ديپلوئيد به‌ نام‌ ياخته‌ تخم‌ (</a:t>
            </a:r>
            <a:r>
              <a:rPr lang="ar-SA" sz="2400" dirty="0" smtClean="0"/>
              <a:t>زيگوت‌) </a:t>
            </a:r>
            <a:r>
              <a:rPr lang="ar-SA" sz="2400" dirty="0"/>
              <a:t>به‌ وجود مي‌آيد. دومين‌ </a:t>
            </a:r>
            <a:r>
              <a:rPr lang="fa-IR" sz="2400" dirty="0"/>
              <a:t>گامت</a:t>
            </a:r>
            <a:r>
              <a:rPr lang="ar-SA" sz="2400" dirty="0"/>
              <a:t>‌ نر </a:t>
            </a:r>
            <a:r>
              <a:rPr lang="ar-SA" sz="2400" dirty="0"/>
              <a:t>با </a:t>
            </a:r>
            <a:r>
              <a:rPr lang="ar-SA" sz="2400" dirty="0" smtClean="0"/>
              <a:t>هسته‌</a:t>
            </a:r>
            <a:r>
              <a:rPr lang="fa-IR" sz="2400" dirty="0" smtClean="0"/>
              <a:t> های</a:t>
            </a:r>
            <a:r>
              <a:rPr lang="ar-SA" sz="2400" dirty="0" smtClean="0"/>
              <a:t> </a:t>
            </a:r>
            <a:r>
              <a:rPr lang="ar-SA" sz="2400" dirty="0"/>
              <a:t>ثانويه‌ </a:t>
            </a:r>
            <a:r>
              <a:rPr lang="ar-SA" sz="2400" dirty="0" smtClean="0"/>
              <a:t>تركيب‌ </a:t>
            </a:r>
            <a:r>
              <a:rPr lang="ar-SA" sz="2400" dirty="0"/>
              <a:t>مي‌شود و </a:t>
            </a:r>
            <a:r>
              <a:rPr lang="ar-SA" sz="2400" dirty="0"/>
              <a:t>ياخته‌ مادر آندوسپرم‌ ‌ </a:t>
            </a:r>
            <a:r>
              <a:rPr lang="ar-SA" sz="2400" dirty="0"/>
              <a:t>نخستين‌   را تشكيل‌ مي‌دهد كه‌ داراي‌  </a:t>
            </a:r>
            <a:r>
              <a:rPr lang="en-US" sz="2400" dirty="0"/>
              <a:t>n</a:t>
            </a:r>
            <a:r>
              <a:rPr lang="ar-SA" sz="2400" dirty="0"/>
              <a:t> </a:t>
            </a:r>
            <a:r>
              <a:rPr lang="ar-SA" sz="2400" dirty="0" smtClean="0"/>
              <a:t>3 </a:t>
            </a:r>
            <a:r>
              <a:rPr lang="ar-SA" sz="2400" dirty="0"/>
              <a:t>كروموزوم‌ است‌. تركيب‌ همزمان‌ دو ياخته‌ نر يكي‌ با تخمزا و دومي‌ با </a:t>
            </a:r>
            <a:r>
              <a:rPr lang="ar-SA" sz="2400" dirty="0"/>
              <a:t>هسته‌</a:t>
            </a:r>
            <a:r>
              <a:rPr lang="fa-IR" sz="2400" dirty="0"/>
              <a:t> های</a:t>
            </a:r>
            <a:r>
              <a:rPr lang="ar-SA" sz="2400" dirty="0"/>
              <a:t> ثانويه‌ ، </a:t>
            </a:r>
            <a:r>
              <a:rPr lang="ar-SA" sz="2400" dirty="0"/>
              <a:t>لقاح‌ مضاعف‌ گويند و تخم‌ پس‌ از تقسيمهاي‌ متوالي‌ جنين‌ كوچكي‌ را تشكيل‌ مي‌دهد كه‌ در يك‌ سوي‌ آن‌ گياهك‌ دانه‌ به‌ وجود مي‌آيد. </a:t>
            </a:r>
            <a:endParaRPr lang="en-US" sz="2400" dirty="0"/>
          </a:p>
        </p:txBody>
      </p:sp>
    </p:spTree>
    <p:extLst>
      <p:ext uri="{BB962C8B-B14F-4D97-AF65-F5344CB8AC3E}">
        <p14:creationId xmlns:p14="http://schemas.microsoft.com/office/powerpoint/2010/main" val="898420588"/>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0" presetClass="entr" presetSubtype="0" fill="hold" grpId="0" nodeType="afterEffect">
                                  <p:stCondLst>
                                    <p:cond delay="0"/>
                                  </p:stCondLst>
                                  <p:childTnLst>
                                    <p:set>
                                      <p:cBhvr>
                                        <p:cTn id="6" dur="1" fill="hold">
                                          <p:stCondLst>
                                            <p:cond delay="0"/>
                                          </p:stCondLst>
                                        </p:cTn>
                                        <p:tgtEl>
                                          <p:spTgt spid="75780"/>
                                        </p:tgtEl>
                                        <p:attrNameLst>
                                          <p:attrName>style.visibility</p:attrName>
                                        </p:attrNameLst>
                                      </p:cBhvr>
                                      <p:to>
                                        <p:strVal val="visible"/>
                                      </p:to>
                                    </p:set>
                                    <p:animEffect transition="in" filter="fade">
                                      <p:cBhvr>
                                        <p:cTn id="7" dur="800" decel="100000"/>
                                        <p:tgtEl>
                                          <p:spTgt spid="75780"/>
                                        </p:tgtEl>
                                      </p:cBhvr>
                                    </p:animEffect>
                                    <p:anim calcmode="lin" valueType="num">
                                      <p:cBhvr>
                                        <p:cTn id="8" dur="800" decel="100000" fill="hold"/>
                                        <p:tgtEl>
                                          <p:spTgt spid="75780"/>
                                        </p:tgtEl>
                                        <p:attrNameLst>
                                          <p:attrName>style.rotation</p:attrName>
                                        </p:attrNameLst>
                                      </p:cBhvr>
                                      <p:tavLst>
                                        <p:tav tm="0">
                                          <p:val>
                                            <p:fltVal val="-90"/>
                                          </p:val>
                                        </p:tav>
                                        <p:tav tm="100000">
                                          <p:val>
                                            <p:fltVal val="0"/>
                                          </p:val>
                                        </p:tav>
                                      </p:tavLst>
                                    </p:anim>
                                    <p:anim calcmode="lin" valueType="num">
                                      <p:cBhvr>
                                        <p:cTn id="9" dur="800" decel="100000" fill="hold"/>
                                        <p:tgtEl>
                                          <p:spTgt spid="75780"/>
                                        </p:tgtEl>
                                        <p:attrNameLst>
                                          <p:attrName>ppt_x</p:attrName>
                                        </p:attrNameLst>
                                      </p:cBhvr>
                                      <p:tavLst>
                                        <p:tav tm="0">
                                          <p:val>
                                            <p:strVal val="#ppt_x+0.4"/>
                                          </p:val>
                                        </p:tav>
                                        <p:tav tm="100000">
                                          <p:val>
                                            <p:strVal val="#ppt_x-0.05"/>
                                          </p:val>
                                        </p:tav>
                                      </p:tavLst>
                                    </p:anim>
                                    <p:anim calcmode="lin" valueType="num">
                                      <p:cBhvr>
                                        <p:cTn id="10" dur="800" decel="100000" fill="hold"/>
                                        <p:tgtEl>
                                          <p:spTgt spid="75780"/>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75780"/>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75780"/>
                                        </p:tgtEl>
                                        <p:attrNameLst>
                                          <p:attrName>ppt_y</p:attrName>
                                        </p:attrNameLst>
                                      </p:cBhvr>
                                      <p:tavLst>
                                        <p:tav tm="0">
                                          <p:val>
                                            <p:strVal val="#ppt_y+0.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5780"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AutoShape 2"/>
          <p:cNvSpPr>
            <a:spLocks noChangeArrowheads="1"/>
          </p:cNvSpPr>
          <p:nvPr/>
        </p:nvSpPr>
        <p:spPr bwMode="auto">
          <a:xfrm>
            <a:off x="949233" y="-104503"/>
            <a:ext cx="9710057" cy="7080069"/>
          </a:xfrm>
          <a:prstGeom prst="bevel">
            <a:avLst>
              <a:gd name="adj" fmla="val 2731"/>
            </a:avLst>
          </a:prstGeom>
          <a:noFill/>
          <a:ln w="69850">
            <a:solidFill>
              <a:srgbClr val="FF00FF"/>
            </a:solidFill>
            <a:miter lim="800000"/>
            <a:headEnd/>
            <a:tailEnd/>
          </a:ln>
          <a:effectLst/>
        </p:spPr>
        <p:txBody>
          <a:bodyPr wrap="none" anchor="ctr"/>
          <a:lstStyle/>
          <a:p>
            <a:endParaRPr lang="en-US"/>
          </a:p>
        </p:txBody>
      </p:sp>
      <p:sp>
        <p:nvSpPr>
          <p:cNvPr id="75779" name="plant"/>
          <p:cNvSpPr>
            <a:spLocks noEditPoints="1" noChangeArrowheads="1"/>
          </p:cNvSpPr>
          <p:nvPr/>
        </p:nvSpPr>
        <p:spPr bwMode="auto">
          <a:xfrm>
            <a:off x="1847850" y="5876925"/>
            <a:ext cx="719138" cy="615950"/>
          </a:xfrm>
          <a:custGeom>
            <a:avLst/>
            <a:gdLst>
              <a:gd name="T0" fmla="*/ 0 w 21600"/>
              <a:gd name="T1" fmla="*/ 0 h 21600"/>
              <a:gd name="T2" fmla="*/ 10800 w 21600"/>
              <a:gd name="T3" fmla="*/ 0 h 21600"/>
              <a:gd name="T4" fmla="*/ 21600 w 21600"/>
              <a:gd name="T5" fmla="*/ 0 h 21600"/>
              <a:gd name="T6" fmla="*/ 21600 w 21600"/>
              <a:gd name="T7" fmla="*/ 10800 h 21600"/>
              <a:gd name="T8" fmla="*/ 21600 w 21600"/>
              <a:gd name="T9" fmla="*/ 21600 h 21600"/>
              <a:gd name="T10" fmla="*/ 10800 w 21600"/>
              <a:gd name="T11" fmla="*/ 21600 h 21600"/>
              <a:gd name="T12" fmla="*/ 0 w 21600"/>
              <a:gd name="T13" fmla="*/ 21600 h 21600"/>
              <a:gd name="T14" fmla="*/ 0 w 21600"/>
              <a:gd name="T15" fmla="*/ 10800 h 21600"/>
              <a:gd name="T16" fmla="*/ 7100 w 21600"/>
              <a:gd name="T17" fmla="*/ 10092 h 21600"/>
              <a:gd name="T18" fmla="*/ 14545 w 21600"/>
              <a:gd name="T19" fmla="*/ 13573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9368" y="9002"/>
                </a:moveTo>
                <a:lnTo>
                  <a:pt x="9254" y="8422"/>
                </a:lnTo>
                <a:lnTo>
                  <a:pt x="9139" y="7935"/>
                </a:lnTo>
                <a:lnTo>
                  <a:pt x="8819" y="7355"/>
                </a:lnTo>
                <a:lnTo>
                  <a:pt x="8475" y="6728"/>
                </a:lnTo>
                <a:lnTo>
                  <a:pt x="8040" y="6287"/>
                </a:lnTo>
                <a:lnTo>
                  <a:pt x="7421" y="5707"/>
                </a:lnTo>
                <a:lnTo>
                  <a:pt x="6574" y="5429"/>
                </a:lnTo>
                <a:lnTo>
                  <a:pt x="5452" y="5313"/>
                </a:lnTo>
                <a:lnTo>
                  <a:pt x="4856" y="5220"/>
                </a:lnTo>
                <a:lnTo>
                  <a:pt x="4169" y="5220"/>
                </a:lnTo>
                <a:lnTo>
                  <a:pt x="3665" y="5104"/>
                </a:lnTo>
                <a:lnTo>
                  <a:pt x="3001" y="4872"/>
                </a:lnTo>
                <a:lnTo>
                  <a:pt x="2497" y="4756"/>
                </a:lnTo>
                <a:lnTo>
                  <a:pt x="2062" y="4408"/>
                </a:lnTo>
                <a:lnTo>
                  <a:pt x="1603" y="4083"/>
                </a:lnTo>
                <a:lnTo>
                  <a:pt x="1283" y="3689"/>
                </a:lnTo>
                <a:lnTo>
                  <a:pt x="1283" y="4315"/>
                </a:lnTo>
                <a:lnTo>
                  <a:pt x="1489" y="5104"/>
                </a:lnTo>
                <a:lnTo>
                  <a:pt x="1832" y="6055"/>
                </a:lnTo>
                <a:lnTo>
                  <a:pt x="2382" y="6914"/>
                </a:lnTo>
                <a:lnTo>
                  <a:pt x="2680" y="7471"/>
                </a:lnTo>
                <a:lnTo>
                  <a:pt x="3115" y="7935"/>
                </a:lnTo>
                <a:lnTo>
                  <a:pt x="3573" y="8213"/>
                </a:lnTo>
                <a:lnTo>
                  <a:pt x="4077" y="8654"/>
                </a:lnTo>
                <a:lnTo>
                  <a:pt x="4627" y="9002"/>
                </a:lnTo>
                <a:lnTo>
                  <a:pt x="5245" y="9234"/>
                </a:lnTo>
                <a:lnTo>
                  <a:pt x="6024" y="9443"/>
                </a:lnTo>
                <a:lnTo>
                  <a:pt x="6757" y="9628"/>
                </a:lnTo>
                <a:lnTo>
                  <a:pt x="5177" y="10069"/>
                </a:lnTo>
                <a:lnTo>
                  <a:pt x="3963" y="10649"/>
                </a:lnTo>
                <a:lnTo>
                  <a:pt x="3344" y="11044"/>
                </a:lnTo>
                <a:lnTo>
                  <a:pt x="2886" y="11600"/>
                </a:lnTo>
                <a:lnTo>
                  <a:pt x="2497" y="12041"/>
                </a:lnTo>
                <a:lnTo>
                  <a:pt x="1947" y="12343"/>
                </a:lnTo>
                <a:lnTo>
                  <a:pt x="1168" y="12668"/>
                </a:lnTo>
                <a:lnTo>
                  <a:pt x="0" y="12900"/>
                </a:lnTo>
                <a:lnTo>
                  <a:pt x="435" y="13248"/>
                </a:lnTo>
                <a:lnTo>
                  <a:pt x="779" y="13456"/>
                </a:lnTo>
                <a:lnTo>
                  <a:pt x="1283" y="13642"/>
                </a:lnTo>
                <a:lnTo>
                  <a:pt x="1718" y="13758"/>
                </a:lnTo>
                <a:lnTo>
                  <a:pt x="2680" y="13851"/>
                </a:lnTo>
                <a:lnTo>
                  <a:pt x="3573" y="13758"/>
                </a:lnTo>
                <a:lnTo>
                  <a:pt x="4512" y="13526"/>
                </a:lnTo>
                <a:lnTo>
                  <a:pt x="5360" y="13248"/>
                </a:lnTo>
                <a:lnTo>
                  <a:pt x="6139" y="12900"/>
                </a:lnTo>
                <a:lnTo>
                  <a:pt x="6757" y="12552"/>
                </a:lnTo>
                <a:lnTo>
                  <a:pt x="6459" y="13132"/>
                </a:lnTo>
                <a:lnTo>
                  <a:pt x="6139" y="13642"/>
                </a:lnTo>
                <a:lnTo>
                  <a:pt x="5910" y="14199"/>
                </a:lnTo>
                <a:lnTo>
                  <a:pt x="5681" y="14663"/>
                </a:lnTo>
                <a:lnTo>
                  <a:pt x="5681" y="15150"/>
                </a:lnTo>
                <a:lnTo>
                  <a:pt x="5681" y="15730"/>
                </a:lnTo>
                <a:lnTo>
                  <a:pt x="5681" y="16241"/>
                </a:lnTo>
                <a:lnTo>
                  <a:pt x="5795" y="16913"/>
                </a:lnTo>
                <a:lnTo>
                  <a:pt x="5910" y="17586"/>
                </a:lnTo>
                <a:lnTo>
                  <a:pt x="5910" y="18213"/>
                </a:lnTo>
                <a:lnTo>
                  <a:pt x="5795" y="18885"/>
                </a:lnTo>
                <a:lnTo>
                  <a:pt x="5566" y="19396"/>
                </a:lnTo>
                <a:lnTo>
                  <a:pt x="5245" y="19976"/>
                </a:lnTo>
                <a:lnTo>
                  <a:pt x="4971" y="20370"/>
                </a:lnTo>
                <a:lnTo>
                  <a:pt x="4512" y="20811"/>
                </a:lnTo>
                <a:lnTo>
                  <a:pt x="4077" y="21043"/>
                </a:lnTo>
                <a:lnTo>
                  <a:pt x="5177" y="20927"/>
                </a:lnTo>
                <a:lnTo>
                  <a:pt x="6253" y="20486"/>
                </a:lnTo>
                <a:lnTo>
                  <a:pt x="7421" y="19976"/>
                </a:lnTo>
                <a:lnTo>
                  <a:pt x="8361" y="19187"/>
                </a:lnTo>
                <a:lnTo>
                  <a:pt x="8819" y="18769"/>
                </a:lnTo>
                <a:lnTo>
                  <a:pt x="9139" y="18213"/>
                </a:lnTo>
                <a:lnTo>
                  <a:pt x="9437" y="17772"/>
                </a:lnTo>
                <a:lnTo>
                  <a:pt x="9643" y="17261"/>
                </a:lnTo>
                <a:lnTo>
                  <a:pt x="9872" y="16681"/>
                </a:lnTo>
                <a:lnTo>
                  <a:pt x="9872" y="16171"/>
                </a:lnTo>
                <a:lnTo>
                  <a:pt x="9872" y="15614"/>
                </a:lnTo>
                <a:lnTo>
                  <a:pt x="9758" y="15057"/>
                </a:lnTo>
                <a:lnTo>
                  <a:pt x="10216" y="15498"/>
                </a:lnTo>
                <a:lnTo>
                  <a:pt x="10537" y="16241"/>
                </a:lnTo>
                <a:lnTo>
                  <a:pt x="10834" y="17145"/>
                </a:lnTo>
                <a:lnTo>
                  <a:pt x="11041" y="18213"/>
                </a:lnTo>
                <a:lnTo>
                  <a:pt x="11155" y="19187"/>
                </a:lnTo>
                <a:lnTo>
                  <a:pt x="11155" y="20185"/>
                </a:lnTo>
                <a:lnTo>
                  <a:pt x="11155" y="20579"/>
                </a:lnTo>
                <a:lnTo>
                  <a:pt x="11041" y="21043"/>
                </a:lnTo>
                <a:lnTo>
                  <a:pt x="10926" y="21391"/>
                </a:lnTo>
                <a:lnTo>
                  <a:pt x="10766" y="21600"/>
                </a:lnTo>
                <a:lnTo>
                  <a:pt x="11499" y="21484"/>
                </a:lnTo>
                <a:lnTo>
                  <a:pt x="12323" y="21043"/>
                </a:lnTo>
                <a:lnTo>
                  <a:pt x="13102" y="20370"/>
                </a:lnTo>
                <a:lnTo>
                  <a:pt x="13606" y="19628"/>
                </a:lnTo>
                <a:lnTo>
                  <a:pt x="13950" y="19071"/>
                </a:lnTo>
                <a:lnTo>
                  <a:pt x="14064" y="18677"/>
                </a:lnTo>
                <a:lnTo>
                  <a:pt x="14179" y="18097"/>
                </a:lnTo>
                <a:lnTo>
                  <a:pt x="14293" y="17586"/>
                </a:lnTo>
                <a:lnTo>
                  <a:pt x="14179" y="16913"/>
                </a:lnTo>
                <a:lnTo>
                  <a:pt x="14064" y="16241"/>
                </a:lnTo>
                <a:lnTo>
                  <a:pt x="13835" y="15614"/>
                </a:lnTo>
                <a:lnTo>
                  <a:pt x="13560" y="14872"/>
                </a:lnTo>
                <a:lnTo>
                  <a:pt x="13950" y="14941"/>
                </a:lnTo>
                <a:lnTo>
                  <a:pt x="14408" y="15150"/>
                </a:lnTo>
                <a:lnTo>
                  <a:pt x="14843" y="15266"/>
                </a:lnTo>
                <a:lnTo>
                  <a:pt x="15232" y="15614"/>
                </a:lnTo>
                <a:lnTo>
                  <a:pt x="15576" y="15846"/>
                </a:lnTo>
                <a:lnTo>
                  <a:pt x="15897" y="16171"/>
                </a:lnTo>
                <a:lnTo>
                  <a:pt x="16126" y="16473"/>
                </a:lnTo>
                <a:lnTo>
                  <a:pt x="16240" y="16913"/>
                </a:lnTo>
                <a:lnTo>
                  <a:pt x="16515" y="17261"/>
                </a:lnTo>
                <a:lnTo>
                  <a:pt x="17088" y="17586"/>
                </a:lnTo>
                <a:lnTo>
                  <a:pt x="17798" y="17865"/>
                </a:lnTo>
                <a:lnTo>
                  <a:pt x="18576" y="18097"/>
                </a:lnTo>
                <a:lnTo>
                  <a:pt x="19424" y="18213"/>
                </a:lnTo>
                <a:lnTo>
                  <a:pt x="20317" y="18213"/>
                </a:lnTo>
                <a:lnTo>
                  <a:pt x="21050" y="18213"/>
                </a:lnTo>
                <a:lnTo>
                  <a:pt x="21600" y="17865"/>
                </a:lnTo>
                <a:lnTo>
                  <a:pt x="21165" y="17656"/>
                </a:lnTo>
                <a:lnTo>
                  <a:pt x="20592" y="17470"/>
                </a:lnTo>
                <a:lnTo>
                  <a:pt x="20088" y="17029"/>
                </a:lnTo>
                <a:lnTo>
                  <a:pt x="19653" y="16681"/>
                </a:lnTo>
                <a:lnTo>
                  <a:pt x="19195" y="16241"/>
                </a:lnTo>
                <a:lnTo>
                  <a:pt x="18920" y="15962"/>
                </a:lnTo>
                <a:lnTo>
                  <a:pt x="18576" y="15498"/>
                </a:lnTo>
                <a:lnTo>
                  <a:pt x="18576" y="15057"/>
                </a:lnTo>
                <a:lnTo>
                  <a:pt x="18485" y="14756"/>
                </a:lnTo>
                <a:lnTo>
                  <a:pt x="18256" y="14199"/>
                </a:lnTo>
                <a:lnTo>
                  <a:pt x="17912" y="13526"/>
                </a:lnTo>
                <a:lnTo>
                  <a:pt x="17523" y="13016"/>
                </a:lnTo>
                <a:lnTo>
                  <a:pt x="16973" y="12436"/>
                </a:lnTo>
                <a:lnTo>
                  <a:pt x="16355" y="12041"/>
                </a:lnTo>
                <a:lnTo>
                  <a:pt x="16011" y="11832"/>
                </a:lnTo>
                <a:lnTo>
                  <a:pt x="15690" y="11716"/>
                </a:lnTo>
                <a:lnTo>
                  <a:pt x="15232" y="11716"/>
                </a:lnTo>
                <a:lnTo>
                  <a:pt x="14843" y="11716"/>
                </a:lnTo>
                <a:lnTo>
                  <a:pt x="15461" y="11252"/>
                </a:lnTo>
                <a:lnTo>
                  <a:pt x="16126" y="10858"/>
                </a:lnTo>
                <a:lnTo>
                  <a:pt x="16973" y="10649"/>
                </a:lnTo>
                <a:lnTo>
                  <a:pt x="17798" y="10417"/>
                </a:lnTo>
                <a:lnTo>
                  <a:pt x="18806" y="10301"/>
                </a:lnTo>
                <a:lnTo>
                  <a:pt x="19653" y="10301"/>
                </a:lnTo>
                <a:lnTo>
                  <a:pt x="20478" y="10417"/>
                </a:lnTo>
                <a:lnTo>
                  <a:pt x="21256" y="10533"/>
                </a:lnTo>
                <a:lnTo>
                  <a:pt x="20707" y="9837"/>
                </a:lnTo>
                <a:lnTo>
                  <a:pt x="19859" y="9234"/>
                </a:lnTo>
                <a:lnTo>
                  <a:pt x="18806" y="8538"/>
                </a:lnTo>
                <a:lnTo>
                  <a:pt x="17637" y="8144"/>
                </a:lnTo>
                <a:lnTo>
                  <a:pt x="16973" y="8027"/>
                </a:lnTo>
                <a:lnTo>
                  <a:pt x="16355" y="7935"/>
                </a:lnTo>
                <a:lnTo>
                  <a:pt x="15805" y="7935"/>
                </a:lnTo>
                <a:lnTo>
                  <a:pt x="15118" y="8027"/>
                </a:lnTo>
                <a:lnTo>
                  <a:pt x="14614" y="8144"/>
                </a:lnTo>
                <a:lnTo>
                  <a:pt x="14064" y="8422"/>
                </a:lnTo>
                <a:lnTo>
                  <a:pt x="13606" y="8886"/>
                </a:lnTo>
                <a:lnTo>
                  <a:pt x="13217" y="9327"/>
                </a:lnTo>
                <a:lnTo>
                  <a:pt x="13606" y="8538"/>
                </a:lnTo>
                <a:lnTo>
                  <a:pt x="13950" y="7935"/>
                </a:lnTo>
                <a:lnTo>
                  <a:pt x="14293" y="7123"/>
                </a:lnTo>
                <a:lnTo>
                  <a:pt x="14499" y="6519"/>
                </a:lnTo>
                <a:lnTo>
                  <a:pt x="14614" y="5823"/>
                </a:lnTo>
                <a:lnTo>
                  <a:pt x="14614" y="5220"/>
                </a:lnTo>
                <a:lnTo>
                  <a:pt x="14408" y="4524"/>
                </a:lnTo>
                <a:lnTo>
                  <a:pt x="14064" y="3898"/>
                </a:lnTo>
                <a:lnTo>
                  <a:pt x="13606" y="3225"/>
                </a:lnTo>
                <a:lnTo>
                  <a:pt x="13331" y="2598"/>
                </a:lnTo>
                <a:lnTo>
                  <a:pt x="13102" y="2042"/>
                </a:lnTo>
                <a:lnTo>
                  <a:pt x="12896" y="1485"/>
                </a:lnTo>
                <a:lnTo>
                  <a:pt x="12781" y="1090"/>
                </a:lnTo>
                <a:lnTo>
                  <a:pt x="12667" y="626"/>
                </a:lnTo>
                <a:lnTo>
                  <a:pt x="12667" y="278"/>
                </a:lnTo>
                <a:lnTo>
                  <a:pt x="12667" y="0"/>
                </a:lnTo>
                <a:lnTo>
                  <a:pt x="12163" y="394"/>
                </a:lnTo>
                <a:lnTo>
                  <a:pt x="11728" y="974"/>
                </a:lnTo>
                <a:lnTo>
                  <a:pt x="11155" y="1601"/>
                </a:lnTo>
                <a:lnTo>
                  <a:pt x="10766" y="2390"/>
                </a:lnTo>
                <a:lnTo>
                  <a:pt x="10330" y="3109"/>
                </a:lnTo>
                <a:lnTo>
                  <a:pt x="10101" y="3898"/>
                </a:lnTo>
                <a:lnTo>
                  <a:pt x="9987" y="4524"/>
                </a:lnTo>
                <a:lnTo>
                  <a:pt x="10101" y="5220"/>
                </a:lnTo>
                <a:lnTo>
                  <a:pt x="10216" y="5823"/>
                </a:lnTo>
                <a:lnTo>
                  <a:pt x="10330" y="6403"/>
                </a:lnTo>
                <a:lnTo>
                  <a:pt x="10330" y="6914"/>
                </a:lnTo>
                <a:lnTo>
                  <a:pt x="10216" y="7471"/>
                </a:lnTo>
                <a:lnTo>
                  <a:pt x="10101" y="7935"/>
                </a:lnTo>
                <a:lnTo>
                  <a:pt x="9872" y="8329"/>
                </a:lnTo>
                <a:lnTo>
                  <a:pt x="9643" y="8654"/>
                </a:lnTo>
                <a:lnTo>
                  <a:pt x="9368" y="9002"/>
                </a:lnTo>
                <a:close/>
              </a:path>
            </a:pathLst>
          </a:custGeom>
          <a:solidFill>
            <a:srgbClr val="00FF00"/>
          </a:solidFill>
          <a:ln w="38100">
            <a:solidFill>
              <a:srgbClr val="000000"/>
            </a:solidFill>
            <a:miter lim="800000"/>
            <a:headEnd/>
            <a:tailEnd/>
          </a:ln>
          <a:effectLst>
            <a:outerShdw dist="107763" dir="2700000" algn="ctr" rotWithShape="0">
              <a:srgbClr val="808080"/>
            </a:outerShdw>
          </a:effectLst>
        </p:spPr>
        <p:txBody>
          <a:bodyPr/>
          <a:lstStyle/>
          <a:p>
            <a:endParaRPr lang="en-US"/>
          </a:p>
        </p:txBody>
      </p:sp>
      <p:sp>
        <p:nvSpPr>
          <p:cNvPr id="75780" name="Text Box 4"/>
          <p:cNvSpPr txBox="1">
            <a:spLocks noChangeArrowheads="1"/>
          </p:cNvSpPr>
          <p:nvPr/>
        </p:nvSpPr>
        <p:spPr bwMode="auto">
          <a:xfrm>
            <a:off x="2009500" y="994796"/>
            <a:ext cx="7589520" cy="395173"/>
          </a:xfrm>
          <a:prstGeom prst="rect">
            <a:avLst/>
          </a:prstGeom>
          <a:noFill/>
          <a:ln w="76200">
            <a:solidFill>
              <a:schemeClr val="bg1"/>
            </a:solidFill>
            <a:prstDash val="sysDot"/>
            <a:miter lim="800000"/>
            <a:headEnd/>
            <a:tailEnd/>
          </a:ln>
          <a:effectLst/>
        </p:spPr>
        <p:txBody>
          <a:bodyPr wrap="square">
            <a:spAutoFit/>
          </a:bodyPr>
          <a:lstStyle/>
          <a:p>
            <a:pPr algn="just" rtl="1">
              <a:lnSpc>
                <a:spcPct val="80000"/>
              </a:lnSpc>
            </a:pPr>
            <a:r>
              <a:rPr lang="en-US" sz="2400" b="1" dirty="0">
                <a:solidFill>
                  <a:schemeClr val="folHlink"/>
                </a:solidFill>
              </a:rPr>
              <a:t> </a:t>
            </a:r>
            <a:endParaRPr lang="en-US" sz="2400" dirty="0"/>
          </a:p>
        </p:txBody>
      </p:sp>
      <p:sp>
        <p:nvSpPr>
          <p:cNvPr id="2" name="Rectangle 1"/>
          <p:cNvSpPr/>
          <p:nvPr/>
        </p:nvSpPr>
        <p:spPr>
          <a:xfrm>
            <a:off x="2414901" y="960914"/>
            <a:ext cx="6778717" cy="4003019"/>
          </a:xfrm>
          <a:prstGeom prst="rect">
            <a:avLst/>
          </a:prstGeom>
        </p:spPr>
        <p:txBody>
          <a:bodyPr wrap="square">
            <a:spAutoFit/>
          </a:bodyPr>
          <a:lstStyle/>
          <a:p>
            <a:pPr algn="r" rtl="1">
              <a:lnSpc>
                <a:spcPct val="150000"/>
              </a:lnSpc>
            </a:pPr>
            <a:r>
              <a:rPr lang="ar-SA" sz="2800" b="1" dirty="0">
                <a:solidFill>
                  <a:schemeClr val="folHlink"/>
                </a:solidFill>
              </a:rPr>
              <a:t>گل‌ كامل‌ و گل‌ ناقص‌</a:t>
            </a:r>
          </a:p>
          <a:p>
            <a:pPr algn="r" rtl="1">
              <a:lnSpc>
                <a:spcPct val="150000"/>
              </a:lnSpc>
            </a:pPr>
            <a:r>
              <a:rPr lang="ar-SA" sz="2400" b="1" dirty="0"/>
              <a:t> </a:t>
            </a:r>
            <a:r>
              <a:rPr lang="ar-SA" sz="2400" dirty="0"/>
              <a:t>هر گلي‌ كه‌ داراي‌ بخشهاي‌ چهارگانه‌ كاسبرگها، گلبرگها، پرچمها، و مادگي‌ باشد كامل‌ ناميده‌ مي‌شود (بادام‌ </a:t>
            </a:r>
            <a:r>
              <a:rPr lang="ar-SA" sz="2400" dirty="0" smtClean="0"/>
              <a:t>، زردآلو). </a:t>
            </a:r>
            <a:r>
              <a:rPr lang="ar-SA" sz="2400" dirty="0"/>
              <a:t>در صورتي‌ كه‌ گل‌ فاقد يك‌ يا چند بخش‌ از اجزاي‌ چهارگانه‌ باشد، آن‌ را گل‌ ناقص‌ نامند، مانند گل‌ شيپوري‌، كه‌ فاقد كاسه‌ گل‌ و گل‌ كلماتيس‌ كه‌ فاقد جام‌ است‌. گلهايي‌ كه‌ فقط‌ پرچم‌ يا برچه‌ دارند بسيار فراوان‌اند، مانند گل‌: ذرت‌، بلوط‌، گردو، </a:t>
            </a:r>
            <a:r>
              <a:rPr lang="ar-SA" sz="2400" dirty="0" smtClean="0"/>
              <a:t>بيد</a:t>
            </a:r>
            <a:r>
              <a:rPr lang="fa-IR" sz="2400" dirty="0" smtClean="0"/>
              <a:t>،</a:t>
            </a:r>
            <a:r>
              <a:rPr lang="ar-SA" sz="2400" dirty="0" smtClean="0"/>
              <a:t> سپيدار، </a:t>
            </a:r>
            <a:r>
              <a:rPr lang="ar-SA" sz="2400" dirty="0" smtClean="0"/>
              <a:t>مارچوبه‌</a:t>
            </a:r>
            <a:r>
              <a:rPr lang="ar-SA" sz="2400" dirty="0"/>
              <a:t>، درخت‌ خرما.</a:t>
            </a:r>
            <a:endParaRPr lang="en-US" sz="2400" dirty="0"/>
          </a:p>
        </p:txBody>
      </p:sp>
    </p:spTree>
    <p:extLst>
      <p:ext uri="{BB962C8B-B14F-4D97-AF65-F5344CB8AC3E}">
        <p14:creationId xmlns:p14="http://schemas.microsoft.com/office/powerpoint/2010/main" val="2997708546"/>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0" presetClass="entr" presetSubtype="0" fill="hold" grpId="0" nodeType="afterEffect">
                                  <p:stCondLst>
                                    <p:cond delay="0"/>
                                  </p:stCondLst>
                                  <p:childTnLst>
                                    <p:set>
                                      <p:cBhvr>
                                        <p:cTn id="6" dur="1" fill="hold">
                                          <p:stCondLst>
                                            <p:cond delay="0"/>
                                          </p:stCondLst>
                                        </p:cTn>
                                        <p:tgtEl>
                                          <p:spTgt spid="75780"/>
                                        </p:tgtEl>
                                        <p:attrNameLst>
                                          <p:attrName>style.visibility</p:attrName>
                                        </p:attrNameLst>
                                      </p:cBhvr>
                                      <p:to>
                                        <p:strVal val="visible"/>
                                      </p:to>
                                    </p:set>
                                    <p:animEffect transition="in" filter="fade">
                                      <p:cBhvr>
                                        <p:cTn id="7" dur="800" decel="100000"/>
                                        <p:tgtEl>
                                          <p:spTgt spid="75780"/>
                                        </p:tgtEl>
                                      </p:cBhvr>
                                    </p:animEffect>
                                    <p:anim calcmode="lin" valueType="num">
                                      <p:cBhvr>
                                        <p:cTn id="8" dur="800" decel="100000" fill="hold"/>
                                        <p:tgtEl>
                                          <p:spTgt spid="75780"/>
                                        </p:tgtEl>
                                        <p:attrNameLst>
                                          <p:attrName>style.rotation</p:attrName>
                                        </p:attrNameLst>
                                      </p:cBhvr>
                                      <p:tavLst>
                                        <p:tav tm="0">
                                          <p:val>
                                            <p:fltVal val="-90"/>
                                          </p:val>
                                        </p:tav>
                                        <p:tav tm="100000">
                                          <p:val>
                                            <p:fltVal val="0"/>
                                          </p:val>
                                        </p:tav>
                                      </p:tavLst>
                                    </p:anim>
                                    <p:anim calcmode="lin" valueType="num">
                                      <p:cBhvr>
                                        <p:cTn id="9" dur="800" decel="100000" fill="hold"/>
                                        <p:tgtEl>
                                          <p:spTgt spid="75780"/>
                                        </p:tgtEl>
                                        <p:attrNameLst>
                                          <p:attrName>ppt_x</p:attrName>
                                        </p:attrNameLst>
                                      </p:cBhvr>
                                      <p:tavLst>
                                        <p:tav tm="0">
                                          <p:val>
                                            <p:strVal val="#ppt_x+0.4"/>
                                          </p:val>
                                        </p:tav>
                                        <p:tav tm="100000">
                                          <p:val>
                                            <p:strVal val="#ppt_x-0.05"/>
                                          </p:val>
                                        </p:tav>
                                      </p:tavLst>
                                    </p:anim>
                                    <p:anim calcmode="lin" valueType="num">
                                      <p:cBhvr>
                                        <p:cTn id="10" dur="800" decel="100000" fill="hold"/>
                                        <p:tgtEl>
                                          <p:spTgt spid="75780"/>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75780"/>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75780"/>
                                        </p:tgtEl>
                                        <p:attrNameLst>
                                          <p:attrName>ppt_y</p:attrName>
                                        </p:attrNameLst>
                                      </p:cBhvr>
                                      <p:tavLst>
                                        <p:tav tm="0">
                                          <p:val>
                                            <p:strVal val="#ppt_y+0.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5780"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AutoShape 2"/>
          <p:cNvSpPr>
            <a:spLocks noChangeArrowheads="1"/>
          </p:cNvSpPr>
          <p:nvPr/>
        </p:nvSpPr>
        <p:spPr bwMode="auto">
          <a:xfrm>
            <a:off x="949233" y="-104503"/>
            <a:ext cx="9710057" cy="7080069"/>
          </a:xfrm>
          <a:prstGeom prst="bevel">
            <a:avLst>
              <a:gd name="adj" fmla="val 2731"/>
            </a:avLst>
          </a:prstGeom>
          <a:noFill/>
          <a:ln w="69850">
            <a:solidFill>
              <a:srgbClr val="FF00FF"/>
            </a:solidFill>
            <a:miter lim="800000"/>
            <a:headEnd/>
            <a:tailEnd/>
          </a:ln>
          <a:effectLst/>
        </p:spPr>
        <p:txBody>
          <a:bodyPr wrap="none" anchor="ctr"/>
          <a:lstStyle/>
          <a:p>
            <a:endParaRPr lang="en-US"/>
          </a:p>
        </p:txBody>
      </p:sp>
      <p:sp>
        <p:nvSpPr>
          <p:cNvPr id="75779" name="plant"/>
          <p:cNvSpPr>
            <a:spLocks noEditPoints="1" noChangeArrowheads="1"/>
          </p:cNvSpPr>
          <p:nvPr/>
        </p:nvSpPr>
        <p:spPr bwMode="auto">
          <a:xfrm>
            <a:off x="1847850" y="5876925"/>
            <a:ext cx="719138" cy="615950"/>
          </a:xfrm>
          <a:custGeom>
            <a:avLst/>
            <a:gdLst>
              <a:gd name="T0" fmla="*/ 0 w 21600"/>
              <a:gd name="T1" fmla="*/ 0 h 21600"/>
              <a:gd name="T2" fmla="*/ 10800 w 21600"/>
              <a:gd name="T3" fmla="*/ 0 h 21600"/>
              <a:gd name="T4" fmla="*/ 21600 w 21600"/>
              <a:gd name="T5" fmla="*/ 0 h 21600"/>
              <a:gd name="T6" fmla="*/ 21600 w 21600"/>
              <a:gd name="T7" fmla="*/ 10800 h 21600"/>
              <a:gd name="T8" fmla="*/ 21600 w 21600"/>
              <a:gd name="T9" fmla="*/ 21600 h 21600"/>
              <a:gd name="T10" fmla="*/ 10800 w 21600"/>
              <a:gd name="T11" fmla="*/ 21600 h 21600"/>
              <a:gd name="T12" fmla="*/ 0 w 21600"/>
              <a:gd name="T13" fmla="*/ 21600 h 21600"/>
              <a:gd name="T14" fmla="*/ 0 w 21600"/>
              <a:gd name="T15" fmla="*/ 10800 h 21600"/>
              <a:gd name="T16" fmla="*/ 7100 w 21600"/>
              <a:gd name="T17" fmla="*/ 10092 h 21600"/>
              <a:gd name="T18" fmla="*/ 14545 w 21600"/>
              <a:gd name="T19" fmla="*/ 13573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9368" y="9002"/>
                </a:moveTo>
                <a:lnTo>
                  <a:pt x="9254" y="8422"/>
                </a:lnTo>
                <a:lnTo>
                  <a:pt x="9139" y="7935"/>
                </a:lnTo>
                <a:lnTo>
                  <a:pt x="8819" y="7355"/>
                </a:lnTo>
                <a:lnTo>
                  <a:pt x="8475" y="6728"/>
                </a:lnTo>
                <a:lnTo>
                  <a:pt x="8040" y="6287"/>
                </a:lnTo>
                <a:lnTo>
                  <a:pt x="7421" y="5707"/>
                </a:lnTo>
                <a:lnTo>
                  <a:pt x="6574" y="5429"/>
                </a:lnTo>
                <a:lnTo>
                  <a:pt x="5452" y="5313"/>
                </a:lnTo>
                <a:lnTo>
                  <a:pt x="4856" y="5220"/>
                </a:lnTo>
                <a:lnTo>
                  <a:pt x="4169" y="5220"/>
                </a:lnTo>
                <a:lnTo>
                  <a:pt x="3665" y="5104"/>
                </a:lnTo>
                <a:lnTo>
                  <a:pt x="3001" y="4872"/>
                </a:lnTo>
                <a:lnTo>
                  <a:pt x="2497" y="4756"/>
                </a:lnTo>
                <a:lnTo>
                  <a:pt x="2062" y="4408"/>
                </a:lnTo>
                <a:lnTo>
                  <a:pt x="1603" y="4083"/>
                </a:lnTo>
                <a:lnTo>
                  <a:pt x="1283" y="3689"/>
                </a:lnTo>
                <a:lnTo>
                  <a:pt x="1283" y="4315"/>
                </a:lnTo>
                <a:lnTo>
                  <a:pt x="1489" y="5104"/>
                </a:lnTo>
                <a:lnTo>
                  <a:pt x="1832" y="6055"/>
                </a:lnTo>
                <a:lnTo>
                  <a:pt x="2382" y="6914"/>
                </a:lnTo>
                <a:lnTo>
                  <a:pt x="2680" y="7471"/>
                </a:lnTo>
                <a:lnTo>
                  <a:pt x="3115" y="7935"/>
                </a:lnTo>
                <a:lnTo>
                  <a:pt x="3573" y="8213"/>
                </a:lnTo>
                <a:lnTo>
                  <a:pt x="4077" y="8654"/>
                </a:lnTo>
                <a:lnTo>
                  <a:pt x="4627" y="9002"/>
                </a:lnTo>
                <a:lnTo>
                  <a:pt x="5245" y="9234"/>
                </a:lnTo>
                <a:lnTo>
                  <a:pt x="6024" y="9443"/>
                </a:lnTo>
                <a:lnTo>
                  <a:pt x="6757" y="9628"/>
                </a:lnTo>
                <a:lnTo>
                  <a:pt x="5177" y="10069"/>
                </a:lnTo>
                <a:lnTo>
                  <a:pt x="3963" y="10649"/>
                </a:lnTo>
                <a:lnTo>
                  <a:pt x="3344" y="11044"/>
                </a:lnTo>
                <a:lnTo>
                  <a:pt x="2886" y="11600"/>
                </a:lnTo>
                <a:lnTo>
                  <a:pt x="2497" y="12041"/>
                </a:lnTo>
                <a:lnTo>
                  <a:pt x="1947" y="12343"/>
                </a:lnTo>
                <a:lnTo>
                  <a:pt x="1168" y="12668"/>
                </a:lnTo>
                <a:lnTo>
                  <a:pt x="0" y="12900"/>
                </a:lnTo>
                <a:lnTo>
                  <a:pt x="435" y="13248"/>
                </a:lnTo>
                <a:lnTo>
                  <a:pt x="779" y="13456"/>
                </a:lnTo>
                <a:lnTo>
                  <a:pt x="1283" y="13642"/>
                </a:lnTo>
                <a:lnTo>
                  <a:pt x="1718" y="13758"/>
                </a:lnTo>
                <a:lnTo>
                  <a:pt x="2680" y="13851"/>
                </a:lnTo>
                <a:lnTo>
                  <a:pt x="3573" y="13758"/>
                </a:lnTo>
                <a:lnTo>
                  <a:pt x="4512" y="13526"/>
                </a:lnTo>
                <a:lnTo>
                  <a:pt x="5360" y="13248"/>
                </a:lnTo>
                <a:lnTo>
                  <a:pt x="6139" y="12900"/>
                </a:lnTo>
                <a:lnTo>
                  <a:pt x="6757" y="12552"/>
                </a:lnTo>
                <a:lnTo>
                  <a:pt x="6459" y="13132"/>
                </a:lnTo>
                <a:lnTo>
                  <a:pt x="6139" y="13642"/>
                </a:lnTo>
                <a:lnTo>
                  <a:pt x="5910" y="14199"/>
                </a:lnTo>
                <a:lnTo>
                  <a:pt x="5681" y="14663"/>
                </a:lnTo>
                <a:lnTo>
                  <a:pt x="5681" y="15150"/>
                </a:lnTo>
                <a:lnTo>
                  <a:pt x="5681" y="15730"/>
                </a:lnTo>
                <a:lnTo>
                  <a:pt x="5681" y="16241"/>
                </a:lnTo>
                <a:lnTo>
                  <a:pt x="5795" y="16913"/>
                </a:lnTo>
                <a:lnTo>
                  <a:pt x="5910" y="17586"/>
                </a:lnTo>
                <a:lnTo>
                  <a:pt x="5910" y="18213"/>
                </a:lnTo>
                <a:lnTo>
                  <a:pt x="5795" y="18885"/>
                </a:lnTo>
                <a:lnTo>
                  <a:pt x="5566" y="19396"/>
                </a:lnTo>
                <a:lnTo>
                  <a:pt x="5245" y="19976"/>
                </a:lnTo>
                <a:lnTo>
                  <a:pt x="4971" y="20370"/>
                </a:lnTo>
                <a:lnTo>
                  <a:pt x="4512" y="20811"/>
                </a:lnTo>
                <a:lnTo>
                  <a:pt x="4077" y="21043"/>
                </a:lnTo>
                <a:lnTo>
                  <a:pt x="5177" y="20927"/>
                </a:lnTo>
                <a:lnTo>
                  <a:pt x="6253" y="20486"/>
                </a:lnTo>
                <a:lnTo>
                  <a:pt x="7421" y="19976"/>
                </a:lnTo>
                <a:lnTo>
                  <a:pt x="8361" y="19187"/>
                </a:lnTo>
                <a:lnTo>
                  <a:pt x="8819" y="18769"/>
                </a:lnTo>
                <a:lnTo>
                  <a:pt x="9139" y="18213"/>
                </a:lnTo>
                <a:lnTo>
                  <a:pt x="9437" y="17772"/>
                </a:lnTo>
                <a:lnTo>
                  <a:pt x="9643" y="17261"/>
                </a:lnTo>
                <a:lnTo>
                  <a:pt x="9872" y="16681"/>
                </a:lnTo>
                <a:lnTo>
                  <a:pt x="9872" y="16171"/>
                </a:lnTo>
                <a:lnTo>
                  <a:pt x="9872" y="15614"/>
                </a:lnTo>
                <a:lnTo>
                  <a:pt x="9758" y="15057"/>
                </a:lnTo>
                <a:lnTo>
                  <a:pt x="10216" y="15498"/>
                </a:lnTo>
                <a:lnTo>
                  <a:pt x="10537" y="16241"/>
                </a:lnTo>
                <a:lnTo>
                  <a:pt x="10834" y="17145"/>
                </a:lnTo>
                <a:lnTo>
                  <a:pt x="11041" y="18213"/>
                </a:lnTo>
                <a:lnTo>
                  <a:pt x="11155" y="19187"/>
                </a:lnTo>
                <a:lnTo>
                  <a:pt x="11155" y="20185"/>
                </a:lnTo>
                <a:lnTo>
                  <a:pt x="11155" y="20579"/>
                </a:lnTo>
                <a:lnTo>
                  <a:pt x="11041" y="21043"/>
                </a:lnTo>
                <a:lnTo>
                  <a:pt x="10926" y="21391"/>
                </a:lnTo>
                <a:lnTo>
                  <a:pt x="10766" y="21600"/>
                </a:lnTo>
                <a:lnTo>
                  <a:pt x="11499" y="21484"/>
                </a:lnTo>
                <a:lnTo>
                  <a:pt x="12323" y="21043"/>
                </a:lnTo>
                <a:lnTo>
                  <a:pt x="13102" y="20370"/>
                </a:lnTo>
                <a:lnTo>
                  <a:pt x="13606" y="19628"/>
                </a:lnTo>
                <a:lnTo>
                  <a:pt x="13950" y="19071"/>
                </a:lnTo>
                <a:lnTo>
                  <a:pt x="14064" y="18677"/>
                </a:lnTo>
                <a:lnTo>
                  <a:pt x="14179" y="18097"/>
                </a:lnTo>
                <a:lnTo>
                  <a:pt x="14293" y="17586"/>
                </a:lnTo>
                <a:lnTo>
                  <a:pt x="14179" y="16913"/>
                </a:lnTo>
                <a:lnTo>
                  <a:pt x="14064" y="16241"/>
                </a:lnTo>
                <a:lnTo>
                  <a:pt x="13835" y="15614"/>
                </a:lnTo>
                <a:lnTo>
                  <a:pt x="13560" y="14872"/>
                </a:lnTo>
                <a:lnTo>
                  <a:pt x="13950" y="14941"/>
                </a:lnTo>
                <a:lnTo>
                  <a:pt x="14408" y="15150"/>
                </a:lnTo>
                <a:lnTo>
                  <a:pt x="14843" y="15266"/>
                </a:lnTo>
                <a:lnTo>
                  <a:pt x="15232" y="15614"/>
                </a:lnTo>
                <a:lnTo>
                  <a:pt x="15576" y="15846"/>
                </a:lnTo>
                <a:lnTo>
                  <a:pt x="15897" y="16171"/>
                </a:lnTo>
                <a:lnTo>
                  <a:pt x="16126" y="16473"/>
                </a:lnTo>
                <a:lnTo>
                  <a:pt x="16240" y="16913"/>
                </a:lnTo>
                <a:lnTo>
                  <a:pt x="16515" y="17261"/>
                </a:lnTo>
                <a:lnTo>
                  <a:pt x="17088" y="17586"/>
                </a:lnTo>
                <a:lnTo>
                  <a:pt x="17798" y="17865"/>
                </a:lnTo>
                <a:lnTo>
                  <a:pt x="18576" y="18097"/>
                </a:lnTo>
                <a:lnTo>
                  <a:pt x="19424" y="18213"/>
                </a:lnTo>
                <a:lnTo>
                  <a:pt x="20317" y="18213"/>
                </a:lnTo>
                <a:lnTo>
                  <a:pt x="21050" y="18213"/>
                </a:lnTo>
                <a:lnTo>
                  <a:pt x="21600" y="17865"/>
                </a:lnTo>
                <a:lnTo>
                  <a:pt x="21165" y="17656"/>
                </a:lnTo>
                <a:lnTo>
                  <a:pt x="20592" y="17470"/>
                </a:lnTo>
                <a:lnTo>
                  <a:pt x="20088" y="17029"/>
                </a:lnTo>
                <a:lnTo>
                  <a:pt x="19653" y="16681"/>
                </a:lnTo>
                <a:lnTo>
                  <a:pt x="19195" y="16241"/>
                </a:lnTo>
                <a:lnTo>
                  <a:pt x="18920" y="15962"/>
                </a:lnTo>
                <a:lnTo>
                  <a:pt x="18576" y="15498"/>
                </a:lnTo>
                <a:lnTo>
                  <a:pt x="18576" y="15057"/>
                </a:lnTo>
                <a:lnTo>
                  <a:pt x="18485" y="14756"/>
                </a:lnTo>
                <a:lnTo>
                  <a:pt x="18256" y="14199"/>
                </a:lnTo>
                <a:lnTo>
                  <a:pt x="17912" y="13526"/>
                </a:lnTo>
                <a:lnTo>
                  <a:pt x="17523" y="13016"/>
                </a:lnTo>
                <a:lnTo>
                  <a:pt x="16973" y="12436"/>
                </a:lnTo>
                <a:lnTo>
                  <a:pt x="16355" y="12041"/>
                </a:lnTo>
                <a:lnTo>
                  <a:pt x="16011" y="11832"/>
                </a:lnTo>
                <a:lnTo>
                  <a:pt x="15690" y="11716"/>
                </a:lnTo>
                <a:lnTo>
                  <a:pt x="15232" y="11716"/>
                </a:lnTo>
                <a:lnTo>
                  <a:pt x="14843" y="11716"/>
                </a:lnTo>
                <a:lnTo>
                  <a:pt x="15461" y="11252"/>
                </a:lnTo>
                <a:lnTo>
                  <a:pt x="16126" y="10858"/>
                </a:lnTo>
                <a:lnTo>
                  <a:pt x="16973" y="10649"/>
                </a:lnTo>
                <a:lnTo>
                  <a:pt x="17798" y="10417"/>
                </a:lnTo>
                <a:lnTo>
                  <a:pt x="18806" y="10301"/>
                </a:lnTo>
                <a:lnTo>
                  <a:pt x="19653" y="10301"/>
                </a:lnTo>
                <a:lnTo>
                  <a:pt x="20478" y="10417"/>
                </a:lnTo>
                <a:lnTo>
                  <a:pt x="21256" y="10533"/>
                </a:lnTo>
                <a:lnTo>
                  <a:pt x="20707" y="9837"/>
                </a:lnTo>
                <a:lnTo>
                  <a:pt x="19859" y="9234"/>
                </a:lnTo>
                <a:lnTo>
                  <a:pt x="18806" y="8538"/>
                </a:lnTo>
                <a:lnTo>
                  <a:pt x="17637" y="8144"/>
                </a:lnTo>
                <a:lnTo>
                  <a:pt x="16973" y="8027"/>
                </a:lnTo>
                <a:lnTo>
                  <a:pt x="16355" y="7935"/>
                </a:lnTo>
                <a:lnTo>
                  <a:pt x="15805" y="7935"/>
                </a:lnTo>
                <a:lnTo>
                  <a:pt x="15118" y="8027"/>
                </a:lnTo>
                <a:lnTo>
                  <a:pt x="14614" y="8144"/>
                </a:lnTo>
                <a:lnTo>
                  <a:pt x="14064" y="8422"/>
                </a:lnTo>
                <a:lnTo>
                  <a:pt x="13606" y="8886"/>
                </a:lnTo>
                <a:lnTo>
                  <a:pt x="13217" y="9327"/>
                </a:lnTo>
                <a:lnTo>
                  <a:pt x="13606" y="8538"/>
                </a:lnTo>
                <a:lnTo>
                  <a:pt x="13950" y="7935"/>
                </a:lnTo>
                <a:lnTo>
                  <a:pt x="14293" y="7123"/>
                </a:lnTo>
                <a:lnTo>
                  <a:pt x="14499" y="6519"/>
                </a:lnTo>
                <a:lnTo>
                  <a:pt x="14614" y="5823"/>
                </a:lnTo>
                <a:lnTo>
                  <a:pt x="14614" y="5220"/>
                </a:lnTo>
                <a:lnTo>
                  <a:pt x="14408" y="4524"/>
                </a:lnTo>
                <a:lnTo>
                  <a:pt x="14064" y="3898"/>
                </a:lnTo>
                <a:lnTo>
                  <a:pt x="13606" y="3225"/>
                </a:lnTo>
                <a:lnTo>
                  <a:pt x="13331" y="2598"/>
                </a:lnTo>
                <a:lnTo>
                  <a:pt x="13102" y="2042"/>
                </a:lnTo>
                <a:lnTo>
                  <a:pt x="12896" y="1485"/>
                </a:lnTo>
                <a:lnTo>
                  <a:pt x="12781" y="1090"/>
                </a:lnTo>
                <a:lnTo>
                  <a:pt x="12667" y="626"/>
                </a:lnTo>
                <a:lnTo>
                  <a:pt x="12667" y="278"/>
                </a:lnTo>
                <a:lnTo>
                  <a:pt x="12667" y="0"/>
                </a:lnTo>
                <a:lnTo>
                  <a:pt x="12163" y="394"/>
                </a:lnTo>
                <a:lnTo>
                  <a:pt x="11728" y="974"/>
                </a:lnTo>
                <a:lnTo>
                  <a:pt x="11155" y="1601"/>
                </a:lnTo>
                <a:lnTo>
                  <a:pt x="10766" y="2390"/>
                </a:lnTo>
                <a:lnTo>
                  <a:pt x="10330" y="3109"/>
                </a:lnTo>
                <a:lnTo>
                  <a:pt x="10101" y="3898"/>
                </a:lnTo>
                <a:lnTo>
                  <a:pt x="9987" y="4524"/>
                </a:lnTo>
                <a:lnTo>
                  <a:pt x="10101" y="5220"/>
                </a:lnTo>
                <a:lnTo>
                  <a:pt x="10216" y="5823"/>
                </a:lnTo>
                <a:lnTo>
                  <a:pt x="10330" y="6403"/>
                </a:lnTo>
                <a:lnTo>
                  <a:pt x="10330" y="6914"/>
                </a:lnTo>
                <a:lnTo>
                  <a:pt x="10216" y="7471"/>
                </a:lnTo>
                <a:lnTo>
                  <a:pt x="10101" y="7935"/>
                </a:lnTo>
                <a:lnTo>
                  <a:pt x="9872" y="8329"/>
                </a:lnTo>
                <a:lnTo>
                  <a:pt x="9643" y="8654"/>
                </a:lnTo>
                <a:lnTo>
                  <a:pt x="9368" y="9002"/>
                </a:lnTo>
                <a:close/>
              </a:path>
            </a:pathLst>
          </a:custGeom>
          <a:solidFill>
            <a:srgbClr val="00FF00"/>
          </a:solidFill>
          <a:ln w="38100">
            <a:solidFill>
              <a:srgbClr val="000000"/>
            </a:solidFill>
            <a:miter lim="800000"/>
            <a:headEnd/>
            <a:tailEnd/>
          </a:ln>
          <a:effectLst>
            <a:outerShdw dist="107763" dir="2700000" algn="ctr" rotWithShape="0">
              <a:srgbClr val="808080"/>
            </a:outerShdw>
          </a:effectLst>
        </p:spPr>
        <p:txBody>
          <a:bodyPr/>
          <a:lstStyle/>
          <a:p>
            <a:endParaRPr lang="en-US"/>
          </a:p>
        </p:txBody>
      </p:sp>
      <p:sp>
        <p:nvSpPr>
          <p:cNvPr id="75780" name="Text Box 4"/>
          <p:cNvSpPr txBox="1">
            <a:spLocks noChangeArrowheads="1"/>
          </p:cNvSpPr>
          <p:nvPr/>
        </p:nvSpPr>
        <p:spPr bwMode="auto">
          <a:xfrm>
            <a:off x="2103017" y="1061289"/>
            <a:ext cx="7589520" cy="395173"/>
          </a:xfrm>
          <a:prstGeom prst="rect">
            <a:avLst/>
          </a:prstGeom>
          <a:noFill/>
          <a:ln w="76200">
            <a:solidFill>
              <a:schemeClr val="bg1"/>
            </a:solidFill>
            <a:prstDash val="sysDot"/>
            <a:miter lim="800000"/>
            <a:headEnd/>
            <a:tailEnd/>
          </a:ln>
          <a:effectLst/>
        </p:spPr>
        <p:txBody>
          <a:bodyPr wrap="square">
            <a:spAutoFit/>
          </a:bodyPr>
          <a:lstStyle/>
          <a:p>
            <a:pPr algn="just" rtl="1">
              <a:lnSpc>
                <a:spcPct val="80000"/>
              </a:lnSpc>
            </a:pPr>
            <a:r>
              <a:rPr lang="en-US" sz="2400" b="1" dirty="0">
                <a:solidFill>
                  <a:schemeClr val="folHlink"/>
                </a:solidFill>
              </a:rPr>
              <a:t> </a:t>
            </a:r>
            <a:endParaRPr lang="en-US" sz="2400" dirty="0"/>
          </a:p>
        </p:txBody>
      </p:sp>
      <p:sp>
        <p:nvSpPr>
          <p:cNvPr id="2" name="Rectangle 1"/>
          <p:cNvSpPr/>
          <p:nvPr/>
        </p:nvSpPr>
        <p:spPr>
          <a:xfrm>
            <a:off x="1998414" y="987753"/>
            <a:ext cx="7380717" cy="5078313"/>
          </a:xfrm>
          <a:prstGeom prst="rect">
            <a:avLst/>
          </a:prstGeom>
        </p:spPr>
        <p:txBody>
          <a:bodyPr wrap="square">
            <a:spAutoFit/>
          </a:bodyPr>
          <a:lstStyle/>
          <a:p>
            <a:pPr algn="r" rtl="1">
              <a:lnSpc>
                <a:spcPct val="150000"/>
              </a:lnSpc>
            </a:pPr>
            <a:r>
              <a:rPr lang="en-US" sz="2000" b="1" dirty="0">
                <a:solidFill>
                  <a:schemeClr val="folHlink"/>
                </a:solidFill>
              </a:rPr>
              <a:t> </a:t>
            </a:r>
            <a:r>
              <a:rPr lang="ar-SA" sz="2400" b="1" dirty="0">
                <a:solidFill>
                  <a:schemeClr val="folHlink"/>
                </a:solidFill>
              </a:rPr>
              <a:t>گل‌ نر، گل‌ ماده‌، گل‌ </a:t>
            </a:r>
            <a:r>
              <a:rPr lang="ar-SA" sz="2400" b="1" dirty="0" smtClean="0">
                <a:solidFill>
                  <a:schemeClr val="folHlink"/>
                </a:solidFill>
              </a:rPr>
              <a:t>نر</a:t>
            </a:r>
            <a:r>
              <a:rPr lang="fa-IR" sz="2400" b="1" dirty="0" smtClean="0">
                <a:solidFill>
                  <a:schemeClr val="folHlink"/>
                </a:solidFill>
              </a:rPr>
              <a:t>-</a:t>
            </a:r>
            <a:r>
              <a:rPr lang="ar-SA" sz="2400" b="1" dirty="0" smtClean="0">
                <a:solidFill>
                  <a:schemeClr val="folHlink"/>
                </a:solidFill>
              </a:rPr>
              <a:t> </a:t>
            </a:r>
            <a:r>
              <a:rPr lang="ar-SA" sz="2400" b="1" dirty="0">
                <a:solidFill>
                  <a:schemeClr val="folHlink"/>
                </a:solidFill>
              </a:rPr>
              <a:t>ماده‌</a:t>
            </a:r>
          </a:p>
          <a:p>
            <a:pPr algn="r" rtl="1">
              <a:lnSpc>
                <a:spcPct val="150000"/>
              </a:lnSpc>
            </a:pPr>
            <a:r>
              <a:rPr lang="ar-SA" sz="2400" b="1" dirty="0"/>
              <a:t> </a:t>
            </a:r>
            <a:r>
              <a:rPr lang="ar-SA" sz="2400" dirty="0"/>
              <a:t>گلهاي‌ زيادي‌ وجود دارند كه‌ فقط‌ داراي‌ يكي‌ از اندامهاي‌ زايا هستند، مانند مارچوبه‌، ذرت‌، گردو و بيد كه‌ به‌ گلهاي‌ يك‌ جنسي‌ معروف‌اند. گلهايي‌ كه‌ فقط‌ پرچم‌ دارند، گل‌ نر و گلهايي‌ كه‌ فقط‌ مادگي‌ دارند، گل‌ ماده‌ ناميده‌ مي‌شوند. هرگاه‌ گلهاي‌ نر </a:t>
            </a:r>
            <a:r>
              <a:rPr lang="ar-SA" sz="2400" dirty="0" smtClean="0"/>
              <a:t>وماده‌ </a:t>
            </a:r>
            <a:r>
              <a:rPr lang="ar-SA" sz="2400" dirty="0"/>
              <a:t>جدا از هم‌ ولي‌ روي‌ يك‌ گياه‌ باشند (ذرت‌، </a:t>
            </a:r>
            <a:r>
              <a:rPr lang="ar-SA" sz="2400" dirty="0" smtClean="0"/>
              <a:t>گردو</a:t>
            </a:r>
            <a:r>
              <a:rPr lang="ar-SA" sz="2400" dirty="0"/>
              <a:t>) گياه‌ را </a:t>
            </a:r>
            <a:r>
              <a:rPr lang="ar-SA" sz="2400" dirty="0" smtClean="0"/>
              <a:t>يكپايه‌ </a:t>
            </a:r>
            <a:r>
              <a:rPr lang="ar-SA" sz="2400" dirty="0"/>
              <a:t>و در صورتي‌ كه‌ روي‌ دو پايه‌ جدا از هم‌ باشند (بيد، مارچوبه‌، نخل‌) گياه‌ را دوپايه‌ </a:t>
            </a:r>
            <a:r>
              <a:rPr lang="ar-SA" sz="2400" dirty="0" smtClean="0"/>
              <a:t>مي‌نامند</a:t>
            </a:r>
            <a:r>
              <a:rPr lang="ar-SA" sz="2400" dirty="0"/>
              <a:t>. گلهايي‌ كه‌ داراي‌ اندامهاي‌ زاياي‌ نر و ماده‌اند، دوجنسي‌ يا </a:t>
            </a:r>
            <a:r>
              <a:rPr lang="ar-SA" sz="2400" dirty="0" smtClean="0"/>
              <a:t>نر</a:t>
            </a:r>
            <a:r>
              <a:rPr lang="fa-IR" sz="2400" dirty="0" smtClean="0"/>
              <a:t>-</a:t>
            </a:r>
            <a:r>
              <a:rPr lang="ar-SA" sz="2400" dirty="0" smtClean="0"/>
              <a:t> </a:t>
            </a:r>
            <a:r>
              <a:rPr lang="ar-SA" sz="2400" dirty="0"/>
              <a:t>ماده‌ (</a:t>
            </a:r>
            <a:r>
              <a:rPr lang="ar-SA" sz="2400" dirty="0" smtClean="0"/>
              <a:t>هرمافروديت‌  </a:t>
            </a:r>
            <a:r>
              <a:rPr lang="ar-SA" sz="2400" dirty="0"/>
              <a:t>) ناميده‌ مي‌شوند (</a:t>
            </a:r>
            <a:r>
              <a:rPr lang="ar-SA" sz="2400" dirty="0" smtClean="0"/>
              <a:t>سيب‌، </a:t>
            </a:r>
            <a:r>
              <a:rPr lang="ar-SA" sz="2400" dirty="0"/>
              <a:t>گلابي‌ </a:t>
            </a:r>
            <a:r>
              <a:rPr lang="ar-SA" sz="2400" dirty="0" smtClean="0"/>
              <a:t>، </a:t>
            </a:r>
            <a:r>
              <a:rPr lang="ar-SA" sz="2400" dirty="0"/>
              <a:t>هلو  ).</a:t>
            </a:r>
            <a:endParaRPr lang="en-US" sz="2400" dirty="0"/>
          </a:p>
        </p:txBody>
      </p:sp>
    </p:spTree>
    <p:extLst>
      <p:ext uri="{BB962C8B-B14F-4D97-AF65-F5344CB8AC3E}">
        <p14:creationId xmlns:p14="http://schemas.microsoft.com/office/powerpoint/2010/main" val="1038616773"/>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0" presetClass="entr" presetSubtype="0" fill="hold" grpId="0" nodeType="afterEffect">
                                  <p:stCondLst>
                                    <p:cond delay="0"/>
                                  </p:stCondLst>
                                  <p:childTnLst>
                                    <p:set>
                                      <p:cBhvr>
                                        <p:cTn id="6" dur="1" fill="hold">
                                          <p:stCondLst>
                                            <p:cond delay="0"/>
                                          </p:stCondLst>
                                        </p:cTn>
                                        <p:tgtEl>
                                          <p:spTgt spid="75780"/>
                                        </p:tgtEl>
                                        <p:attrNameLst>
                                          <p:attrName>style.visibility</p:attrName>
                                        </p:attrNameLst>
                                      </p:cBhvr>
                                      <p:to>
                                        <p:strVal val="visible"/>
                                      </p:to>
                                    </p:set>
                                    <p:animEffect transition="in" filter="fade">
                                      <p:cBhvr>
                                        <p:cTn id="7" dur="800" decel="100000"/>
                                        <p:tgtEl>
                                          <p:spTgt spid="75780"/>
                                        </p:tgtEl>
                                      </p:cBhvr>
                                    </p:animEffect>
                                    <p:anim calcmode="lin" valueType="num">
                                      <p:cBhvr>
                                        <p:cTn id="8" dur="800" decel="100000" fill="hold"/>
                                        <p:tgtEl>
                                          <p:spTgt spid="75780"/>
                                        </p:tgtEl>
                                        <p:attrNameLst>
                                          <p:attrName>style.rotation</p:attrName>
                                        </p:attrNameLst>
                                      </p:cBhvr>
                                      <p:tavLst>
                                        <p:tav tm="0">
                                          <p:val>
                                            <p:fltVal val="-90"/>
                                          </p:val>
                                        </p:tav>
                                        <p:tav tm="100000">
                                          <p:val>
                                            <p:fltVal val="0"/>
                                          </p:val>
                                        </p:tav>
                                      </p:tavLst>
                                    </p:anim>
                                    <p:anim calcmode="lin" valueType="num">
                                      <p:cBhvr>
                                        <p:cTn id="9" dur="800" decel="100000" fill="hold"/>
                                        <p:tgtEl>
                                          <p:spTgt spid="75780"/>
                                        </p:tgtEl>
                                        <p:attrNameLst>
                                          <p:attrName>ppt_x</p:attrName>
                                        </p:attrNameLst>
                                      </p:cBhvr>
                                      <p:tavLst>
                                        <p:tav tm="0">
                                          <p:val>
                                            <p:strVal val="#ppt_x+0.4"/>
                                          </p:val>
                                        </p:tav>
                                        <p:tav tm="100000">
                                          <p:val>
                                            <p:strVal val="#ppt_x-0.05"/>
                                          </p:val>
                                        </p:tav>
                                      </p:tavLst>
                                    </p:anim>
                                    <p:anim calcmode="lin" valueType="num">
                                      <p:cBhvr>
                                        <p:cTn id="10" dur="800" decel="100000" fill="hold"/>
                                        <p:tgtEl>
                                          <p:spTgt spid="75780"/>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75780"/>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75780"/>
                                        </p:tgtEl>
                                        <p:attrNameLst>
                                          <p:attrName>ppt_y</p:attrName>
                                        </p:attrNameLst>
                                      </p:cBhvr>
                                      <p:tavLst>
                                        <p:tav tm="0">
                                          <p:val>
                                            <p:strVal val="#ppt_y+0.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5780" grpId="0" animBg="1"/>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734</TotalTime>
  <Words>1649</Words>
  <Application>Microsoft Office PowerPoint</Application>
  <PresentationFormat>Widescreen</PresentationFormat>
  <Paragraphs>62</Paragraphs>
  <Slides>19</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19</vt:i4>
      </vt:variant>
    </vt:vector>
  </HeadingPairs>
  <TitlesOfParts>
    <vt:vector size="25" baseType="lpstr">
      <vt:lpstr>2  Farnaz</vt:lpstr>
      <vt:lpstr>2  Sahar</vt:lpstr>
      <vt:lpstr>Arial</vt:lpstr>
      <vt:lpstr>Calibri</vt:lpstr>
      <vt:lpstr>Calibri Light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Admin</dc:creator>
  <cp:lastModifiedBy>Admin</cp:lastModifiedBy>
  <cp:revision>236</cp:revision>
  <dcterms:created xsi:type="dcterms:W3CDTF">2020-04-05T15:16:16Z</dcterms:created>
  <dcterms:modified xsi:type="dcterms:W3CDTF">2020-05-24T08:12:40Z</dcterms:modified>
</cp:coreProperties>
</file>