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57" r:id="rId4"/>
    <p:sldId id="258" r:id="rId5"/>
    <p:sldId id="259" r:id="rId6"/>
    <p:sldId id="280"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1202" y="222069"/>
            <a:ext cx="8915399" cy="3853541"/>
          </a:xfrm>
        </p:spPr>
        <p:txBody>
          <a:bodyPr>
            <a:normAutofit fontScale="90000"/>
          </a:bodyPr>
          <a:lstStyle/>
          <a:p>
            <a:pPr algn="ctr"/>
            <a:r>
              <a:rPr lang="fa-IR" dirty="0" smtClean="0">
                <a:solidFill>
                  <a:srgbClr val="00B050"/>
                </a:solidFill>
                <a:latin typeface="Andalus" panose="02020603050405020304" pitchFamily="18" charset="-78"/>
                <a:cs typeface="Andalus" panose="02020603050405020304" pitchFamily="18" charset="-78"/>
              </a:rPr>
              <a:t>دانشگاه فر هنگیان</a:t>
            </a:r>
            <a:r>
              <a:rPr lang="fa-IR" dirty="0" smtClean="0">
                <a:latin typeface="Sakkal Majalla" panose="02000000000000000000" pitchFamily="2" charset="-78"/>
                <a:cs typeface="Sakkal Majalla" panose="02000000000000000000" pitchFamily="2" charset="-78"/>
              </a:rPr>
              <a:t/>
            </a:r>
            <a:br>
              <a:rPr lang="fa-IR" dirty="0" smtClean="0">
                <a:latin typeface="Sakkal Majalla" panose="02000000000000000000" pitchFamily="2" charset="-78"/>
                <a:cs typeface="Sakkal Majalla" panose="02000000000000000000" pitchFamily="2" charset="-78"/>
              </a:rPr>
            </a:br>
            <a:r>
              <a:rPr lang="fa-IR" sz="3100" dirty="0" smtClean="0">
                <a:solidFill>
                  <a:srgbClr val="7030A0"/>
                </a:solidFill>
                <a:latin typeface="Agency FB" panose="020B0503020202020204" pitchFamily="34" charset="0"/>
                <a:cs typeface="Sakkal Majalla" panose="02000000000000000000" pitchFamily="2" charset="-78"/>
              </a:rPr>
              <a:t>پردیس شهید رجایی اورمیه</a:t>
            </a:r>
            <a:br>
              <a:rPr lang="fa-IR" sz="3100" dirty="0" smtClean="0">
                <a:solidFill>
                  <a:srgbClr val="7030A0"/>
                </a:solidFill>
                <a:latin typeface="Agency FB" panose="020B0503020202020204" pitchFamily="34" charset="0"/>
                <a:cs typeface="Sakkal Majalla" panose="02000000000000000000" pitchFamily="2" charset="-78"/>
              </a:rPr>
            </a:br>
            <a:r>
              <a:rPr lang="fa-IR" dirty="0" smtClean="0">
                <a:latin typeface="Sakkal Majalla" panose="02000000000000000000" pitchFamily="2" charset="-78"/>
                <a:cs typeface="Sakkal Majalla" panose="02000000000000000000" pitchFamily="2" charset="-78"/>
              </a:rPr>
              <a:t/>
            </a:r>
            <a:br>
              <a:rPr lang="fa-IR" dirty="0" smtClean="0">
                <a:latin typeface="Sakkal Majalla" panose="02000000000000000000" pitchFamily="2" charset="-78"/>
                <a:cs typeface="Sakkal Majalla" panose="02000000000000000000" pitchFamily="2" charset="-78"/>
              </a:rPr>
            </a:br>
            <a:r>
              <a:rPr lang="fa-IR" altLang="en-US" sz="4000" dirty="0">
                <a:solidFill>
                  <a:srgbClr val="FF0000"/>
                </a:solidFill>
                <a:latin typeface="Angsana New" panose="02020603050405020304" pitchFamily="18" charset="-34"/>
              </a:rPr>
              <a:t>درس آموزش وپرورش فراگیر</a:t>
            </a:r>
            <a:br>
              <a:rPr lang="fa-IR" altLang="en-US" sz="4000" dirty="0">
                <a:solidFill>
                  <a:srgbClr val="FF0000"/>
                </a:solidFill>
                <a:latin typeface="Angsana New" panose="02020603050405020304" pitchFamily="18" charset="-34"/>
              </a:rPr>
            </a:br>
            <a:r>
              <a:rPr lang="en-US" altLang="en-US" sz="4000" dirty="0">
                <a:solidFill>
                  <a:srgbClr val="FF0000"/>
                </a:solidFill>
                <a:latin typeface="Angsana New" panose="02020603050405020304" pitchFamily="18" charset="-34"/>
                <a:cs typeface="Angsana New" panose="02020603050405020304" pitchFamily="18" charset="-34"/>
              </a:rPr>
              <a:t>Inclusive Education</a:t>
            </a:r>
            <a:r>
              <a:rPr lang="en-US" altLang="en-US" dirty="0"/>
              <a:t/>
            </a:r>
            <a:br>
              <a:rPr lang="en-US" altLang="en-US" dirty="0"/>
            </a:br>
            <a:endParaRPr lang="fa-IR" dirty="0">
              <a:solidFill>
                <a:srgbClr val="FF0000"/>
              </a:solidFill>
              <a:latin typeface="Sakkal Majalla" panose="02000000000000000000" pitchFamily="2" charset="-78"/>
              <a:cs typeface="Sakkal Majalla" panose="02000000000000000000" pitchFamily="2" charset="-78"/>
            </a:endParaRPr>
          </a:p>
        </p:txBody>
      </p:sp>
      <p:sp>
        <p:nvSpPr>
          <p:cNvPr id="3" name="Subtitle 2"/>
          <p:cNvSpPr>
            <a:spLocks noGrp="1"/>
          </p:cNvSpPr>
          <p:nvPr>
            <p:ph type="subTitle" idx="1"/>
          </p:nvPr>
        </p:nvSpPr>
        <p:spPr/>
        <p:txBody>
          <a:bodyPr/>
          <a:lstStyle/>
          <a:p>
            <a:r>
              <a:rPr lang="fa-IR" dirty="0" smtClean="0"/>
              <a:t> </a:t>
            </a:r>
            <a:r>
              <a:rPr lang="fa-IR" b="1" dirty="0" smtClean="0">
                <a:solidFill>
                  <a:schemeClr val="tx1"/>
                </a:solidFill>
              </a:rPr>
              <a:t>استاد مربوطه </a:t>
            </a:r>
            <a:r>
              <a:rPr lang="fa-IR" b="1" dirty="0" smtClean="0">
                <a:solidFill>
                  <a:srgbClr val="00B050"/>
                </a:solidFill>
              </a:rPr>
              <a:t>: </a:t>
            </a:r>
            <a:r>
              <a:rPr lang="fa-IR" b="1" dirty="0" smtClean="0">
                <a:solidFill>
                  <a:srgbClr val="0070C0"/>
                </a:solidFill>
              </a:rPr>
              <a:t>دکتردرگاهی</a:t>
            </a:r>
          </a:p>
          <a:p>
            <a:r>
              <a:rPr lang="fa-IR" dirty="0" smtClean="0"/>
              <a:t>بهار99</a:t>
            </a:r>
            <a:endParaRPr lang="fa-IR" dirty="0"/>
          </a:p>
        </p:txBody>
      </p:sp>
      <p:cxnSp>
        <p:nvCxnSpPr>
          <p:cNvPr id="5" name="Straight Connector 4"/>
          <p:cNvCxnSpPr/>
          <p:nvPr/>
        </p:nvCxnSpPr>
        <p:spPr>
          <a:xfrm flipV="1">
            <a:off x="3840480" y="1894114"/>
            <a:ext cx="5656217" cy="261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737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یجه تصویری برای صفحه پاورپوینت بسم الل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06" y="248194"/>
            <a:ext cx="8172994" cy="620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521384"/>
      </p:ext>
    </p:extLst>
  </p:cSld>
  <p:clrMapOvr>
    <a:masterClrMapping/>
  </p:clrMapOvr>
  <mc:AlternateContent xmlns:mc="http://schemas.openxmlformats.org/markup-compatibility/2006" xmlns:p14="http://schemas.microsoft.com/office/powerpoint/2010/main">
    <mc:Choice Requires="p14">
      <p:transition p14:dur="20" advTm="2000">
        <p14:ripple/>
      </p:transition>
    </mc:Choice>
    <mc:Fallback xmlns="">
      <p:transition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371600"/>
            <a:ext cx="8911687" cy="2220686"/>
          </a:xfrm>
        </p:spPr>
        <p:txBody>
          <a:bodyPr>
            <a:normAutofit/>
          </a:bodyPr>
          <a:lstStyle/>
          <a:p>
            <a:pPr algn="ctr"/>
            <a:r>
              <a:rPr lang="fa-IR" sz="3200" b="1" dirty="0">
                <a:solidFill>
                  <a:srgbClr val="00B0F0"/>
                </a:solidFill>
                <a:latin typeface="Tahoma" pitchFamily="34" charset="0"/>
                <a:ea typeface="Tahoma" pitchFamily="34" charset="0"/>
              </a:rPr>
              <a:t>کتاب روانشناسی تفاوت های فردی</a:t>
            </a:r>
            <a:br>
              <a:rPr lang="fa-IR" sz="3200" b="1" dirty="0">
                <a:solidFill>
                  <a:srgbClr val="00B0F0"/>
                </a:solidFill>
                <a:latin typeface="Tahoma" pitchFamily="34" charset="0"/>
                <a:ea typeface="Tahoma" pitchFamily="34" charset="0"/>
              </a:rPr>
            </a:br>
            <a:r>
              <a:rPr lang="fa-IR" sz="3200" b="1" dirty="0">
                <a:solidFill>
                  <a:srgbClr val="00B0F0"/>
                </a:solidFill>
                <a:latin typeface="Tahoma" pitchFamily="34" charset="0"/>
                <a:ea typeface="Tahoma" pitchFamily="34" charset="0"/>
              </a:rPr>
              <a:t>دکتر حمزه </a:t>
            </a:r>
            <a:r>
              <a:rPr lang="fa-IR" sz="3200" b="1" dirty="0" smtClean="0">
                <a:solidFill>
                  <a:srgbClr val="00B0F0"/>
                </a:solidFill>
                <a:latin typeface="Tahoma" pitchFamily="34" charset="0"/>
                <a:ea typeface="Tahoma" pitchFamily="34" charset="0"/>
              </a:rPr>
              <a:t>گنجی</a:t>
            </a:r>
            <a:br>
              <a:rPr lang="fa-IR" sz="3200" b="1" dirty="0" smtClean="0">
                <a:solidFill>
                  <a:srgbClr val="00B0F0"/>
                </a:solidFill>
                <a:latin typeface="Tahoma" pitchFamily="34" charset="0"/>
                <a:ea typeface="Tahoma" pitchFamily="34" charset="0"/>
              </a:rPr>
            </a:br>
            <a:r>
              <a:rPr lang="fa-IR" sz="3200" b="1" dirty="0">
                <a:solidFill>
                  <a:srgbClr val="00B0F0"/>
                </a:solidFill>
                <a:latin typeface="Tahoma" pitchFamily="34" charset="0"/>
                <a:ea typeface="Tahoma" pitchFamily="34" charset="0"/>
              </a:rPr>
              <a:t/>
            </a:r>
            <a:br>
              <a:rPr lang="fa-IR" sz="3200" b="1" dirty="0">
                <a:solidFill>
                  <a:srgbClr val="00B0F0"/>
                </a:solidFill>
                <a:latin typeface="Tahoma" pitchFamily="34" charset="0"/>
                <a:ea typeface="Tahoma" pitchFamily="34" charset="0"/>
              </a:rPr>
            </a:br>
            <a:r>
              <a:rPr lang="fa-IR" sz="3200" b="1" dirty="0" smtClean="0">
                <a:solidFill>
                  <a:srgbClr val="7030A0"/>
                </a:solidFill>
                <a:latin typeface="Tahoma" pitchFamily="34" charset="0"/>
                <a:ea typeface="Tahoma" pitchFamily="34" charset="0"/>
              </a:rPr>
              <a:t>هوش و تفاوت های فردی</a:t>
            </a:r>
            <a:endParaRPr lang="fa-IR" sz="3200" dirty="0" smtClean="0">
              <a:solidFill>
                <a:srgbClr val="7030A0"/>
              </a:solidFill>
            </a:endParaRPr>
          </a:p>
        </p:txBody>
      </p:sp>
      <p:sp>
        <p:nvSpPr>
          <p:cNvPr id="3" name="Content Placeholder 2"/>
          <p:cNvSpPr>
            <a:spLocks noGrp="1"/>
          </p:cNvSpPr>
          <p:nvPr>
            <p:ph idx="1"/>
          </p:nvPr>
        </p:nvSpPr>
        <p:spPr>
          <a:xfrm>
            <a:off x="2589212" y="4415247"/>
            <a:ext cx="1630091" cy="1254034"/>
          </a:xfrm>
        </p:spPr>
        <p:txBody>
          <a:bodyPr>
            <a:normAutofit/>
          </a:bodyPr>
          <a:lstStyle/>
          <a:p>
            <a:r>
              <a:rPr lang="fa-IR" altLang="en-US" b="1" dirty="0">
                <a:solidFill>
                  <a:srgbClr val="7030A0"/>
                </a:solidFill>
              </a:rPr>
              <a:t>فصل </a:t>
            </a:r>
            <a:r>
              <a:rPr lang="fa-IR" altLang="en-US" b="1" dirty="0" smtClean="0">
                <a:solidFill>
                  <a:srgbClr val="7030A0"/>
                </a:solidFill>
              </a:rPr>
              <a:t>6</a:t>
            </a:r>
            <a:endParaRPr lang="en-US" altLang="en-US" b="1" dirty="0">
              <a:solidFill>
                <a:srgbClr val="7030A0"/>
              </a:solidFill>
            </a:endParaRPr>
          </a:p>
          <a:p>
            <a:r>
              <a:rPr lang="fa-IR" altLang="en-US" b="1" dirty="0">
                <a:solidFill>
                  <a:srgbClr val="FF0000"/>
                </a:solidFill>
              </a:rPr>
              <a:t>جلسه </a:t>
            </a:r>
            <a:r>
              <a:rPr lang="fa-IR" altLang="en-US" b="1" dirty="0" smtClean="0">
                <a:solidFill>
                  <a:srgbClr val="FF0000"/>
                </a:solidFill>
              </a:rPr>
              <a:t>5</a:t>
            </a:r>
            <a:endParaRPr lang="en-US" altLang="en-US" b="1" dirty="0">
              <a:solidFill>
                <a:srgbClr val="FF0000"/>
              </a:solidFill>
            </a:endParaRPr>
          </a:p>
          <a:p>
            <a:endParaRPr lang="fa-IR" dirty="0"/>
          </a:p>
        </p:txBody>
      </p:sp>
      <p:cxnSp>
        <p:nvCxnSpPr>
          <p:cNvPr id="5" name="Straight Connector 4"/>
          <p:cNvCxnSpPr/>
          <p:nvPr/>
        </p:nvCxnSpPr>
        <p:spPr>
          <a:xfrm flipH="1">
            <a:off x="3997234" y="2704011"/>
            <a:ext cx="6701246" cy="13063"/>
          </a:xfrm>
          <a:prstGeom prst="line">
            <a:avLst/>
          </a:prstGeom>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694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17566"/>
            <a:ext cx="8911687" cy="1097280"/>
          </a:xfrm>
        </p:spPr>
        <p:txBody>
          <a:bodyPr>
            <a:normAutofit/>
          </a:bodyPr>
          <a:lstStyle/>
          <a:p>
            <a:pPr algn="ctr"/>
            <a:r>
              <a:rPr lang="fa-IR" sz="3200" dirty="0" smtClean="0">
                <a:solidFill>
                  <a:srgbClr val="C00000"/>
                </a:solidFill>
              </a:rPr>
              <a:t>مقدمه فصل</a:t>
            </a:r>
            <a:endParaRPr lang="fa-IR" sz="3200" dirty="0">
              <a:solidFill>
                <a:srgbClr val="C00000"/>
              </a:solidFill>
            </a:endParaRPr>
          </a:p>
        </p:txBody>
      </p:sp>
      <p:sp>
        <p:nvSpPr>
          <p:cNvPr id="3" name="Content Placeholder 2"/>
          <p:cNvSpPr>
            <a:spLocks noGrp="1"/>
          </p:cNvSpPr>
          <p:nvPr>
            <p:ph idx="1"/>
          </p:nvPr>
        </p:nvSpPr>
        <p:spPr>
          <a:xfrm>
            <a:off x="2589212" y="1214846"/>
            <a:ext cx="8915400" cy="5473337"/>
          </a:xfrm>
        </p:spPr>
        <p:txBody>
          <a:bodyPr/>
          <a:lstStyle/>
          <a:p>
            <a:r>
              <a:rPr lang="fa-IR" dirty="0" smtClean="0"/>
              <a:t>هرمن ابینگهاوس :روانشناس آلمانی و اختراع کننده هجاهای بی معنی که میشه حافظه افراد را اندازه گرفت</a:t>
            </a:r>
          </a:p>
          <a:p>
            <a:r>
              <a:rPr lang="fa-IR" dirty="0" smtClean="0"/>
              <a:t>آلفرد بینه : مقیاس اندازه گیری رشد هوشی کودکان را ساخت .</a:t>
            </a:r>
          </a:p>
          <a:p>
            <a:r>
              <a:rPr lang="fa-IR" dirty="0" smtClean="0"/>
              <a:t>فلذا میتوان گفت با هردو شیوه میتوان تفاوت های فردی را اندازه گرفت .</a:t>
            </a:r>
          </a:p>
          <a:p>
            <a:r>
              <a:rPr lang="fa-IR" dirty="0" smtClean="0"/>
              <a:t>اولی با کمک هجاهای بی معنی وبا مقایسه نتایج تفاوت های فردی آنها را مشخص کرد و فراخنای حافظه ، حافظه بینایی و شنوایی افراد را سنجیدکه احتمالا با کدام طریق بهتر یاد میگیرند</a:t>
            </a:r>
          </a:p>
          <a:p>
            <a:r>
              <a:rPr lang="fa-IR" dirty="0" smtClean="0"/>
              <a:t>دختر ها الگوی شنوایی بهتر</a:t>
            </a:r>
          </a:p>
          <a:p>
            <a:r>
              <a:rPr lang="fa-IR" dirty="0" smtClean="0"/>
              <a:t>پسرها الگوی بینایی بهتر</a:t>
            </a:r>
          </a:p>
          <a:p>
            <a:r>
              <a:rPr lang="fa-IR" smtClean="0"/>
              <a:t>دومی تشخیص تفاوت های فردی کودکان وجدا کردن عقب مانده ای ذهنی ار عادی ها وتشکیل کلاس ویژه برای آنها</a:t>
            </a:r>
            <a:endParaRPr lang="fa-IR" dirty="0" smtClean="0"/>
          </a:p>
          <a:p>
            <a:endParaRPr lang="fa-IR" dirty="0" smtClean="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838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38930"/>
          </a:xfrm>
        </p:spPr>
        <p:txBody>
          <a:bodyPr>
            <a:normAutofit/>
          </a:bodyPr>
          <a:lstStyle/>
          <a:p>
            <a:pPr algn="r"/>
            <a:r>
              <a:rPr lang="fa-IR" sz="4000" dirty="0" smtClean="0">
                <a:solidFill>
                  <a:srgbClr val="FF0000"/>
                </a:solidFill>
                <a:cs typeface="+mn-cs"/>
              </a:rPr>
              <a:t>هوش چیست ؟</a:t>
            </a:r>
            <a:endParaRPr lang="fa-IR" sz="3200" dirty="0">
              <a:solidFill>
                <a:srgbClr val="C00000"/>
              </a:solidFill>
            </a:endParaRPr>
          </a:p>
        </p:txBody>
      </p:sp>
      <p:sp>
        <p:nvSpPr>
          <p:cNvPr id="3" name="Content Placeholder 2"/>
          <p:cNvSpPr>
            <a:spLocks noGrp="1"/>
          </p:cNvSpPr>
          <p:nvPr>
            <p:ph idx="1"/>
          </p:nvPr>
        </p:nvSpPr>
        <p:spPr>
          <a:xfrm>
            <a:off x="1946367" y="1463040"/>
            <a:ext cx="9901644" cy="4767943"/>
          </a:xfrm>
        </p:spPr>
        <p:txBody>
          <a:bodyPr>
            <a:normAutofit/>
          </a:bodyPr>
          <a:lstStyle/>
          <a:p>
            <a:r>
              <a:rPr lang="fa-IR" dirty="0" smtClean="0"/>
              <a:t>درسال 1904 وزیر آموزش همگانی فرانسه از روانشناسی بنام آلفرد بینه خواست تا با ایجاد روش هایی اقدام  کنند که نشان دهد کدام دسته از دانش آموزان ابتدایی درمعرض ناکامی تحصیلی قرار داشته ونیازمند توجه فراوانند</a:t>
            </a:r>
          </a:p>
          <a:p>
            <a:r>
              <a:rPr lang="fa-IR" dirty="0" smtClean="0"/>
              <a:t>نتیجه تلاشهای بینه وهمکارانش پایه ریزی نخستین آزمون های هوشی انجامید وبه صورت عینی و عملیاتی هوش افراد اندازه گیری شد</a:t>
            </a:r>
          </a:p>
          <a:p>
            <a:r>
              <a:rPr lang="fa-IR" dirty="0" smtClean="0"/>
              <a:t>این مفهوم بعدها هوش بر یا به اختصار ( </a:t>
            </a:r>
            <a:r>
              <a:rPr lang="en-US" dirty="0" smtClean="0"/>
              <a:t>IQ</a:t>
            </a:r>
            <a:r>
              <a:rPr lang="fa-IR" dirty="0" smtClean="0"/>
              <a:t> ) نامیده شد</a:t>
            </a:r>
          </a:p>
          <a:p>
            <a:r>
              <a:rPr lang="fa-IR" dirty="0" smtClean="0"/>
              <a:t>تعریفی از هوش دشوار وسخت است واحتمالا غیرممکن .چرا که هرمتخصص تعریف مخصوص خود را  دارد .</a:t>
            </a:r>
          </a:p>
          <a:p>
            <a:r>
              <a:rPr lang="fa-IR" dirty="0" smtClean="0"/>
              <a:t>ا</a:t>
            </a:r>
          </a:p>
          <a:p>
            <a:r>
              <a:rPr lang="fa-IR" dirty="0" smtClean="0"/>
              <a:t>بینه می گوید هوش چیزی است که تست من اندازه میگیرد .</a:t>
            </a:r>
          </a:p>
          <a:p>
            <a:r>
              <a:rPr lang="fa-IR" dirty="0" smtClean="0"/>
              <a:t>هوش یعنی توانایی حل مسایل</a:t>
            </a:r>
          </a:p>
          <a:p>
            <a:r>
              <a:rPr lang="fa-IR" dirty="0" smtClean="0"/>
              <a:t>هوش یعنی قدرت سازگاری با موقعیت تازه</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4961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99741"/>
          </a:xfrm>
        </p:spPr>
        <p:txBody>
          <a:bodyPr/>
          <a:lstStyle/>
          <a:p>
            <a:pPr algn="r"/>
            <a:r>
              <a:rPr lang="fa-IR" dirty="0">
                <a:solidFill>
                  <a:srgbClr val="C00000"/>
                </a:solidFill>
              </a:rPr>
              <a:t>سه معیار تاثیرگذار بر تعریف هوش </a:t>
            </a:r>
            <a:endParaRPr lang="fa-IR" dirty="0"/>
          </a:p>
        </p:txBody>
      </p:sp>
      <p:sp>
        <p:nvSpPr>
          <p:cNvPr id="3" name="Content Placeholder 2"/>
          <p:cNvSpPr>
            <a:spLocks noGrp="1"/>
          </p:cNvSpPr>
          <p:nvPr>
            <p:ph idx="1"/>
          </p:nvPr>
        </p:nvSpPr>
        <p:spPr>
          <a:xfrm>
            <a:off x="2589212" y="1423851"/>
            <a:ext cx="8915400" cy="5115494"/>
          </a:xfrm>
        </p:spPr>
        <p:txBody>
          <a:bodyPr>
            <a:normAutofit fontScale="92500" lnSpcReduction="10000"/>
          </a:bodyPr>
          <a:lstStyle/>
          <a:p>
            <a:r>
              <a:rPr lang="fa-IR" dirty="0" smtClean="0"/>
              <a:t>1 - </a:t>
            </a:r>
            <a:r>
              <a:rPr lang="fa-IR" dirty="0" smtClean="0">
                <a:solidFill>
                  <a:srgbClr val="00B050"/>
                </a:solidFill>
              </a:rPr>
              <a:t>هوش و رشد </a:t>
            </a:r>
            <a:r>
              <a:rPr lang="fa-IR" dirty="0" smtClean="0"/>
              <a:t>: </a:t>
            </a:r>
          </a:p>
          <a:p>
            <a:r>
              <a:rPr lang="fa-IR" dirty="0" smtClean="0"/>
              <a:t>کودکان بزرگتر ، بهتراز کودکان کوچکتر از خود موفق میشوند یعنی هراندازه سن کودک بالا باشد به همان اندازه توانایی او در یادگیری خواندن ونوشتن وحساب کردن بیشتر است</a:t>
            </a:r>
          </a:p>
          <a:p>
            <a:r>
              <a:rPr lang="fa-IR" dirty="0" smtClean="0"/>
              <a:t>2 - </a:t>
            </a:r>
            <a:r>
              <a:rPr lang="fa-IR" dirty="0" smtClean="0">
                <a:solidFill>
                  <a:srgbClr val="00B050"/>
                </a:solidFill>
              </a:rPr>
              <a:t>هوش بعنوان استعداد </a:t>
            </a:r>
            <a:r>
              <a:rPr lang="fa-IR" dirty="0" smtClean="0"/>
              <a:t>: </a:t>
            </a:r>
          </a:p>
          <a:p>
            <a:r>
              <a:rPr lang="fa-IR" dirty="0" smtClean="0"/>
              <a:t>هر اندازه سن کودک بالا باشد قدرت تشکیل مفاهیم نیز در او افزایش می یابد</a:t>
            </a:r>
          </a:p>
          <a:p>
            <a:r>
              <a:rPr lang="fa-IR" dirty="0" smtClean="0"/>
              <a:t>هوش عینی و هوش انتزاعی </a:t>
            </a:r>
          </a:p>
          <a:p>
            <a:r>
              <a:rPr lang="fa-IR" dirty="0" smtClean="0"/>
              <a:t>3 – </a:t>
            </a:r>
            <a:r>
              <a:rPr lang="fa-IR" dirty="0" smtClean="0">
                <a:solidFill>
                  <a:srgbClr val="00B050"/>
                </a:solidFill>
              </a:rPr>
              <a:t>هوش درمفهوم عاملی </a:t>
            </a:r>
            <a:r>
              <a:rPr lang="fa-IR" dirty="0" smtClean="0"/>
              <a:t>:</a:t>
            </a:r>
          </a:p>
          <a:p>
            <a:r>
              <a:rPr lang="fa-IR" dirty="0" smtClean="0"/>
              <a:t>هوش عبارت است از یک </a:t>
            </a:r>
            <a:r>
              <a:rPr lang="fa-IR" dirty="0" smtClean="0">
                <a:solidFill>
                  <a:srgbClr val="FF0000"/>
                </a:solidFill>
              </a:rPr>
              <a:t>استعداد کلی </a:t>
            </a:r>
            <a:r>
              <a:rPr lang="fa-IR" dirty="0" smtClean="0"/>
              <a:t>( عامل </a:t>
            </a:r>
            <a:r>
              <a:rPr lang="en-US" b="1" dirty="0" smtClean="0"/>
              <a:t>g</a:t>
            </a:r>
            <a:r>
              <a:rPr lang="fa-IR" b="1" dirty="0" smtClean="0"/>
              <a:t> </a:t>
            </a:r>
            <a:r>
              <a:rPr lang="fa-IR" dirty="0" smtClean="0"/>
              <a:t>) .به نظر اسپیرمن توانایی هایی که در همه فعالیت های ذهنی ما حضور دارند وموجب ارتباط و همبستگی مثبت بین آنها میشوند</a:t>
            </a:r>
          </a:p>
          <a:p>
            <a:r>
              <a:rPr lang="fa-IR" dirty="0" smtClean="0">
                <a:solidFill>
                  <a:srgbClr val="FF0000"/>
                </a:solidFill>
              </a:rPr>
              <a:t>عامل اختصاصی </a:t>
            </a:r>
            <a:r>
              <a:rPr lang="fa-IR" dirty="0" smtClean="0"/>
              <a:t>(</a:t>
            </a:r>
            <a:r>
              <a:rPr lang="en-US" dirty="0" smtClean="0"/>
              <a:t>S</a:t>
            </a:r>
            <a:r>
              <a:rPr lang="fa-IR" dirty="0" smtClean="0"/>
              <a:t> )</a:t>
            </a:r>
            <a:r>
              <a:rPr lang="en-US" dirty="0" smtClean="0"/>
              <a:t> </a:t>
            </a:r>
            <a:r>
              <a:rPr lang="fa-IR" dirty="0" smtClean="0"/>
              <a:t>و بحث هوش های چندگانه </a:t>
            </a:r>
          </a:p>
          <a:p>
            <a:r>
              <a:rPr lang="fa-IR" dirty="0" smtClean="0"/>
              <a:t>دو دانش آموز که یکی در املا ویکی در ورزش پیشرفت کنند</a:t>
            </a:r>
          </a:p>
          <a:p>
            <a:r>
              <a:rPr lang="fa-IR" dirty="0" smtClean="0"/>
              <a:t>موفقیت درخواندن وحساب کردن تحت تاثیر عامل کلی ولی سرعت عمل وزیبایی خط تحت تاثیر عامل اختصاصی هوش هست .</a:t>
            </a:r>
          </a:p>
          <a:p>
            <a:r>
              <a:rPr lang="fa-IR" dirty="0" smtClean="0"/>
              <a:t>عامل گروهی که در تعداد معینی از فعالیت ها وارد عمل میشود مثل کلامی و تجسم فضایی عددی وحافظه</a:t>
            </a:r>
          </a:p>
          <a:p>
            <a:endParaRPr lang="fa-IR" dirty="0" smtClean="0"/>
          </a:p>
          <a:p>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7655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9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2720</TotalTime>
  <Words>411</Words>
  <Application>Microsoft Office PowerPoint</Application>
  <PresentationFormat>Widescreen</PresentationFormat>
  <Paragraphs>35</Paragraphs>
  <Slides>6</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Agency FB</vt:lpstr>
      <vt:lpstr>Andalus</vt:lpstr>
      <vt:lpstr>Angsana New</vt:lpstr>
      <vt:lpstr>Arial</vt:lpstr>
      <vt:lpstr>Century Gothic</vt:lpstr>
      <vt:lpstr>Sakkal Majalla</vt:lpstr>
      <vt:lpstr>Tahoma</vt:lpstr>
      <vt:lpstr>Wingdings 3</vt:lpstr>
      <vt:lpstr>Wisp</vt:lpstr>
      <vt:lpstr>دانشگاه فر هنگیان پردیس شهید رجایی اورمیه  درس آموزش وپرورش فراگیر Inclusive Education </vt:lpstr>
      <vt:lpstr>PowerPoint Presentation</vt:lpstr>
      <vt:lpstr>کتاب روانشناسی تفاوت های فردی دکتر حمزه گنجی  هوش و تفاوت های فردی</vt:lpstr>
      <vt:lpstr>مقدمه فصل</vt:lpstr>
      <vt:lpstr>هوش چیست ؟</vt:lpstr>
      <vt:lpstr>سه معیار تاثیرگذار بر تعریف هوش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روانشناسی شخصیت نظریه یادگیری اجتماعی جولیان راتر</dc:title>
  <dc:creator>lenovo</dc:creator>
  <cp:lastModifiedBy>lenovo</cp:lastModifiedBy>
  <cp:revision>146</cp:revision>
  <dcterms:created xsi:type="dcterms:W3CDTF">2019-06-25T20:18:24Z</dcterms:created>
  <dcterms:modified xsi:type="dcterms:W3CDTF">2020-05-24T21:25:18Z</dcterms:modified>
</cp:coreProperties>
</file>