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6" r:id="rId7"/>
    <p:sldId id="275" r:id="rId8"/>
    <p:sldId id="274" r:id="rId9"/>
    <p:sldId id="273" r:id="rId10"/>
    <p:sldId id="272" r:id="rId11"/>
    <p:sldId id="260" r:id="rId12"/>
    <p:sldId id="268" r:id="rId13"/>
    <p:sldId id="271" r:id="rId14"/>
    <p:sldId id="269" r:id="rId15"/>
    <p:sldId id="270" r:id="rId16"/>
    <p:sldId id="261" r:id="rId17"/>
    <p:sldId id="262" r:id="rId18"/>
    <p:sldId id="263" r:id="rId19"/>
    <p:sldId id="264" r:id="rId20"/>
    <p:sldId id="265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53" d="100"/>
          <a:sy n="53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600" dirty="0" smtClean="0"/>
              <a:t>فصل ششم : اعتبار وروایی در اقدام پژوهی</a:t>
            </a:r>
            <a:endParaRPr lang="fa-I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a-IR" dirty="0" smtClean="0"/>
              <a:t>مدرس : علی داوطلب </a:t>
            </a:r>
          </a:p>
          <a:p>
            <a:pPr algn="ctr"/>
            <a:r>
              <a:rPr lang="fa-IR" dirty="0" smtClean="0"/>
              <a:t>دانشگاه فرهنگیان پردیس شهید رجایی ارومیه </a:t>
            </a:r>
            <a:endParaRPr lang="fa-IR" dirty="0"/>
          </a:p>
        </p:txBody>
      </p:sp>
      <p:pic>
        <p:nvPicPr>
          <p:cNvPr id="4" name="صدای اعتبار سنجی اقدام پژوه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514600"/>
            <a:ext cx="609600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6-اعتبار سنجی توسط عامه مردم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نظرات ویافته های روا فقط از طریق  وارد شدن در زندگی  دیگران  تداوم می یابد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41584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انواع اعتبار یابی در اقدام پژوهی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1-خود اعتبار یابی </a:t>
            </a:r>
          </a:p>
          <a:p>
            <a:r>
              <a:rPr lang="fa-IR" sz="2800" dirty="0" smtClean="0"/>
              <a:t>2- اعتبار یابی توسط همکاران </a:t>
            </a:r>
          </a:p>
          <a:p>
            <a:r>
              <a:rPr lang="fa-IR" sz="2800" dirty="0" smtClean="0"/>
              <a:t>3- اعتبار یابی توسط رده های بالا </a:t>
            </a:r>
          </a:p>
          <a:p>
            <a:r>
              <a:rPr lang="fa-IR" sz="2800" dirty="0" smtClean="0"/>
              <a:t>4- اعتبار یابی آکادمیک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55152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1-خود اعتبار یابی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اعتبار یابی توسط خود پژوهشگر 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06212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2- اعتبار یابی توسط همکاران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 smtClean="0"/>
          </a:p>
          <a:p>
            <a:r>
              <a:rPr lang="fa-IR" sz="2400" dirty="0" smtClean="0"/>
              <a:t>اعتبار یابی توسط کسانی که در محیط کار خود از آنان اطلاعات  می گیرد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91461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3- اعتبار یابی توسط رده های بالا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توسط مدیران ، سازمان ها،  روسای ادارات ،متصدیان پست های بالا 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96681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4- اعتبار یابی آکادمیک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 smtClean="0"/>
          </a:p>
          <a:p>
            <a:r>
              <a:rPr lang="fa-IR" sz="2400" dirty="0" smtClean="0"/>
              <a:t>کسانی که در مجامع علمی به تحصیل  وتدریس اشتغال دارند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98490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تشکیل گروه نقاد 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حضور این افراد در گروه نقاد ضروری است :</a:t>
            </a:r>
          </a:p>
          <a:p>
            <a:r>
              <a:rPr lang="fa-IR" sz="2400" dirty="0" smtClean="0"/>
              <a:t>1- یک عضو هیئت علمی </a:t>
            </a:r>
          </a:p>
          <a:p>
            <a:r>
              <a:rPr lang="fa-IR" sz="2400" dirty="0" smtClean="0"/>
              <a:t>2-یکمعلم همکار حتی بازنشسته</a:t>
            </a:r>
          </a:p>
          <a:p>
            <a:r>
              <a:rPr lang="fa-IR" sz="2400" dirty="0" smtClean="0"/>
              <a:t>3-یک دوست صمیمی</a:t>
            </a:r>
          </a:p>
          <a:p>
            <a:r>
              <a:rPr lang="fa-IR" sz="2400" dirty="0" smtClean="0"/>
              <a:t>4- یک نفر متخصص در زمینه مسئله مور پژوهش</a:t>
            </a:r>
          </a:p>
          <a:p>
            <a:r>
              <a:rPr lang="fa-IR" sz="2400" dirty="0" smtClean="0"/>
              <a:t>5-یک نفر از معلمان پژوهنده </a:t>
            </a:r>
          </a:p>
        </p:txBody>
      </p:sp>
    </p:spTree>
    <p:extLst>
      <p:ext uri="{BB962C8B-B14F-4D97-AF65-F5344CB8AC3E}">
        <p14:creationId xmlns:p14="http://schemas.microsoft.com/office/powerpoint/2010/main" val="3859832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/>
              <a:t>معیار های لازم برای اعتبار مطالعات اقدام پژوهی از نظر :»کاترین هر» و «گاری اندرسون»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1- اعتبار فرایند </a:t>
            </a:r>
          </a:p>
          <a:p>
            <a:r>
              <a:rPr lang="fa-IR" sz="2800" dirty="0" smtClean="0"/>
              <a:t>2-اعتبار نتایج </a:t>
            </a:r>
          </a:p>
          <a:p>
            <a:r>
              <a:rPr lang="fa-IR" sz="2800" dirty="0" smtClean="0"/>
              <a:t>3- اعتبار مشارکتی </a:t>
            </a:r>
          </a:p>
          <a:p>
            <a:r>
              <a:rPr lang="fa-IR" sz="2800" dirty="0" smtClean="0"/>
              <a:t>4- اعتبار ترغیب کننده </a:t>
            </a:r>
          </a:p>
          <a:p>
            <a:r>
              <a:rPr lang="fa-IR" sz="2800" dirty="0" smtClean="0"/>
              <a:t>5- اعتبار گفت گویی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072804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1- اعتبار فرایند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این ملاک بیان می کند تا چه اندازه مشکلات دیده می شوند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89708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2-اعتبار </a:t>
            </a:r>
            <a:r>
              <a:rPr lang="fa-IR" dirty="0"/>
              <a:t>نتایج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 smtClean="0"/>
          </a:p>
          <a:p>
            <a:r>
              <a:rPr lang="fa-IR" sz="2400" dirty="0"/>
              <a:t>این ملاک بیان می کند تا چه </a:t>
            </a:r>
            <a:r>
              <a:rPr lang="fa-IR" sz="2400" dirty="0" smtClean="0"/>
              <a:t>اندازه اقدام اتفاق افتاده باشد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07858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مقدمه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در </a:t>
            </a:r>
            <a:r>
              <a:rPr lang="fa-IR" sz="2800" dirty="0" smtClean="0"/>
              <a:t>پژوهش </a:t>
            </a:r>
            <a:r>
              <a:rPr lang="fa-IR" sz="2800" dirty="0" smtClean="0"/>
              <a:t>، از ابزار هایی برای اندازه گیری  وسنجش متغییر ها استفاده  می شود که ابزار ها باید روا  وپایا باشند . همچنین برای گرد آوری داده </a:t>
            </a:r>
            <a:r>
              <a:rPr lang="fa-IR" sz="2800" dirty="0" smtClean="0"/>
              <a:t>ها </a:t>
            </a:r>
            <a:r>
              <a:rPr lang="fa-IR" sz="2800" dirty="0" smtClean="0"/>
              <a:t>باید سراغ افراد مطلع ومتخصص رفت . برای مثال ، برای گرفتن اطلاعات سراغ </a:t>
            </a:r>
            <a:r>
              <a:rPr lang="fa-IR" sz="2800" b="1" dirty="0" smtClean="0"/>
              <a:t>فرد مطلع </a:t>
            </a:r>
            <a:r>
              <a:rPr lang="fa-IR" sz="2800" dirty="0" smtClean="0"/>
              <a:t>ومتخصص آن حوزه ( رشته ) می رویم .در این فصل به گروه تشخیص اعتبار ، گروه های ارزیابی کننده ، </a:t>
            </a:r>
            <a:r>
              <a:rPr lang="fa-IR" sz="2800" b="1" dirty="0" smtClean="0"/>
              <a:t>اعتبار سنجی </a:t>
            </a:r>
            <a:r>
              <a:rPr lang="fa-IR" sz="2800" dirty="0" smtClean="0"/>
              <a:t>( اعتبار بخشی ) ، تشکیل گروه نقاد  و...می پردازیم 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957962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3- اعتبار مشارکتی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/>
          </a:p>
          <a:p>
            <a:r>
              <a:rPr lang="fa-IR" sz="2400" dirty="0"/>
              <a:t>این ملاک بیان می کند تا چه اندازه </a:t>
            </a:r>
            <a:r>
              <a:rPr lang="fa-IR" sz="2400" dirty="0" smtClean="0"/>
              <a:t>مطالعه با  همکاری تمامی اعضاء انجام می گردد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246631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4- اعتبار ترغیب کننده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/>
          </a:p>
          <a:p>
            <a:r>
              <a:rPr lang="fa-IR" sz="2400" dirty="0"/>
              <a:t>این ملاک بیان می کند تا چه اندازه مطالعه توانسته است افراد درون سازمان  را به سمت  حقیقت موجود  متمرکز نماید .</a:t>
            </a:r>
          </a:p>
          <a:p>
            <a:r>
              <a:rPr lang="fa-IR" sz="2400" dirty="0" smtClean="0"/>
              <a:t>.</a:t>
            </a:r>
            <a:endParaRPr lang="fa-IR" sz="2400" dirty="0"/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01555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5- اعتبار گفت گویی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400" dirty="0" smtClean="0"/>
          </a:p>
          <a:p>
            <a:r>
              <a:rPr lang="fa-IR" sz="2400" dirty="0" smtClean="0"/>
              <a:t>این ملاک بیان می کند  که محقق تا چه اندازه نتایج  خود را در مقالات  ارائه می دهد 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2084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گروه تشخیص اعتبار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صلاحیت علمی </a:t>
            </a:r>
          </a:p>
          <a:p>
            <a:r>
              <a:rPr lang="fa-IR" sz="2800" dirty="0" smtClean="0"/>
              <a:t>از 10 نفر بیشتر نباشد </a:t>
            </a:r>
          </a:p>
          <a:p>
            <a:r>
              <a:rPr lang="fa-IR" sz="2800" dirty="0" smtClean="0"/>
              <a:t>متشکل از همکاران ف شرکت کنندگان ، مدیران  ومعاونان</a:t>
            </a:r>
          </a:p>
          <a:p>
            <a:r>
              <a:rPr lang="fa-IR" sz="2800" dirty="0" smtClean="0"/>
              <a:t>معتبر دانستن پژوهش توسط گروه تشخیص اعتبار 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9456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گروه های ارزیابی کننده 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1-تعیین اعتبار توسط خود </a:t>
            </a:r>
          </a:p>
          <a:p>
            <a:r>
              <a:rPr lang="fa-IR" sz="2800" dirty="0" smtClean="0"/>
              <a:t>2-اعتبار بخشی ( اعتبار سنجی ) توسط همکاران </a:t>
            </a:r>
          </a:p>
          <a:p>
            <a:r>
              <a:rPr lang="fa-IR" sz="2800" dirty="0" smtClean="0"/>
              <a:t>3- اعتبار سنجی  توسط فرادستان </a:t>
            </a:r>
          </a:p>
          <a:p>
            <a:r>
              <a:rPr lang="fa-IR" sz="2800" dirty="0" smtClean="0"/>
              <a:t>4-اعتبار سنجی از سوی مراجعان </a:t>
            </a:r>
          </a:p>
          <a:p>
            <a:r>
              <a:rPr lang="fa-IR" sz="2800" dirty="0" smtClean="0"/>
              <a:t>5- اعتبار سنجی از سوی جامعه علمی</a:t>
            </a:r>
          </a:p>
          <a:p>
            <a:r>
              <a:rPr lang="fa-IR" sz="2800" dirty="0" smtClean="0"/>
              <a:t>6-اعتبار سنجی توسط عامه مردم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1744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1-تعیین اعتبار توسط خود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آیا می توانید برای اثبات یادگیری حرفه ای خود،دلیلی منطقی ارائه نمایید؟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85269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/>
              <a:t>2-اعتبار بخشی ( اعتبار سنجی ) توسط همکاران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آیا می توانید گروهی از همکاران خود را نسبت به اهمیت  دانشی که به دست آورده اید ، متقاعد نمایید ؟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848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3- اعتبار سنجی  توسط فرادستان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3200" dirty="0" smtClean="0"/>
              <a:t>آیا می توانید به مدیران خود نشان دهید  که کار خود را به منظور  بهبود ، تغییر داده اید وروش جدید کار شما با طرح های توسعه سازمانی  سازگار است ؟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77162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4-اعتبار سنجی از سوی مراجعان 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آیا افرادی که مورد حمایت شما بوده اند ، موافقند که عمل شما ددر راستای  منافع آن ها بوده است؟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94109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5- اعتبار سنجی از سوی جامعه علمی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گاهی لازم است جامعه علمی نقش  وسهم شما را  در تولید  دانش تایید کند .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6020789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</TotalTime>
  <Words>579</Words>
  <Application>Microsoft Office PowerPoint</Application>
  <PresentationFormat>Widescreen</PresentationFormat>
  <Paragraphs>72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Tahoma</vt:lpstr>
      <vt:lpstr>Wingdings 3</vt:lpstr>
      <vt:lpstr>Wisp</vt:lpstr>
      <vt:lpstr>فصل ششم : اعتبار وروایی در اقدام پژوهی</vt:lpstr>
      <vt:lpstr>مقدمه </vt:lpstr>
      <vt:lpstr>گروه تشخیص اعتبار </vt:lpstr>
      <vt:lpstr>گروه های ارزیابی کننده :</vt:lpstr>
      <vt:lpstr>1-تعیین اعتبار توسط خود  </vt:lpstr>
      <vt:lpstr>2-اعتبار بخشی ( اعتبار سنجی ) توسط همکاران  </vt:lpstr>
      <vt:lpstr>3- اعتبار سنجی  توسط فرادستان  </vt:lpstr>
      <vt:lpstr>4-اعتبار سنجی از سوی مراجعان  </vt:lpstr>
      <vt:lpstr>5- اعتبار سنجی از سوی جامعه علمی </vt:lpstr>
      <vt:lpstr>6-اعتبار سنجی توسط عامه مردم </vt:lpstr>
      <vt:lpstr>انواع اعتبار یابی در اقدام پژوهی </vt:lpstr>
      <vt:lpstr>1-خود اعتبار یابی  </vt:lpstr>
      <vt:lpstr>2- اعتبار یابی توسط همکاران  </vt:lpstr>
      <vt:lpstr>3- اعتبار یابی توسط رده های بالا  </vt:lpstr>
      <vt:lpstr>4- اعتبار یابی آکادمیک </vt:lpstr>
      <vt:lpstr>تشکیل گروه نقاد :</vt:lpstr>
      <vt:lpstr>معیار های لازم برای اعتبار مطالعات اقدام پژوهی از نظر :»کاترین هر» و «گاری اندرسون»</vt:lpstr>
      <vt:lpstr>1- اعتبار فرایند  </vt:lpstr>
      <vt:lpstr>2-اعتبار نتایج  </vt:lpstr>
      <vt:lpstr>3- اعتبار مشارکتی  </vt:lpstr>
      <vt:lpstr>4- اعتبار ترغیب کننده  </vt:lpstr>
      <vt:lpstr>5- اعتبار گفت گویی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freedom</dc:creator>
  <cp:lastModifiedBy>freedom</cp:lastModifiedBy>
  <cp:revision>30</cp:revision>
  <dcterms:created xsi:type="dcterms:W3CDTF">2020-06-08T18:33:34Z</dcterms:created>
  <dcterms:modified xsi:type="dcterms:W3CDTF">2020-06-13T03:52:12Z</dcterms:modified>
</cp:coreProperties>
</file>