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85" r:id="rId3"/>
    <p:sldId id="258" r:id="rId4"/>
    <p:sldId id="293" r:id="rId5"/>
    <p:sldId id="259" r:id="rId6"/>
    <p:sldId id="288" r:id="rId7"/>
    <p:sldId id="260" r:id="rId8"/>
    <p:sldId id="261" r:id="rId9"/>
    <p:sldId id="262" r:id="rId10"/>
    <p:sldId id="287" r:id="rId11"/>
    <p:sldId id="282" r:id="rId12"/>
    <p:sldId id="265" r:id="rId13"/>
    <p:sldId id="266" r:id="rId14"/>
    <p:sldId id="267" r:id="rId15"/>
    <p:sldId id="291" r:id="rId16"/>
    <p:sldId id="269" r:id="rId17"/>
    <p:sldId id="290" r:id="rId18"/>
    <p:sldId id="292"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6/12/2020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124200"/>
            <a:ext cx="8154572" cy="3429000"/>
          </a:xfrm>
        </p:spPr>
        <p:txBody>
          <a:bodyPr>
            <a:normAutofit fontScale="77500" lnSpcReduction="20000"/>
          </a:bodyPr>
          <a:lstStyle/>
          <a:p>
            <a:r>
              <a:rPr lang="fa-IR" sz="3600" dirty="0" smtClean="0">
                <a:cs typeface="B Titr" pitchFamily="2" charset="-78"/>
              </a:rPr>
              <a:t>عنوان درس:</a:t>
            </a:r>
          </a:p>
          <a:p>
            <a:pPr rtl="1"/>
            <a:r>
              <a:rPr lang="fa-IR" sz="3600" dirty="0" smtClean="0">
                <a:cs typeface="B Titr" pitchFamily="2" charset="-78"/>
              </a:rPr>
              <a:t>آموزش زیست شناسی، شیمی، فیزیک پایه</a:t>
            </a:r>
          </a:p>
          <a:p>
            <a:pPr rtl="1"/>
            <a:endParaRPr lang="fa-IR" sz="3600" dirty="0" smtClean="0">
              <a:cs typeface="B Titr" pitchFamily="2" charset="-78"/>
            </a:endParaRPr>
          </a:p>
          <a:p>
            <a:pPr rtl="1"/>
            <a:r>
              <a:rPr lang="fa-IR" sz="3600" dirty="0" smtClean="0">
                <a:cs typeface="B Titr" pitchFamily="2" charset="-78"/>
              </a:rPr>
              <a:t>دانشجویان رشته آموزش ابتدایی </a:t>
            </a:r>
          </a:p>
          <a:p>
            <a:pPr rtl="1"/>
            <a:endParaRPr lang="fa-IR" sz="1400" dirty="0" smtClean="0">
              <a:cs typeface="B Titr" pitchFamily="2" charset="-78"/>
            </a:endParaRPr>
          </a:p>
          <a:p>
            <a:endParaRPr lang="fa-IR" sz="1900" dirty="0" smtClean="0">
              <a:cs typeface="B Titr" pitchFamily="2" charset="-78"/>
            </a:endParaRPr>
          </a:p>
          <a:p>
            <a:r>
              <a:rPr lang="fa-IR" sz="3600" dirty="0" smtClean="0">
                <a:cs typeface="B Titr" pitchFamily="2" charset="-78"/>
              </a:rPr>
              <a:t>استاد : دکتر رفیعه خلیلی</a:t>
            </a:r>
          </a:p>
          <a:p>
            <a:endParaRPr lang="fa-IR" sz="1300" dirty="0" smtClean="0">
              <a:cs typeface="B Titr" pitchFamily="2" charset="-78"/>
            </a:endParaRPr>
          </a:p>
          <a:p>
            <a:endParaRPr lang="fa-IR" sz="2400" dirty="0" smtClean="0">
              <a:cs typeface="B Titr" pitchFamily="2" charset="-78"/>
            </a:endParaRPr>
          </a:p>
          <a:p>
            <a:r>
              <a:rPr lang="fa-IR" sz="2400" dirty="0" smtClean="0">
                <a:cs typeface="B Titr" pitchFamily="2" charset="-78"/>
              </a:rPr>
              <a:t>تعداد واحد : 3 (نظری)</a:t>
            </a:r>
          </a:p>
          <a:p>
            <a:endParaRPr lang="en-US" sz="2400" dirty="0">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بنام خدا</a:t>
            </a:r>
            <a:endParaRPr lang="en-US" dirty="0">
              <a:cs typeface="B Titr"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B Titr" pitchFamily="2" charset="-78"/>
              </a:rPr>
              <a:t>انواع بافت های مهره داران :</a:t>
            </a:r>
            <a:endParaRPr lang="en-US" dirty="0">
              <a:cs typeface="B Titr" pitchFamily="2" charset="-78"/>
            </a:endParaRPr>
          </a:p>
        </p:txBody>
      </p:sp>
      <p:pic>
        <p:nvPicPr>
          <p:cNvPr id="7" name="Picture 3"/>
          <p:cNvPicPr>
            <a:picLocks noGrp="1" noChangeAspect="1" noChangeArrowheads="1"/>
          </p:cNvPicPr>
          <p:nvPr>
            <p:ph sz="quarter" idx="1"/>
          </p:nvPr>
        </p:nvPicPr>
        <p:blipFill>
          <a:blip r:embed="rId2" cstate="print"/>
          <a:srcRect/>
          <a:stretch>
            <a:fillRect/>
          </a:stretch>
        </p:blipFill>
        <p:spPr bwMode="auto">
          <a:xfrm>
            <a:off x="1219200" y="1752600"/>
            <a:ext cx="2133600" cy="198120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5638800" y="1600200"/>
            <a:ext cx="2438400" cy="1828800"/>
          </a:xfrm>
          <a:prstGeom prst="rect">
            <a:avLst/>
          </a:prstGeom>
          <a:noFill/>
          <a:ln w="9525">
            <a:noFill/>
            <a:miter lim="800000"/>
            <a:headEnd/>
            <a:tailEnd/>
          </a:ln>
        </p:spPr>
      </p:pic>
      <p:pic>
        <p:nvPicPr>
          <p:cNvPr id="1029" name="Picture 5"/>
          <p:cNvPicPr>
            <a:picLocks noChangeAspect="1" noChangeArrowheads="1"/>
          </p:cNvPicPr>
          <p:nvPr/>
        </p:nvPicPr>
        <p:blipFill>
          <a:blip r:embed="rId4" cstate="print"/>
          <a:srcRect/>
          <a:stretch>
            <a:fillRect/>
          </a:stretch>
        </p:blipFill>
        <p:spPr bwMode="auto">
          <a:xfrm>
            <a:off x="990600" y="4038600"/>
            <a:ext cx="4238625" cy="2295525"/>
          </a:xfrm>
          <a:prstGeom prst="rect">
            <a:avLst/>
          </a:prstGeom>
          <a:noFill/>
          <a:ln w="9525">
            <a:noFill/>
            <a:miter lim="800000"/>
            <a:headEnd/>
            <a:tailEnd/>
          </a:ln>
        </p:spPr>
      </p:pic>
      <p:pic>
        <p:nvPicPr>
          <p:cNvPr id="1030" name="Picture 6"/>
          <p:cNvPicPr>
            <a:picLocks noChangeAspect="1" noChangeArrowheads="1"/>
          </p:cNvPicPr>
          <p:nvPr/>
        </p:nvPicPr>
        <p:blipFill>
          <a:blip r:embed="rId5" cstate="print"/>
          <a:srcRect/>
          <a:stretch>
            <a:fillRect/>
          </a:stretch>
        </p:blipFill>
        <p:spPr bwMode="auto">
          <a:xfrm>
            <a:off x="5791200" y="4191000"/>
            <a:ext cx="2886075" cy="214312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048000"/>
            <a:ext cx="8915400" cy="4038600"/>
          </a:xfrm>
        </p:spPr>
        <p:txBody>
          <a:bodyPr>
            <a:noAutofit/>
          </a:bodyPr>
          <a:lstStyle/>
          <a:p>
            <a:pPr algn="r" rtl="1">
              <a:lnSpc>
                <a:spcPct val="150000"/>
              </a:lnSpc>
            </a:pPr>
            <a:r>
              <a:rPr lang="fa-IR" sz="2400" b="1" dirty="0" smtClean="0">
                <a:solidFill>
                  <a:schemeClr val="tx1"/>
                </a:solidFill>
                <a:cs typeface="B Nazanin" pitchFamily="2" charset="-78"/>
              </a:rPr>
              <a:t>هر</a:t>
            </a:r>
            <a:r>
              <a:rPr lang="fa-IR" sz="2400" b="1" dirty="0" smtClean="0">
                <a:cs typeface="B Nazanin" pitchFamily="2" charset="-78"/>
              </a:rPr>
              <a:t> </a:t>
            </a:r>
            <a:r>
              <a:rPr lang="fa-IR" sz="2400" b="1" dirty="0" smtClean="0">
                <a:solidFill>
                  <a:srgbClr val="FF0000"/>
                </a:solidFill>
                <a:cs typeface="B Nazanin" pitchFamily="2" charset="-78"/>
              </a:rPr>
              <a:t>اندام</a:t>
            </a:r>
            <a:r>
              <a:rPr lang="fa-IR" sz="2400" b="1" dirty="0" smtClean="0">
                <a:cs typeface="B Nazanin" pitchFamily="2" charset="-78"/>
              </a:rPr>
              <a:t> </a:t>
            </a:r>
            <a:r>
              <a:rPr lang="fa-IR" sz="2400" b="1" dirty="0" smtClean="0">
                <a:solidFill>
                  <a:schemeClr val="tx1"/>
                </a:solidFill>
                <a:cs typeface="B Nazanin" pitchFamily="2" charset="-78"/>
              </a:rPr>
              <a:t>(مثلا معده ، قلب</a:t>
            </a:r>
            <a:r>
              <a:rPr lang="fa-IR" sz="2400" b="1" dirty="0" smtClean="0">
                <a:solidFill>
                  <a:schemeClr val="tx1"/>
                </a:solidFill>
                <a:cs typeface="B Nazanin" pitchFamily="2" charset="-78"/>
              </a:rPr>
              <a:t>) از مجموع </a:t>
            </a:r>
            <a:r>
              <a:rPr lang="fa-IR" sz="2400" b="1" dirty="0" smtClean="0">
                <a:solidFill>
                  <a:schemeClr val="tx1"/>
                </a:solidFill>
                <a:cs typeface="B Nazanin" pitchFamily="2" charset="-78"/>
              </a:rPr>
              <a:t>چند </a:t>
            </a:r>
            <a:r>
              <a:rPr lang="fa-IR" sz="2400" b="1" dirty="0" smtClean="0">
                <a:solidFill>
                  <a:schemeClr val="tx1"/>
                </a:solidFill>
                <a:cs typeface="B Nazanin" pitchFamily="2" charset="-78"/>
              </a:rPr>
              <a:t>بافت مختلف تشکیل می شود و هر </a:t>
            </a:r>
            <a:r>
              <a:rPr lang="fa-IR" sz="2400" b="1" dirty="0" smtClean="0">
                <a:solidFill>
                  <a:srgbClr val="FF0000"/>
                </a:solidFill>
                <a:cs typeface="B Nazanin" pitchFamily="2" charset="-78"/>
              </a:rPr>
              <a:t>دستگاه</a:t>
            </a:r>
            <a:r>
              <a:rPr lang="fa-IR" sz="2400" b="1" dirty="0" smtClean="0">
                <a:cs typeface="B Nazanin" pitchFamily="2" charset="-78"/>
              </a:rPr>
              <a:t> </a:t>
            </a:r>
            <a:r>
              <a:rPr lang="fa-IR" sz="2400" b="1" dirty="0" smtClean="0">
                <a:solidFill>
                  <a:schemeClr val="tx1"/>
                </a:solidFill>
                <a:cs typeface="B Nazanin" pitchFamily="2" charset="-78"/>
              </a:rPr>
              <a:t>از مجموع چند اندام تشکیل شده است. دستگاه های بدن مهره داران عبارتند از : دستگاه گوارش، دستگاه تنفس، دستگاه گردش خون، دستگاه دفع مواد زاید، دستگاه حرکتی، دستگاه عصبی، دستگاه غدد درون ریز، دستگاه تولیدمثلی.</a:t>
            </a:r>
          </a:p>
          <a:p>
            <a:pPr algn="r" rtl="1">
              <a:lnSpc>
                <a:spcPct val="150000"/>
              </a:lnSpc>
            </a:pPr>
            <a:r>
              <a:rPr lang="fa-IR" sz="2400" b="1" dirty="0" smtClean="0">
                <a:solidFill>
                  <a:schemeClr val="tx1"/>
                </a:solidFill>
                <a:cs typeface="B Nazanin" pitchFamily="2" charset="-78"/>
              </a:rPr>
              <a:t>کار منظم  و هماهنگ دستگاه های بدن عملکرد طبیعی بدن را موجب می شوند.</a:t>
            </a: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اندام و دستگاه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200400"/>
            <a:ext cx="8534400" cy="3352800"/>
          </a:xfrm>
        </p:spPr>
        <p:txBody>
          <a:bodyPr>
            <a:normAutofit/>
          </a:bodyPr>
          <a:lstStyle/>
          <a:p>
            <a:pPr algn="just" rtl="1">
              <a:lnSpc>
                <a:spcPct val="150000"/>
              </a:lnSpc>
            </a:pPr>
            <a:r>
              <a:rPr lang="fa-IR" sz="2800" b="1" dirty="0" smtClean="0">
                <a:solidFill>
                  <a:schemeClr val="tx1"/>
                </a:solidFill>
                <a:cs typeface="B Nazanin" pitchFamily="2" charset="-78"/>
              </a:rPr>
              <a:t>اگر دو يا چند جاندار از گونه های متفاوت در درازمدت با يکديگر رابطه نزديک داشته باشند، می گويند اين جانداران با يک ديگر </a:t>
            </a:r>
            <a:r>
              <a:rPr lang="fa-IR" sz="2800" b="1" dirty="0" smtClean="0">
                <a:solidFill>
                  <a:srgbClr val="FF0000"/>
                </a:solidFill>
                <a:cs typeface="B Nazanin" pitchFamily="2" charset="-78"/>
              </a:rPr>
              <a:t>هم زيست </a:t>
            </a:r>
            <a:r>
              <a:rPr lang="fa-IR" sz="2800" b="1" dirty="0" smtClean="0">
                <a:solidFill>
                  <a:schemeClr val="tx1"/>
                </a:solidFill>
                <a:cs typeface="B Nazanin" pitchFamily="2" charset="-78"/>
              </a:rPr>
              <a:t>هستند. ممکن است رابطه هم زيستی به نفع هر دو طرف، يا فقط به نفع يکی از آنها باشد.</a:t>
            </a:r>
            <a:endParaRPr lang="fa-IR" sz="2800" b="1" dirty="0" smtClean="0">
              <a:solidFill>
                <a:schemeClr val="tx1"/>
              </a:solidFill>
              <a:ea typeface="Majalla UI"/>
              <a:cs typeface="B Nazanin" pitchFamily="2" charset="-78"/>
            </a:endParaRPr>
          </a:p>
        </p:txBody>
      </p:sp>
      <p:sp>
        <p:nvSpPr>
          <p:cNvPr id="2" name="Title 1"/>
          <p:cNvSpPr>
            <a:spLocks noGrp="1"/>
          </p:cNvSpPr>
          <p:nvPr>
            <p:ph type="ctrTitle"/>
          </p:nvPr>
        </p:nvSpPr>
        <p:spPr>
          <a:xfrm>
            <a:off x="228600" y="1447799"/>
            <a:ext cx="8763000" cy="1447801"/>
          </a:xfrm>
        </p:spPr>
        <p:txBody>
          <a:bodyPr>
            <a:normAutofit/>
          </a:bodyPr>
          <a:lstStyle/>
          <a:p>
            <a:r>
              <a:rPr lang="fa-IR" sz="3600" dirty="0" smtClean="0">
                <a:solidFill>
                  <a:schemeClr val="bg1"/>
                </a:solidFill>
                <a:ea typeface="Majalla UI"/>
                <a:cs typeface="B Titr" pitchFamily="2" charset="-78"/>
              </a:rPr>
              <a:t>روابط جانداران: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124200"/>
            <a:ext cx="8610600" cy="3733800"/>
          </a:xfrm>
        </p:spPr>
        <p:txBody>
          <a:bodyPr>
            <a:noAutofit/>
          </a:bodyPr>
          <a:lstStyle/>
          <a:p>
            <a:pPr algn="just" rtl="1"/>
            <a:r>
              <a:rPr lang="fa-IR" sz="2800" b="1" dirty="0" smtClean="0">
                <a:solidFill>
                  <a:schemeClr val="tx1"/>
                </a:solidFill>
                <a:cs typeface="B Nazanin" pitchFamily="2" charset="-78"/>
              </a:rPr>
              <a:t>همياری</a:t>
            </a:r>
            <a:r>
              <a:rPr lang="fa-IR" sz="2800" b="1" dirty="0" smtClean="0">
                <a:cs typeface="B Nazanin" pitchFamily="2" charset="-78"/>
              </a:rPr>
              <a:t> </a:t>
            </a:r>
            <a:r>
              <a:rPr lang="fa-IR" sz="2800" b="1" dirty="0" smtClean="0">
                <a:solidFill>
                  <a:srgbClr val="FF0000"/>
                </a:solidFill>
                <a:cs typeface="B Nazanin" pitchFamily="2" charset="-78"/>
              </a:rPr>
              <a:t>نوعی رابطه همزيستی </a:t>
            </a:r>
            <a:r>
              <a:rPr lang="fa-IR" sz="2800" b="1" dirty="0" smtClean="0">
                <a:solidFill>
                  <a:schemeClr val="tx1"/>
                </a:solidFill>
                <a:cs typeface="B Nazanin" pitchFamily="2" charset="-78"/>
              </a:rPr>
              <a:t>است که در آن هر دو طرف سود می برند. مثال: همياری بين مورچه و شته. </a:t>
            </a:r>
          </a:p>
          <a:p>
            <a:pPr algn="just" rtl="1"/>
            <a:r>
              <a:rPr lang="fa-IR" sz="2800" b="1" dirty="0" smtClean="0">
                <a:solidFill>
                  <a:schemeClr val="tx1"/>
                </a:solidFill>
                <a:cs typeface="B Nazanin" pitchFamily="2" charset="-78"/>
              </a:rPr>
              <a:t>شته ها حشرات کوچکی هستند که روی شاخه های جوان </a:t>
            </a:r>
            <a:r>
              <a:rPr lang="fa-IR" sz="2800" b="1" dirty="0" smtClean="0">
                <a:solidFill>
                  <a:schemeClr val="tx1"/>
                </a:solidFill>
                <a:cs typeface="B Nazanin" pitchFamily="2" charset="-78"/>
              </a:rPr>
              <a:t>گياهان با </a:t>
            </a:r>
            <a:r>
              <a:rPr lang="fa-IR" sz="2800" b="1" dirty="0" smtClean="0">
                <a:solidFill>
                  <a:schemeClr val="tx1"/>
                </a:solidFill>
                <a:cs typeface="B Nazanin" pitchFamily="2" charset="-78"/>
              </a:rPr>
              <a:t>اندام مکنده دهانی خود شيره گياه ميزبان را از درون آوندهای آبکش آنها می مکند. مواد قندی موجود در شيره از مخرج آنها به بيرون تراوش می کند. </a:t>
            </a:r>
            <a:endParaRPr lang="fa-IR" sz="2800" b="1" dirty="0" smtClean="0">
              <a:solidFill>
                <a:schemeClr val="tx1"/>
              </a:solidFill>
              <a:cs typeface="B Nazanin" pitchFamily="2" charset="-78"/>
            </a:endParaRPr>
          </a:p>
          <a:p>
            <a:pPr algn="just" rtl="1"/>
            <a:r>
              <a:rPr lang="fa-IR" sz="2800" b="1" dirty="0" smtClean="0">
                <a:solidFill>
                  <a:schemeClr val="tx1"/>
                </a:solidFill>
                <a:cs typeface="B Nazanin" pitchFamily="2" charset="-78"/>
              </a:rPr>
              <a:t>بعضی </a:t>
            </a:r>
            <a:r>
              <a:rPr lang="fa-IR" sz="2800" b="1" dirty="0" smtClean="0">
                <a:solidFill>
                  <a:schemeClr val="tx1"/>
                </a:solidFill>
                <a:cs typeface="B Nazanin" pitchFamily="2" charset="-78"/>
              </a:rPr>
              <a:t>از انواع مورچه ها از اين قطرات تغذيه می کنند و در مقابل از شته ها در برابر حشرات شکارچی محافظت می کنند.</a:t>
            </a:r>
            <a:endParaRPr lang="en-US" sz="2800" b="1" dirty="0">
              <a:solidFill>
                <a:schemeClr val="tx1"/>
              </a:solidFill>
              <a:cs typeface="B Nazanin" pitchFamily="2" charset="-78"/>
            </a:endParaRPr>
          </a:p>
        </p:txBody>
      </p:sp>
      <p:sp>
        <p:nvSpPr>
          <p:cNvPr id="2" name="Title 1"/>
          <p:cNvSpPr>
            <a:spLocks noGrp="1"/>
          </p:cNvSpPr>
          <p:nvPr>
            <p:ph type="ctrTitle"/>
          </p:nvPr>
        </p:nvSpPr>
        <p:spPr>
          <a:xfrm>
            <a:off x="457200" y="1600201"/>
            <a:ext cx="8229600" cy="1219200"/>
          </a:xfrm>
        </p:spPr>
        <p:txBody>
          <a:bodyPr>
            <a:normAutofit fontScale="90000"/>
          </a:bodyPr>
          <a:lstStyle/>
          <a:p>
            <a:pPr rtl="1"/>
            <a:r>
              <a:rPr lang="fa-IR" dirty="0" smtClean="0">
                <a:solidFill>
                  <a:schemeClr val="bg1"/>
                </a:solidFill>
                <a:ea typeface="Majalla UI"/>
                <a:cs typeface="B Titr" pitchFamily="2" charset="-78"/>
              </a:rPr>
              <a:t>همیاری </a:t>
            </a:r>
            <a:r>
              <a:rPr lang="fa-IR" dirty="0" smtClean="0">
                <a:cs typeface="B Titr" pitchFamily="2" charset="-78"/>
              </a:rPr>
              <a:t/>
            </a:r>
            <a:br>
              <a:rPr lang="fa-IR" dirty="0" smtClean="0">
                <a:cs typeface="B Titr" pitchFamily="2" charset="-78"/>
              </a:rPr>
            </a:br>
            <a:endParaRPr lang="en-US" dirty="0">
              <a:cs typeface="B Titr"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200400"/>
            <a:ext cx="8534400" cy="3429000"/>
          </a:xfrm>
        </p:spPr>
        <p:txBody>
          <a:bodyPr>
            <a:noAutofit/>
          </a:bodyPr>
          <a:lstStyle/>
          <a:p>
            <a:pPr algn="just" rtl="1">
              <a:lnSpc>
                <a:spcPct val="150000"/>
              </a:lnSpc>
            </a:pPr>
            <a:r>
              <a:rPr lang="fa-IR" sz="2400" b="1" dirty="0" smtClean="0">
                <a:solidFill>
                  <a:schemeClr val="tx1"/>
                </a:solidFill>
                <a:cs typeface="B Nazanin" pitchFamily="2" charset="-78"/>
              </a:rPr>
              <a:t>نوعی از زندگی هم زيستی، </a:t>
            </a:r>
            <a:r>
              <a:rPr lang="fa-IR" sz="2400" b="1" dirty="0" smtClean="0">
                <a:solidFill>
                  <a:srgbClr val="FF0000"/>
                </a:solidFill>
                <a:cs typeface="B Nazanin" pitchFamily="2" charset="-78"/>
              </a:rPr>
              <a:t>هم سفرگی </a:t>
            </a:r>
            <a:r>
              <a:rPr lang="fa-IR" sz="2400" b="1" dirty="0" smtClean="0">
                <a:solidFill>
                  <a:schemeClr val="tx1"/>
                </a:solidFill>
                <a:cs typeface="B Nazanin" pitchFamily="2" charset="-78"/>
              </a:rPr>
              <a:t>است. در اين نوع رابطه، يک طرف سود می برد و طرف ديگر نه سود می برد و نه زيان. </a:t>
            </a:r>
          </a:p>
          <a:p>
            <a:pPr algn="just" rtl="1">
              <a:lnSpc>
                <a:spcPct val="150000"/>
              </a:lnSpc>
            </a:pPr>
            <a:r>
              <a:rPr lang="fa-IR" sz="2400" b="1" dirty="0" smtClean="0">
                <a:solidFill>
                  <a:schemeClr val="tx1"/>
                </a:solidFill>
                <a:cs typeface="B Nazanin" pitchFamily="2" charset="-78"/>
              </a:rPr>
              <a:t>يک نوع معروف همسفرگی بين دلقک ماهی و شقايق دريايی که نوعی از کيسه تنان است، وجود دارد. دلقک ماهی ها از نیش شقايق دريايی در امان اند و در ميان بازوهای آن مخفی می شوند. شقايق دريايی خارهای گزنده ای دارد که برای ساير جانوران سمی است.</a:t>
            </a: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pPr rtl="1"/>
            <a:r>
              <a:rPr lang="fa-IR" dirty="0" smtClean="0">
                <a:solidFill>
                  <a:schemeClr val="bg1"/>
                </a:solidFill>
                <a:ea typeface="Majalla UI"/>
                <a:cs typeface="B Titr" pitchFamily="2" charset="-78"/>
              </a:rPr>
              <a:t>همسفرگی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dirty="0" smtClean="0">
                <a:cs typeface="B Titr" pitchFamily="2" charset="-78"/>
              </a:rPr>
              <a:t>همسفرگی دلقک ماهی و شقایق دریایی</a:t>
            </a:r>
            <a:endParaRPr lang="en-US" dirty="0">
              <a:cs typeface="B Titr" pitchFamily="2" charset="-78"/>
            </a:endParaRP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2362200" y="2209800"/>
            <a:ext cx="4572000" cy="28194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124200"/>
            <a:ext cx="8305800" cy="3505200"/>
          </a:xfrm>
        </p:spPr>
        <p:txBody>
          <a:bodyPr>
            <a:noAutofit/>
          </a:bodyPr>
          <a:lstStyle/>
          <a:p>
            <a:pPr algn="r" rtl="1">
              <a:lnSpc>
                <a:spcPct val="150000"/>
              </a:lnSpc>
            </a:pPr>
            <a:r>
              <a:rPr lang="fa-IR" sz="2800" b="1" dirty="0" smtClean="0">
                <a:solidFill>
                  <a:schemeClr val="tx1"/>
                </a:solidFill>
                <a:cs typeface="B Nazanin" pitchFamily="2" charset="-78"/>
              </a:rPr>
              <a:t>رابطه انگلی نوع ويژه ای از رابطه جانداران است. انگل معمولاً روی ميزبان که بزرگ تر از آن است، زندگی و از بدن آن تغذيه می کند. معمولاً انگل باعث کشته شدن ميزبان نمی شود و ميزبان باعث انتقال زاده های انگل به ميزبانان جديد می شود. مثال : کنه و کرم های انگل روده.</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pPr rtl="1"/>
            <a:r>
              <a:rPr lang="fa-IR" dirty="0" smtClean="0">
                <a:solidFill>
                  <a:schemeClr val="bg1"/>
                </a:solidFill>
                <a:cs typeface="B Titr" pitchFamily="2" charset="-78"/>
              </a:rPr>
              <a:t>رابطه انگلی</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048000"/>
            <a:ext cx="8763000" cy="3657600"/>
          </a:xfrm>
        </p:spPr>
        <p:txBody>
          <a:bodyPr>
            <a:noAutofit/>
          </a:bodyPr>
          <a:lstStyle/>
          <a:p>
            <a:pPr algn="just" rtl="1"/>
            <a:r>
              <a:rPr lang="fa-IR" sz="2400" b="1" dirty="0" smtClean="0">
                <a:solidFill>
                  <a:schemeClr val="tx1"/>
                </a:solidFill>
                <a:cs typeface="B Nazanin" pitchFamily="2" charset="-78"/>
              </a:rPr>
              <a:t>به رابطه غذايى که بين موجودات زنده مختلف شکل می گیرد </a:t>
            </a:r>
            <a:r>
              <a:rPr lang="fa-IR" sz="2400" b="1" dirty="0" smtClean="0">
                <a:solidFill>
                  <a:srgbClr val="FF0000"/>
                </a:solidFill>
                <a:cs typeface="B Nazanin" pitchFamily="2" charset="-78"/>
              </a:rPr>
              <a:t>زنجيرۀ غذایی </a:t>
            </a:r>
            <a:r>
              <a:rPr lang="fa-IR" sz="2400" b="1" dirty="0" smtClean="0">
                <a:solidFill>
                  <a:schemeClr val="tx1"/>
                </a:solidFill>
                <a:cs typeface="B Nazanin" pitchFamily="2" charset="-78"/>
              </a:rPr>
              <a:t>مى گويند. </a:t>
            </a:r>
          </a:p>
          <a:p>
            <a:pPr algn="just" rtl="1"/>
            <a:endParaRPr lang="fa-IR" sz="2400" b="1" dirty="0" smtClean="0">
              <a:cs typeface="B Nazanin" pitchFamily="2" charset="-78"/>
            </a:endParaRPr>
          </a:p>
          <a:p>
            <a:pPr algn="just" rtl="1"/>
            <a:endParaRPr lang="fa-IR" sz="2400" b="1" dirty="0" smtClean="0">
              <a:cs typeface="B Nazanin" pitchFamily="2" charset="-78"/>
            </a:endParaRPr>
          </a:p>
          <a:p>
            <a:pPr algn="just" rtl="1"/>
            <a:r>
              <a:rPr lang="fa-IR" sz="2400" b="1" dirty="0" smtClean="0">
                <a:solidFill>
                  <a:schemeClr val="tx1"/>
                </a:solidFill>
                <a:cs typeface="B Nazanin" pitchFamily="2" charset="-78"/>
              </a:rPr>
              <a:t>اگر </a:t>
            </a:r>
            <a:r>
              <a:rPr lang="fa-IR" sz="2400" b="1" dirty="0" smtClean="0">
                <a:solidFill>
                  <a:schemeClr val="tx1"/>
                </a:solidFill>
                <a:cs typeface="B Nazanin" pitchFamily="2" charset="-78"/>
              </a:rPr>
              <a:t>چند زنجيره غذايى را بررسى کنيم، متوجه می شويم که يک يا چند موجود زنده در آنها مشترک است. يعنى بين زنجيره هاى غذايى رابطه اى وجود دارد که به آن </a:t>
            </a:r>
            <a:r>
              <a:rPr lang="fa-IR" sz="2400" b="1" dirty="0" smtClean="0">
                <a:solidFill>
                  <a:srgbClr val="FF0000"/>
                </a:solidFill>
                <a:cs typeface="B Nazanin" pitchFamily="2" charset="-78"/>
              </a:rPr>
              <a:t>شبکه غذایی </a:t>
            </a:r>
            <a:r>
              <a:rPr lang="fa-IR" sz="2400" b="1" dirty="0" smtClean="0">
                <a:solidFill>
                  <a:schemeClr val="tx1"/>
                </a:solidFill>
                <a:cs typeface="B Nazanin" pitchFamily="2" charset="-78"/>
              </a:rPr>
              <a:t>می گویند. مثلاً خرگوش و ملخ ممکن است هر دو از يک نوع گياه تغذيه کنند يا آنکه شاهين نيز مانند روباه، خرگوش را صيد کند.</a:t>
            </a:r>
            <a:endParaRPr lang="fa-IR" sz="2400" b="1" dirty="0" smtClean="0">
              <a:solidFill>
                <a:schemeClr val="tx1"/>
              </a:solidFill>
              <a:ea typeface="Majalla UI"/>
              <a:cs typeface="B Nazanin" pitchFamily="2" charset="-78"/>
            </a:endParaRPr>
          </a:p>
        </p:txBody>
      </p:sp>
      <p:sp>
        <p:nvSpPr>
          <p:cNvPr id="2" name="Title 1"/>
          <p:cNvSpPr>
            <a:spLocks noGrp="1"/>
          </p:cNvSpPr>
          <p:nvPr>
            <p:ph type="ctrTitle"/>
          </p:nvPr>
        </p:nvSpPr>
        <p:spPr>
          <a:xfrm>
            <a:off x="457200" y="1447800"/>
            <a:ext cx="8229600" cy="1528155"/>
          </a:xfrm>
        </p:spPr>
        <p:txBody>
          <a:bodyPr>
            <a:normAutofit/>
          </a:bodyPr>
          <a:lstStyle/>
          <a:p>
            <a:pPr rtl="1"/>
            <a:r>
              <a:rPr lang="fa-IR" dirty="0" smtClean="0">
                <a:cs typeface="2  Titr" pitchFamily="2" charset="-78"/>
              </a:rPr>
              <a:t>زنجیره غذایی جانداران:</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1905000" y="3657600"/>
            <a:ext cx="3962400" cy="1143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Titr" pitchFamily="2" charset="-78"/>
              </a:rPr>
              <a:t>شبکه غذایی</a:t>
            </a:r>
            <a:endParaRPr lang="en-US" dirty="0">
              <a:cs typeface="B Titr" pitchFamily="2" charset="-78"/>
            </a:endParaRPr>
          </a:p>
        </p:txBody>
      </p:sp>
      <p:pic>
        <p:nvPicPr>
          <p:cNvPr id="3074" name="Picture 2"/>
          <p:cNvPicPr>
            <a:picLocks noGrp="1" noChangeAspect="1" noChangeArrowheads="1"/>
          </p:cNvPicPr>
          <p:nvPr>
            <p:ph sz="quarter" idx="1"/>
          </p:nvPr>
        </p:nvPicPr>
        <p:blipFill>
          <a:blip r:embed="rId2" cstate="print"/>
          <a:srcRect/>
          <a:stretch>
            <a:fillRect/>
          </a:stretch>
        </p:blipFill>
        <p:spPr bwMode="auto">
          <a:xfrm>
            <a:off x="1066800" y="1905000"/>
            <a:ext cx="6248400" cy="42672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124200"/>
            <a:ext cx="8763000" cy="3505200"/>
          </a:xfrm>
        </p:spPr>
        <p:txBody>
          <a:bodyPr>
            <a:noAutofit/>
          </a:bodyPr>
          <a:lstStyle/>
          <a:p>
            <a:pPr rtl="1">
              <a:lnSpc>
                <a:spcPct val="150000"/>
              </a:lnSpc>
            </a:pPr>
            <a:endParaRPr lang="fa-IR" sz="3200" b="1" dirty="0" smtClean="0">
              <a:cs typeface="B Nazanin" pitchFamily="2" charset="-78"/>
            </a:endParaRPr>
          </a:p>
          <a:p>
            <a:pPr rtl="1">
              <a:lnSpc>
                <a:spcPct val="150000"/>
              </a:lnSpc>
            </a:pPr>
            <a:r>
              <a:rPr lang="fa-IR" sz="3200" b="1" dirty="0" smtClean="0">
                <a:solidFill>
                  <a:schemeClr val="accent1">
                    <a:lumMod val="75000"/>
                  </a:schemeClr>
                </a:solidFill>
                <a:cs typeface="B Nazanin" pitchFamily="2" charset="-78"/>
              </a:rPr>
              <a:t>با آرزوی موفقیت برای دانشجویان گرامی</a:t>
            </a:r>
          </a:p>
          <a:p>
            <a:pPr rtl="1">
              <a:lnSpc>
                <a:spcPct val="150000"/>
              </a:lnSpc>
            </a:pPr>
            <a:r>
              <a:rPr lang="fa-IR" sz="3200" b="1" dirty="0" smtClean="0">
                <a:solidFill>
                  <a:schemeClr val="accent1">
                    <a:lumMod val="75000"/>
                  </a:schemeClr>
                </a:solidFill>
                <a:cs typeface="B Nazanin" pitchFamily="2" charset="-78"/>
              </a:rPr>
              <a:t>پیروز و سربلند باشید</a:t>
            </a:r>
            <a:endParaRPr lang="en-US" sz="3200" b="1" dirty="0">
              <a:solidFill>
                <a:schemeClr val="accent1">
                  <a:lumMod val="75000"/>
                </a:schemeClr>
              </a:solidFill>
              <a:cs typeface="B Nazanin" pitchFamily="2" charset="-78"/>
            </a:endParaRPr>
          </a:p>
        </p:txBody>
      </p:sp>
      <p:sp>
        <p:nvSpPr>
          <p:cNvPr id="2" name="Title 1"/>
          <p:cNvSpPr>
            <a:spLocks noGrp="1"/>
          </p:cNvSpPr>
          <p:nvPr>
            <p:ph type="ctrTitle"/>
          </p:nvPr>
        </p:nvSpPr>
        <p:spPr/>
        <p:txBody>
          <a:bodyPr/>
          <a:lstStyle/>
          <a:p>
            <a:r>
              <a:rPr lang="fa-IR" dirty="0" smtClean="0">
                <a:solidFill>
                  <a:schemeClr val="bg1"/>
                </a:solidFill>
                <a:cs typeface="B Titr" pitchFamily="2" charset="-78"/>
              </a:rPr>
              <a:t>پایان</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124200"/>
            <a:ext cx="8534400" cy="3733800"/>
          </a:xfrm>
        </p:spPr>
        <p:txBody>
          <a:bodyPr>
            <a:normAutofit/>
          </a:bodyPr>
          <a:lstStyle/>
          <a:p>
            <a:pPr algn="just" rtl="1"/>
            <a:r>
              <a:rPr lang="fa-IR" sz="2800" b="1" dirty="0" smtClean="0">
                <a:solidFill>
                  <a:schemeClr val="tx1"/>
                </a:solidFill>
                <a:cs typeface="B Nazanin" pitchFamily="2" charset="-78"/>
              </a:rPr>
              <a:t>واحد سازنده بدن موجود زنده ، </a:t>
            </a:r>
            <a:r>
              <a:rPr lang="fa-IR" sz="2800" b="1" dirty="0" smtClean="0">
                <a:solidFill>
                  <a:srgbClr val="FF0000"/>
                </a:solidFill>
                <a:cs typeface="B Nazanin" pitchFamily="2" charset="-78"/>
              </a:rPr>
              <a:t>سلول</a:t>
            </a:r>
            <a:r>
              <a:rPr lang="fa-IR" sz="2800" b="1" dirty="0" smtClean="0">
                <a:solidFill>
                  <a:schemeClr val="tx1"/>
                </a:solidFill>
                <a:cs typeface="B Nazanin" pitchFamily="2" charset="-78"/>
              </a:rPr>
              <a:t> می باشد. </a:t>
            </a:r>
          </a:p>
          <a:p>
            <a:pPr algn="just" rtl="1"/>
            <a:r>
              <a:rPr lang="fa-IR" sz="2800" b="1" dirty="0" smtClean="0">
                <a:solidFill>
                  <a:schemeClr val="tx1"/>
                </a:solidFill>
                <a:cs typeface="B Nazanin" pitchFamily="2" charset="-78"/>
              </a:rPr>
              <a:t>تا اواسط قرن بیستم، زیست شناسان براى مطالعه سلول، فقط </a:t>
            </a:r>
            <a:r>
              <a:rPr lang="fa-IR" sz="2800" b="1" dirty="0" smtClean="0">
                <a:solidFill>
                  <a:srgbClr val="FF0000"/>
                </a:solidFill>
                <a:cs typeface="B Nazanin" pitchFamily="2" charset="-78"/>
              </a:rPr>
              <a:t>میکروسکوپ نورى </a:t>
            </a:r>
            <a:r>
              <a:rPr lang="fa-IR" sz="2800" b="1" dirty="0" smtClean="0">
                <a:solidFill>
                  <a:schemeClr val="tx1"/>
                </a:solidFill>
                <a:cs typeface="B Nazanin" pitchFamily="2" charset="-78"/>
              </a:rPr>
              <a:t>در اختیار داشتند که با آن، به اکتشافات ارزشمندى از بخش هاى درون سلول دست یافتند. </a:t>
            </a:r>
          </a:p>
          <a:p>
            <a:pPr algn="just" rtl="1"/>
            <a:r>
              <a:rPr lang="fa-IR" sz="2800" b="1" dirty="0" smtClean="0">
                <a:solidFill>
                  <a:schemeClr val="tx1"/>
                </a:solidFill>
                <a:cs typeface="B Nazanin" pitchFamily="2" charset="-78"/>
              </a:rPr>
              <a:t>با اختراع </a:t>
            </a:r>
            <a:r>
              <a:rPr lang="fa-IR" sz="2800" b="1" dirty="0" smtClean="0">
                <a:solidFill>
                  <a:srgbClr val="FF0000"/>
                </a:solidFill>
                <a:cs typeface="B Nazanin" pitchFamily="2" charset="-78"/>
              </a:rPr>
              <a:t>میکروسکوپ الکترونى </a:t>
            </a:r>
            <a:r>
              <a:rPr lang="fa-IR" sz="2800" b="1" dirty="0" smtClean="0">
                <a:solidFill>
                  <a:schemeClr val="tx1"/>
                </a:solidFill>
                <a:cs typeface="B Nazanin" pitchFamily="2" charset="-78"/>
              </a:rPr>
              <a:t>در دهه 1950 ، دانش ما درباره ساختار سلول به طور چشمگیرى افزایش یافت. در میکروسکوپ الکترونى به جاى نور از الکترون استفاده مى شود.</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pPr rtl="1"/>
            <a:r>
              <a:rPr lang="fa-IR" dirty="0" smtClean="0">
                <a:cs typeface="B Titr" pitchFamily="2" charset="-78"/>
              </a:rPr>
              <a:t>سلول :</a:t>
            </a:r>
            <a:r>
              <a:rPr lang="fa-IR" dirty="0" smtClean="0">
                <a:cs typeface="2  Koodak" pitchFamily="2" charset="-78"/>
              </a:rPr>
              <a:t/>
            </a:r>
            <a:br>
              <a:rPr lang="fa-IR" dirty="0" smtClean="0">
                <a:cs typeface="2  Koodak" pitchFamily="2" charset="-78"/>
              </a:rPr>
            </a:br>
            <a:endParaRPr lang="en-US" dirty="0">
              <a:cs typeface="B Titr"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0"/>
            <a:ext cx="8686800" cy="3581400"/>
          </a:xfrm>
        </p:spPr>
        <p:txBody>
          <a:bodyPr>
            <a:normAutofit fontScale="85000" lnSpcReduction="10000"/>
          </a:bodyPr>
          <a:lstStyle/>
          <a:p>
            <a:pPr algn="just" rtl="1">
              <a:lnSpc>
                <a:spcPct val="150000"/>
              </a:lnSpc>
            </a:pPr>
            <a:r>
              <a:rPr lang="fa-IR" sz="2800" b="1" dirty="0" smtClean="0">
                <a:solidFill>
                  <a:schemeClr val="tx1"/>
                </a:solidFill>
                <a:cs typeface="B Nazanin" pitchFamily="2" charset="-78"/>
              </a:rPr>
              <a:t>در مطالعه میکروسکوپی، ساختار سلول از دو قسمت مشخص تشکیل شده است یکی قسمت کم رنگ محیطی بنام </a:t>
            </a:r>
            <a:r>
              <a:rPr lang="fa-IR" sz="2800" b="1" dirty="0" smtClean="0">
                <a:solidFill>
                  <a:srgbClr val="FF0000"/>
                </a:solidFill>
                <a:cs typeface="B Nazanin" pitchFamily="2" charset="-78"/>
              </a:rPr>
              <a:t>سیتوپلاسم </a:t>
            </a:r>
            <a:r>
              <a:rPr lang="fa-IR" sz="2800" b="1" dirty="0" smtClean="0">
                <a:solidFill>
                  <a:schemeClr val="tx1"/>
                </a:solidFill>
                <a:cs typeface="B Nazanin" pitchFamily="2" charset="-78"/>
              </a:rPr>
              <a:t>که اجزای سلولی و اندامک هایی مانند میتوکندری در آن قرار دارند</a:t>
            </a:r>
            <a:r>
              <a:rPr lang="fa-IR" sz="2800" b="1" dirty="0" smtClean="0">
                <a:cs typeface="B Nazanin" pitchFamily="2" charset="-78"/>
              </a:rPr>
              <a:t> </a:t>
            </a:r>
            <a:r>
              <a:rPr lang="fa-IR" sz="2800" b="1" dirty="0" smtClean="0">
                <a:solidFill>
                  <a:schemeClr val="tx1"/>
                </a:solidFill>
                <a:cs typeface="B Nazanin" pitchFamily="2" charset="-78"/>
              </a:rPr>
              <a:t>و دیگری قسمت متراکم تر مرکزی بنام </a:t>
            </a:r>
            <a:r>
              <a:rPr lang="fa-IR" sz="2800" b="1" dirty="0" smtClean="0">
                <a:solidFill>
                  <a:srgbClr val="FF0000"/>
                </a:solidFill>
                <a:cs typeface="B Nazanin" pitchFamily="2" charset="-78"/>
              </a:rPr>
              <a:t>هسته</a:t>
            </a:r>
            <a:r>
              <a:rPr lang="fa-IR" sz="2800" b="1" dirty="0" smtClean="0">
                <a:cs typeface="B Nazanin" pitchFamily="2" charset="-78"/>
              </a:rPr>
              <a:t>. </a:t>
            </a:r>
          </a:p>
          <a:p>
            <a:pPr algn="just" rtl="1">
              <a:lnSpc>
                <a:spcPct val="150000"/>
              </a:lnSpc>
            </a:pPr>
            <a:r>
              <a:rPr lang="fa-IR" sz="2800" b="1" dirty="0" smtClean="0">
                <a:cs typeface="B Nazanin" pitchFamily="2" charset="-78"/>
              </a:rPr>
              <a:t> </a:t>
            </a:r>
            <a:r>
              <a:rPr lang="fa-IR" sz="2800" b="1" dirty="0" smtClean="0">
                <a:solidFill>
                  <a:schemeClr val="tx1"/>
                </a:solidFill>
                <a:cs typeface="B Nazanin" pitchFamily="2" charset="-78"/>
              </a:rPr>
              <a:t>سیتوپلاسم و هسته را پرده محدود کننده ای به نام </a:t>
            </a:r>
            <a:r>
              <a:rPr lang="fa-IR" sz="2800" b="1" dirty="0" smtClean="0">
                <a:solidFill>
                  <a:srgbClr val="FF0000"/>
                </a:solidFill>
                <a:cs typeface="B Nazanin" pitchFamily="2" charset="-78"/>
              </a:rPr>
              <a:t>غشای پلاسمایی </a:t>
            </a:r>
            <a:r>
              <a:rPr lang="fa-IR" sz="2800" b="1" dirty="0" smtClean="0">
                <a:solidFill>
                  <a:schemeClr val="tx1"/>
                </a:solidFill>
                <a:cs typeface="B Nazanin" pitchFamily="2" charset="-78"/>
              </a:rPr>
              <a:t>در بر گرفته است. مواد گوناگون برای ورود به سلول یا خروج از آن باید از سد غشای سلول عبور کنند.</a:t>
            </a:r>
          </a:p>
          <a:p>
            <a:pPr algn="just" rtl="1">
              <a:lnSpc>
                <a:spcPct val="150000"/>
              </a:lnSpc>
            </a:pP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pPr rtl="1"/>
            <a:r>
              <a:rPr lang="fa-IR" dirty="0" smtClean="0">
                <a:cs typeface="B Titr" pitchFamily="2" charset="-78"/>
              </a:rPr>
              <a:t>ساختار سلول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Titr" pitchFamily="2" charset="-78"/>
              </a:rPr>
              <a:t>ساختار سلول</a:t>
            </a:r>
            <a:endParaRPr lang="en-US" dirty="0">
              <a:cs typeface="B Titr" pitchFamily="2" charset="-78"/>
            </a:endParaRPr>
          </a:p>
        </p:txBody>
      </p:sp>
      <p:pic>
        <p:nvPicPr>
          <p:cNvPr id="4" name="Picture 2"/>
          <p:cNvPicPr>
            <a:picLocks noGrp="1" noChangeAspect="1" noChangeArrowheads="1"/>
          </p:cNvPicPr>
          <p:nvPr>
            <p:ph sz="quarter" idx="1"/>
          </p:nvPr>
        </p:nvPicPr>
        <p:blipFill>
          <a:blip r:embed="rId2" cstate="print"/>
          <a:srcRect/>
          <a:stretch>
            <a:fillRect/>
          </a:stretch>
        </p:blipFill>
        <p:spPr bwMode="auto">
          <a:xfrm>
            <a:off x="1600200" y="1828800"/>
            <a:ext cx="5867400" cy="3810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124200"/>
            <a:ext cx="8686800" cy="3581400"/>
          </a:xfrm>
        </p:spPr>
        <p:txBody>
          <a:bodyPr>
            <a:noAutofit/>
          </a:bodyPr>
          <a:lstStyle/>
          <a:p>
            <a:pPr algn="r" rtl="1"/>
            <a:r>
              <a:rPr lang="fa-IR" sz="2400" b="1" dirty="0" smtClean="0">
                <a:solidFill>
                  <a:schemeClr val="tx1"/>
                </a:solidFill>
                <a:cs typeface="B Nazanin" pitchFamily="2" charset="-78"/>
              </a:rPr>
              <a:t>سلول ها با شکل ها و اندازه های متفاوت وجود دارند. </a:t>
            </a:r>
          </a:p>
          <a:p>
            <a:pPr algn="r" rtl="1"/>
            <a:r>
              <a:rPr lang="fa-IR" sz="2400" b="1" dirty="0" smtClean="0">
                <a:solidFill>
                  <a:schemeClr val="tx1"/>
                </a:solidFill>
                <a:cs typeface="B Nazanin" pitchFamily="2" charset="-78"/>
              </a:rPr>
              <a:t>واحد اندازه گیرى سلول و اجزاى آن </a:t>
            </a:r>
            <a:r>
              <a:rPr lang="fa-IR" sz="2400" b="1" dirty="0" smtClean="0">
                <a:solidFill>
                  <a:srgbClr val="FF0000"/>
                </a:solidFill>
                <a:cs typeface="B Nazanin" pitchFamily="2" charset="-78"/>
              </a:rPr>
              <a:t>میکرومتر(میکرون) </a:t>
            </a:r>
            <a:r>
              <a:rPr lang="fa-IR" sz="2400" b="1" dirty="0" smtClean="0">
                <a:solidFill>
                  <a:schemeClr val="tx1"/>
                </a:solidFill>
                <a:cs typeface="B Nazanin" pitchFamily="2" charset="-78"/>
              </a:rPr>
              <a:t>است. میکرومتر را با علامت </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 نشان مى دهند. </a:t>
            </a:r>
            <a:r>
              <a:rPr lang="el-GR" sz="2400" b="1" dirty="0" smtClean="0">
                <a:solidFill>
                  <a:schemeClr val="tx1"/>
                </a:solidFill>
                <a:cs typeface="B Nazanin" pitchFamily="2" charset="-78"/>
              </a:rPr>
              <a:t>1μ</a:t>
            </a:r>
            <a:r>
              <a:rPr lang="en-US" sz="2400" b="1" dirty="0" smtClean="0">
                <a:solidFill>
                  <a:schemeClr val="tx1"/>
                </a:solidFill>
                <a:cs typeface="B Nazanin" pitchFamily="2" charset="-78"/>
              </a:rPr>
              <a:t>m</a:t>
            </a:r>
            <a:r>
              <a:rPr lang="fa-IR" sz="2400" b="1" dirty="0" smtClean="0">
                <a:solidFill>
                  <a:schemeClr val="tx1"/>
                </a:solidFill>
                <a:cs typeface="B Nazanin" pitchFamily="2" charset="-78"/>
              </a:rPr>
              <a:t> برابر است با </a:t>
            </a:r>
            <a:r>
              <a:rPr lang="en-US" sz="2400" b="1" dirty="0" smtClean="0">
                <a:solidFill>
                  <a:schemeClr val="tx1"/>
                </a:solidFill>
                <a:cs typeface="B Nazanin" pitchFamily="2" charset="-78"/>
              </a:rPr>
              <a:t>0/001mm</a:t>
            </a:r>
            <a:r>
              <a:rPr lang="fa-IR" sz="2400" b="1" dirty="0" smtClean="0">
                <a:solidFill>
                  <a:schemeClr val="tx1"/>
                </a:solidFill>
                <a:cs typeface="B Nazanin" pitchFamily="2" charset="-78"/>
              </a:rPr>
              <a:t>.</a:t>
            </a:r>
          </a:p>
          <a:p>
            <a:pPr algn="r" rtl="1">
              <a:lnSpc>
                <a:spcPct val="150000"/>
              </a:lnSpc>
            </a:pPr>
            <a:r>
              <a:rPr lang="fa-IR" sz="2400" b="1" dirty="0" smtClean="0">
                <a:solidFill>
                  <a:schemeClr val="tx1"/>
                </a:solidFill>
                <a:cs typeface="B Nazanin" pitchFamily="2" charset="-78"/>
              </a:rPr>
              <a:t>کوچک ترین سلول ها، باکترى ها هستند که اندازه بیشترآنها بین 1</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  و 10</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است. اندازه بیشتر سلول هاى گیاهى و جانورى بین 10</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 تا 100</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 است. اندازه سلول های دراز عصبی و ماهیچه ای و سلول های تخم بسیاری از جانوران، بیش از این مقدار است.</a:t>
            </a: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ویژگی های سلول:</a:t>
            </a:r>
            <a:endParaRPr lang="en-US" dirty="0">
              <a:cs typeface="B Titr"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B Titr" pitchFamily="2" charset="-78"/>
              </a:rPr>
              <a:t>شکل های متفاوت سلول ها</a:t>
            </a:r>
            <a:endParaRPr lang="en-US" dirty="0">
              <a:cs typeface="B Titr" pitchFamily="2" charset="-78"/>
            </a:endParaRPr>
          </a:p>
        </p:txBody>
      </p:sp>
      <p:sp>
        <p:nvSpPr>
          <p:cNvPr id="3" name="Content Placeholder 2"/>
          <p:cNvSpPr>
            <a:spLocks noGrp="1"/>
          </p:cNvSpPr>
          <p:nvPr>
            <p:ph sz="quarter" idx="1"/>
          </p:nvPr>
        </p:nvSpPr>
        <p:spPr>
          <a:xfrm>
            <a:off x="914400" y="1447800"/>
            <a:ext cx="4495800" cy="4572000"/>
          </a:xfrm>
        </p:spPr>
        <p:txBody>
          <a:bodyPr/>
          <a:lstStyle/>
          <a:p>
            <a:pPr>
              <a:buNone/>
            </a:pPr>
            <a:endParaRPr lang="en-US" dirty="0"/>
          </a:p>
        </p:txBody>
      </p:sp>
      <p:pic>
        <p:nvPicPr>
          <p:cNvPr id="1026" name="Picture 2" descr="C:\Users\R.Khalili\Desktop\inde.jpg"/>
          <p:cNvPicPr>
            <a:picLocks noChangeAspect="1" noChangeArrowheads="1"/>
          </p:cNvPicPr>
          <p:nvPr/>
        </p:nvPicPr>
        <p:blipFill>
          <a:blip r:embed="rId2" cstate="print"/>
          <a:srcRect/>
          <a:stretch>
            <a:fillRect/>
          </a:stretch>
        </p:blipFill>
        <p:spPr bwMode="auto">
          <a:xfrm>
            <a:off x="914400" y="1447800"/>
            <a:ext cx="4495800" cy="50292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200400"/>
            <a:ext cx="8610600" cy="3657600"/>
          </a:xfrm>
        </p:spPr>
        <p:txBody>
          <a:bodyPr>
            <a:noAutofit/>
          </a:bodyPr>
          <a:lstStyle/>
          <a:p>
            <a:pPr algn="just" rtl="1">
              <a:lnSpc>
                <a:spcPct val="150000"/>
              </a:lnSpc>
            </a:pPr>
            <a:r>
              <a:rPr lang="fa-IR" sz="2400" b="1" dirty="0" smtClean="0">
                <a:solidFill>
                  <a:schemeClr val="tx1"/>
                </a:solidFill>
                <a:cs typeface="B Nazanin" pitchFamily="2" charset="-78"/>
              </a:rPr>
              <a:t>سلول تخم پرندگان حجیم است چون مقدار زیادى مواد غذایى را براى رشد جنین، در خود جاى داده است. سلول هاى ماهیچه اى درازند تا بتوانند قسمت هاى مختلف بدن را به یکدیگر نزدیک کنند. سلول هاى عصبى نیز درازند، تا بتوانند پیام هاى عصبى را به سرعت از یک نقطه بدن به نقطه اى دیگر منتقل کنند. کوچک بودن اندازه سلول نیز فوایدی دارد. مثلاً گلبول هاى قرمز خون فقط 8</a:t>
            </a:r>
            <a:r>
              <a:rPr lang="el-GR" sz="2400" b="1" dirty="0" smtClean="0">
                <a:solidFill>
                  <a:schemeClr val="tx1"/>
                </a:solidFill>
                <a:cs typeface="B Nazanin" pitchFamily="2" charset="-78"/>
              </a:rPr>
              <a:t>μ</a:t>
            </a:r>
            <a:r>
              <a:rPr lang="en-US" sz="2400" b="1" dirty="0" smtClean="0">
                <a:solidFill>
                  <a:schemeClr val="tx1"/>
                </a:solidFill>
                <a:cs typeface="B Nazanin" pitchFamily="2" charset="-78"/>
              </a:rPr>
              <a:t>m </a:t>
            </a:r>
            <a:r>
              <a:rPr lang="fa-IR" sz="2400" b="1" dirty="0" smtClean="0">
                <a:solidFill>
                  <a:schemeClr val="tx1"/>
                </a:solidFill>
                <a:cs typeface="B Nazanin" pitchFamily="2" charset="-78"/>
              </a:rPr>
              <a:t> قطر دارند تا بتوانند از درون باریک ترین رگ هاى بدن عبور کنند.</a:t>
            </a: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ویژگی های سلول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048000"/>
            <a:ext cx="8534400" cy="3810000"/>
          </a:xfrm>
        </p:spPr>
        <p:txBody>
          <a:bodyPr>
            <a:normAutofit/>
          </a:bodyPr>
          <a:lstStyle/>
          <a:p>
            <a:pPr algn="just" rtl="1">
              <a:lnSpc>
                <a:spcPct val="150000"/>
              </a:lnSpc>
            </a:pPr>
            <a:r>
              <a:rPr lang="fa-IR" sz="2800" b="1" dirty="0" smtClean="0">
                <a:solidFill>
                  <a:schemeClr val="tx1"/>
                </a:solidFill>
                <a:cs typeface="B Nazanin" pitchFamily="2" charset="-78"/>
              </a:rPr>
              <a:t>سلول ها به شکل های مختلف از جمله سنگ فرشی، مکعبی و استوانه ای وجود دارند. مثلاً بافت پوششی در دهان و</a:t>
            </a:r>
            <a:r>
              <a:rPr lang="en-US" sz="2800" b="1" dirty="0" smtClean="0">
                <a:solidFill>
                  <a:schemeClr val="tx1"/>
                </a:solidFill>
                <a:cs typeface="B Nazanin" pitchFamily="2" charset="-78"/>
              </a:rPr>
              <a:t> </a:t>
            </a:r>
            <a:r>
              <a:rPr lang="fa-IR" sz="2800" b="1" dirty="0" smtClean="0">
                <a:solidFill>
                  <a:schemeClr val="tx1"/>
                </a:solidFill>
                <a:cs typeface="B Nazanin" pitchFamily="2" charset="-78"/>
              </a:rPr>
              <a:t>مری، سنگ فرشی چندلایه ای است. در روده و معده، بافت پوششی استوانه ای است.</a:t>
            </a:r>
          </a:p>
        </p:txBody>
      </p:sp>
      <p:sp>
        <p:nvSpPr>
          <p:cNvPr id="2" name="Title 1"/>
          <p:cNvSpPr>
            <a:spLocks noGrp="1"/>
          </p:cNvSpPr>
          <p:nvPr>
            <p:ph type="ctrTitle"/>
          </p:nvPr>
        </p:nvSpPr>
        <p:spPr/>
        <p:txBody>
          <a:bodyPr/>
          <a:lstStyle/>
          <a:p>
            <a:pPr rtl="1"/>
            <a:r>
              <a:rPr lang="fa-IR" dirty="0" smtClean="0">
                <a:cs typeface="B Titr" pitchFamily="2" charset="-78"/>
              </a:rPr>
              <a:t>شکل سلول ها :</a:t>
            </a:r>
            <a:r>
              <a:rPr lang="fa-IR" dirty="0" smtClean="0">
                <a:cs typeface="2  Traffic" pitchFamily="2" charset="-78"/>
              </a:rPr>
              <a:t/>
            </a:r>
            <a:br>
              <a:rPr lang="fa-IR" dirty="0" smtClean="0">
                <a:cs typeface="2  Traffic" pitchFamily="2" charset="-78"/>
              </a:rPr>
            </a:b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28600" y="5029200"/>
            <a:ext cx="2819400" cy="1295400"/>
          </a:xfrm>
          <a:prstGeom prst="rect">
            <a:avLst/>
          </a:prstGeom>
          <a:noFill/>
          <a:ln w="9525">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3276600" y="5181600"/>
            <a:ext cx="1981200" cy="1371600"/>
          </a:xfrm>
          <a:prstGeom prst="rect">
            <a:avLst/>
          </a:prstGeom>
          <a:noFill/>
          <a:ln w="9525">
            <a:noFill/>
            <a:miter lim="800000"/>
            <a:headEnd/>
            <a:tailEnd/>
          </a:ln>
        </p:spPr>
      </p:pic>
      <p:pic>
        <p:nvPicPr>
          <p:cNvPr id="6" name="Picture 3"/>
          <p:cNvPicPr>
            <a:picLocks noChangeAspect="1" noChangeArrowheads="1"/>
          </p:cNvPicPr>
          <p:nvPr/>
        </p:nvPicPr>
        <p:blipFill>
          <a:blip r:embed="rId4" cstate="print"/>
          <a:srcRect/>
          <a:stretch>
            <a:fillRect/>
          </a:stretch>
        </p:blipFill>
        <p:spPr bwMode="auto">
          <a:xfrm>
            <a:off x="6096000" y="5105400"/>
            <a:ext cx="2362200" cy="1447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0"/>
            <a:ext cx="8458200" cy="3810000"/>
          </a:xfrm>
        </p:spPr>
        <p:txBody>
          <a:bodyPr>
            <a:noAutofit/>
          </a:bodyPr>
          <a:lstStyle/>
          <a:p>
            <a:pPr algn="just" rtl="1">
              <a:lnSpc>
                <a:spcPct val="150000"/>
              </a:lnSpc>
            </a:pPr>
            <a:r>
              <a:rPr lang="fa-IR" sz="2400" b="1" dirty="0" smtClean="0">
                <a:solidFill>
                  <a:srgbClr val="FF0000"/>
                </a:solidFill>
                <a:ea typeface="Majalla UI"/>
                <a:cs typeface="B Nazanin" pitchFamily="2" charset="-78"/>
              </a:rPr>
              <a:t>اختصاصی شدن </a:t>
            </a:r>
            <a:r>
              <a:rPr lang="fa-IR" sz="2400" b="1" dirty="0" smtClean="0">
                <a:solidFill>
                  <a:schemeClr val="tx1"/>
                </a:solidFill>
                <a:ea typeface="Majalla UI"/>
                <a:cs typeface="B Nazanin" pitchFamily="2" charset="-78"/>
              </a:rPr>
              <a:t>سلول ها و </a:t>
            </a:r>
            <a:r>
              <a:rPr lang="fa-IR" sz="2400" b="1" dirty="0" smtClean="0">
                <a:solidFill>
                  <a:srgbClr val="FF0000"/>
                </a:solidFill>
                <a:ea typeface="Majalla UI"/>
                <a:cs typeface="B Nazanin" pitchFamily="2" charset="-78"/>
              </a:rPr>
              <a:t>تمایز</a:t>
            </a:r>
            <a:r>
              <a:rPr lang="fa-IR" sz="2400" b="1" dirty="0" smtClean="0">
                <a:solidFill>
                  <a:schemeClr val="tx1"/>
                </a:solidFill>
                <a:ea typeface="Majalla UI"/>
                <a:cs typeface="B Nazanin" pitchFamily="2" charset="-78"/>
              </a:rPr>
              <a:t> آنها منجر به ایجاد </a:t>
            </a:r>
            <a:r>
              <a:rPr lang="fa-IR" sz="2400" b="1" dirty="0" smtClean="0">
                <a:solidFill>
                  <a:srgbClr val="FF0000"/>
                </a:solidFill>
                <a:ea typeface="Majalla UI"/>
                <a:cs typeface="B Nazanin" pitchFamily="2" charset="-78"/>
              </a:rPr>
              <a:t>بافت های </a:t>
            </a:r>
            <a:r>
              <a:rPr lang="fa-IR" sz="2400" b="1" dirty="0" smtClean="0">
                <a:solidFill>
                  <a:schemeClr val="tx1"/>
                </a:solidFill>
                <a:ea typeface="Majalla UI"/>
                <a:cs typeface="B Nazanin" pitchFamily="2" charset="-78"/>
              </a:rPr>
              <a:t>مختلف شده است. مجموعه سلول هایی که در کنار یکدیگر قرار گرفته اند و هماهنگ با یکدیگر وظایف خاصی را انجام می دهند یک </a:t>
            </a:r>
            <a:r>
              <a:rPr lang="fa-IR" sz="2400" b="1" dirty="0" smtClean="0">
                <a:solidFill>
                  <a:srgbClr val="FF0000"/>
                </a:solidFill>
                <a:ea typeface="Majalla UI"/>
                <a:cs typeface="B Nazanin" pitchFamily="2" charset="-78"/>
              </a:rPr>
              <a:t>بافت</a:t>
            </a:r>
            <a:r>
              <a:rPr lang="fa-IR" sz="2400" b="1" dirty="0" smtClean="0">
                <a:solidFill>
                  <a:schemeClr val="tx1"/>
                </a:solidFill>
                <a:ea typeface="Majalla UI"/>
                <a:cs typeface="B Nazanin" pitchFamily="2" charset="-78"/>
              </a:rPr>
              <a:t> را تشکیل می دهند.</a:t>
            </a:r>
          </a:p>
          <a:p>
            <a:pPr algn="just" rtl="1">
              <a:lnSpc>
                <a:spcPct val="150000"/>
              </a:lnSpc>
            </a:pPr>
            <a:r>
              <a:rPr lang="fa-IR" sz="2400" b="1" dirty="0" smtClean="0">
                <a:solidFill>
                  <a:schemeClr val="tx1"/>
                </a:solidFill>
                <a:ea typeface="Majalla UI"/>
                <a:cs typeface="B Nazanin" pitchFamily="2" charset="-78"/>
              </a:rPr>
              <a:t> در مهره داران 4 نوع بافت اصلی وجود دارد : بافت پوششی، بافت پیوندی، بافت عصبی، بافت ماهیچه ای.</a:t>
            </a:r>
            <a:endParaRPr lang="fa-IR" sz="2400" b="1" dirty="0" smtClean="0">
              <a:ea typeface="Majalla UI"/>
              <a:cs typeface="B Nazanin" pitchFamily="2" charset="-78"/>
            </a:endParaRPr>
          </a:p>
          <a:p>
            <a:pPr algn="r" rtl="1">
              <a:lnSpc>
                <a:spcPct val="150000"/>
              </a:lnSpc>
            </a:pP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pPr rtl="1"/>
            <a:r>
              <a:rPr lang="fa-IR" dirty="0" smtClean="0">
                <a:cs typeface="B Titr" pitchFamily="2" charset="-78"/>
              </a:rPr>
              <a:t>بافت های جانوران :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1046</TotalTime>
  <Words>993</Words>
  <Application>Microsoft Office PowerPoint</Application>
  <PresentationFormat>On-screen Show (4:3)</PresentationFormat>
  <Paragraphs>57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بنام خدا</vt:lpstr>
      <vt:lpstr>سلول : </vt:lpstr>
      <vt:lpstr>ساختار سلول : </vt:lpstr>
      <vt:lpstr>ساختار سلول</vt:lpstr>
      <vt:lpstr>ویژگی های سلول:</vt:lpstr>
      <vt:lpstr>شکل های متفاوت سلول ها</vt:lpstr>
      <vt:lpstr>ویژگی های سلول : </vt:lpstr>
      <vt:lpstr>شکل سلول ها : </vt:lpstr>
      <vt:lpstr>بافت های جانوران :  </vt:lpstr>
      <vt:lpstr>انواع بافت های مهره داران :</vt:lpstr>
      <vt:lpstr>اندام و دستگاه : </vt:lpstr>
      <vt:lpstr>روابط جانداران:</vt:lpstr>
      <vt:lpstr>همیاری  </vt:lpstr>
      <vt:lpstr>همسفرگی </vt:lpstr>
      <vt:lpstr>همسفرگی دلقک ماهی و شقایق دریایی</vt:lpstr>
      <vt:lpstr>رابطه انگلی</vt:lpstr>
      <vt:lpstr>زنجیره غذایی جانداران:</vt:lpstr>
      <vt:lpstr>شبکه غذایی</vt:lpstr>
      <vt:lpstr>پایان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R.Khalili</dc:creator>
  <cp:lastModifiedBy>R.Khalili</cp:lastModifiedBy>
  <cp:revision>124</cp:revision>
  <dcterms:created xsi:type="dcterms:W3CDTF">2006-08-16T00:00:00Z</dcterms:created>
  <dcterms:modified xsi:type="dcterms:W3CDTF">2020-06-12T18:41:50Z</dcterms:modified>
</cp:coreProperties>
</file>