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677334" y="128187"/>
            <a:ext cx="8596668" cy="13103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478564"/>
            <a:ext cx="8596668" cy="5623133"/>
          </a:xfrm>
        </p:spPr>
        <p:txBody>
          <a:bodyPr>
            <a:normAutofit fontScale="25000" lnSpcReduction="20000"/>
          </a:bodyPr>
          <a:lstStyle/>
          <a:p>
            <a:pPr algn="just" rtl="1"/>
            <a:r>
              <a:rPr lang="fa-IR" sz="7200" dirty="0" smtClean="0">
                <a:cs typeface="B Mitra" panose="00000400000000000000" pitchFamily="2" charset="-78"/>
              </a:rPr>
              <a:t>ﻛﺘﺎب</a:t>
            </a:r>
            <a:r>
              <a:rPr lang="fa-IR" sz="7200" dirty="0">
                <a:cs typeface="B Mitra" panose="00000400000000000000" pitchFamily="2" charset="-78"/>
              </a:rPr>
              <a:t>ﻫﺎي</a:t>
            </a:r>
            <a:r>
              <a:rPr lang="fa-IR" sz="7200" dirty="0" smtClean="0">
                <a:cs typeface="B Mitra" panose="00000400000000000000" pitchFamily="2" charset="-78"/>
              </a:rPr>
              <a:t> </a:t>
            </a:r>
            <a:r>
              <a:rPr lang="fa-IR" sz="7200" dirty="0" smtClean="0">
                <a:cs typeface="B Mitra" panose="00000400000000000000" pitchFamily="2" charset="-78"/>
              </a:rPr>
              <a:t>ﺳﻨﺠﺶ </a:t>
            </a:r>
            <a:r>
              <a:rPr lang="fa-IR" sz="7200" dirty="0">
                <a:cs typeface="B Mitra" panose="00000400000000000000" pitchFamily="2" charset="-78"/>
              </a:rPr>
              <a:t>و </a:t>
            </a:r>
            <a:r>
              <a:rPr lang="fa-IR" sz="7200" dirty="0">
                <a:cs typeface="B Mitra" panose="00000400000000000000" pitchFamily="2" charset="-78"/>
              </a:rPr>
              <a:t>ارزش ﻳﺎﺑﻲ ﭘﻴﺸﺮﻓﺖ </a:t>
            </a:r>
            <a:r>
              <a:rPr lang="fa-IR" sz="7200" dirty="0">
                <a:cs typeface="B Mitra" panose="00000400000000000000" pitchFamily="2" charset="-78"/>
              </a:rPr>
              <a:t>ﺗﺤﺼﻴﻠﻲ ﺑﺎ ﻫﺪف اﺳﺘﻔﺎده </a:t>
            </a:r>
            <a:r>
              <a:rPr lang="fa-IR" sz="7200" dirty="0" smtClean="0">
                <a:cs typeface="B Mitra" panose="00000400000000000000" pitchFamily="2" charset="-78"/>
              </a:rPr>
              <a:t>ي ﻣﻌﻠﻢ </a:t>
            </a:r>
            <a:r>
              <a:rPr lang="fa-IR" sz="7200" dirty="0">
                <a:cs typeface="B Mitra" panose="00000400000000000000" pitchFamily="2" charset="-78"/>
              </a:rPr>
              <a:t>و </a:t>
            </a:r>
            <a:r>
              <a:rPr lang="fa-IR" sz="7200" dirty="0" smtClean="0">
                <a:cs typeface="B Mitra" panose="00000400000000000000" pitchFamily="2" charset="-78"/>
              </a:rPr>
              <a:t>ﻳﺎ داﻧﺶ </a:t>
            </a:r>
            <a:r>
              <a:rPr lang="fa-IR" sz="7200" dirty="0" smtClean="0">
                <a:cs typeface="B Mitra" panose="00000400000000000000" pitchFamily="2" charset="-78"/>
              </a:rPr>
              <a:t>آﻣﻮز </a:t>
            </a:r>
            <a:r>
              <a:rPr lang="fa-IR" sz="7200" dirty="0">
                <a:cs typeface="B Mitra" panose="00000400000000000000" pitchFamily="2" charset="-78"/>
              </a:rPr>
              <a:t>ﺗﻮﻟﻴﺪ  ﻣﻲ ﺷﻮﻧﺪ و </a:t>
            </a:r>
            <a:r>
              <a:rPr lang="fa-IR" sz="7200" dirty="0">
                <a:cs typeface="B Mitra" panose="00000400000000000000" pitchFamily="2" charset="-78"/>
              </a:rPr>
              <a:t>ﻣﻲﺗﻮان </a:t>
            </a:r>
            <a:r>
              <a:rPr lang="fa-IR" sz="7200" dirty="0" smtClean="0">
                <a:cs typeface="B Mitra" panose="00000400000000000000" pitchFamily="2" charset="-78"/>
              </a:rPr>
              <a:t>آن</a:t>
            </a:r>
            <a:r>
              <a:rPr lang="fa-IR" sz="7200" dirty="0">
                <a:cs typeface="B Mitra" panose="00000400000000000000" pitchFamily="2" charset="-78"/>
              </a:rPr>
              <a:t>ﻫﺎ</a:t>
            </a:r>
            <a:r>
              <a:rPr lang="fa-IR" sz="7200" dirty="0" smtClean="0">
                <a:cs typeface="B Mitra" panose="00000400000000000000" pitchFamily="2" charset="-78"/>
              </a:rPr>
              <a:t> </a:t>
            </a:r>
            <a:r>
              <a:rPr lang="fa-IR" sz="7200" dirty="0" smtClean="0">
                <a:cs typeface="B Mitra" panose="00000400000000000000" pitchFamily="2" charset="-78"/>
              </a:rPr>
              <a:t>را </a:t>
            </a:r>
            <a:r>
              <a:rPr lang="fa-IR" sz="7200" dirty="0">
                <a:cs typeface="B Mitra" panose="00000400000000000000" pitchFamily="2" charset="-78"/>
              </a:rPr>
              <a:t>در دو ﮔﺮوه ﻛﻠﻲ ﻃﺒﻘﻪ </a:t>
            </a:r>
            <a:r>
              <a:rPr lang="fa-IR" sz="7200" dirty="0" smtClean="0">
                <a:cs typeface="B Mitra" panose="00000400000000000000" pitchFamily="2" charset="-78"/>
              </a:rPr>
              <a:t>ﺑﻨﺪيﻛﺮد: </a:t>
            </a:r>
            <a:endParaRPr lang="fa-IR" sz="7200" dirty="0" smtClean="0">
              <a:cs typeface="B Mitra" panose="00000400000000000000" pitchFamily="2" charset="-78"/>
            </a:endParaRPr>
          </a:p>
          <a:p>
            <a:pPr algn="just" rtl="1"/>
            <a:r>
              <a:rPr lang="fa-IR" sz="7200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1 .ﻛﺘﺎب </a:t>
            </a:r>
            <a:r>
              <a:rPr lang="fa-IR" sz="7200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ﻫﺎي ﺳﻨﺠﺶ </a:t>
            </a:r>
            <a:r>
              <a:rPr lang="fa-IR" sz="7200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و ارزش ﻳﺎﺑﻲ </a:t>
            </a:r>
            <a:r>
              <a:rPr lang="fa-IR" sz="7200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ﭘﻴﺸﺮﻓﺖ </a:t>
            </a:r>
            <a:r>
              <a:rPr lang="fa-IR" sz="7200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ﺗﺤﺼﻴﻠﻲ ﺑﺮاي ﻣﻌﻠﻢ: </a:t>
            </a:r>
            <a:r>
              <a:rPr lang="fa-IR" sz="7200" dirty="0">
                <a:cs typeface="B Mitra" panose="00000400000000000000" pitchFamily="2" charset="-78"/>
              </a:rPr>
              <a:t>ﻫﺪف اﻳﻦ </a:t>
            </a:r>
            <a:r>
              <a:rPr lang="fa-IR" sz="7200" dirty="0" smtClean="0">
                <a:cs typeface="B Mitra" panose="00000400000000000000" pitchFamily="2" charset="-78"/>
              </a:rPr>
              <a:t>ﻛﺘﺎب ﻫﺎ</a:t>
            </a:r>
            <a:r>
              <a:rPr lang="fa-IR" sz="7200" dirty="0">
                <a:cs typeface="B Mitra" panose="00000400000000000000" pitchFamily="2" charset="-78"/>
              </a:rPr>
              <a:t>، آﺷﻨﺎ ﺳﺎﺧﺘﻦ ﻣﻌﻠﻤﺎن ﺑﺎ اﺻﻮل ﻋﻠﻤﻲ ﺳﻨﺠﺶ و ارزش </a:t>
            </a:r>
            <a:r>
              <a:rPr lang="fa-IR" sz="7200" dirty="0" smtClean="0">
                <a:cs typeface="B Mitra" panose="00000400000000000000" pitchFamily="2" charset="-78"/>
              </a:rPr>
              <a:t>ﻳﺎﺑﻲ </a:t>
            </a:r>
            <a:r>
              <a:rPr lang="fa-IR" sz="7200" dirty="0">
                <a:cs typeface="B Mitra" panose="00000400000000000000" pitchFamily="2" charset="-78"/>
              </a:rPr>
              <a:t>از آﻣﻮﺧﺘﻪ</a:t>
            </a:r>
            <a:r>
              <a:rPr lang="fa-IR" sz="7200" dirty="0" smtClean="0">
                <a:cs typeface="B Mitra" panose="00000400000000000000" pitchFamily="2" charset="-78"/>
              </a:rPr>
              <a:t> ﻫﺎي ﻓﺮاﮔﻴﺮان </a:t>
            </a:r>
            <a:r>
              <a:rPr lang="fa-IR" sz="7200" dirty="0" smtClean="0">
                <a:cs typeface="B Mitra" panose="00000400000000000000" pitchFamily="2" charset="-78"/>
              </a:rPr>
              <a:t>اﺳت. </a:t>
            </a:r>
            <a:r>
              <a:rPr lang="fa-IR" sz="7200" dirty="0">
                <a:cs typeface="B Mitra" panose="00000400000000000000" pitchFamily="2" charset="-78"/>
              </a:rPr>
              <a:t>از ﻣﺼﺎدﻳﻖ اﻳﻦ ﻧﻮع ﻛﺘﺎب </a:t>
            </a:r>
            <a:r>
              <a:rPr lang="fa-IR" sz="7200" dirty="0" smtClean="0">
                <a:cs typeface="B Mitra" panose="00000400000000000000" pitchFamily="2" charset="-78"/>
              </a:rPr>
              <a:t>ﻫﺎ ﻣﻲﺗﻮان </a:t>
            </a:r>
            <a:r>
              <a:rPr lang="fa-IR" sz="7200" dirty="0" smtClean="0">
                <a:cs typeface="B Mitra" panose="00000400000000000000" pitchFamily="2" charset="-78"/>
              </a:rPr>
              <a:t>ﺑﻪ ﻛﺘﺎب ﻫﺎﻳﻲ ﻣﺎﻧﻨﺪ: « اﺻﻮل </a:t>
            </a:r>
            <a:r>
              <a:rPr lang="fa-IR" sz="7200" dirty="0">
                <a:cs typeface="B Mitra" panose="00000400000000000000" pitchFamily="2" charset="-78"/>
              </a:rPr>
              <a:t>ارزش ﻳﺎﺑﻲ از ﻓﺮاﮔﻴﺮان و ﺷﻴﻮه </a:t>
            </a:r>
            <a:r>
              <a:rPr lang="fa-IR" sz="7200" dirty="0" smtClean="0">
                <a:cs typeface="B Mitra" panose="00000400000000000000" pitchFamily="2" charset="-78"/>
              </a:rPr>
              <a:t>ﻫﺎي آن»  اﺷﺎرهﻛﺮد</a:t>
            </a:r>
            <a:r>
              <a:rPr lang="fa-IR" sz="7200" dirty="0" smtClean="0">
                <a:cs typeface="B Mitra" panose="00000400000000000000" pitchFamily="2" charset="-78"/>
              </a:rPr>
              <a:t>.</a:t>
            </a:r>
          </a:p>
          <a:p>
            <a:pPr algn="just" rtl="1"/>
            <a:r>
              <a:rPr lang="fa-IR" sz="7200" dirty="0" smtClean="0">
                <a:cs typeface="B Mitra" panose="00000400000000000000" pitchFamily="2" charset="-78"/>
              </a:rPr>
              <a:t> </a:t>
            </a:r>
            <a:r>
              <a:rPr lang="fa-IR" sz="7200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2</a:t>
            </a:r>
            <a:r>
              <a:rPr lang="fa-IR" sz="7200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. ﻛﺘﺎب </a:t>
            </a:r>
            <a:r>
              <a:rPr lang="fa-IR" sz="7200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های ﺳﻨﺠﺶ و ارزش </a:t>
            </a:r>
            <a:r>
              <a:rPr lang="fa-IR" sz="7200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ﻳﺎﺑﻲ </a:t>
            </a:r>
            <a:r>
              <a:rPr lang="fa-IR" sz="7200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ﭘﻴﺸﺮﻓﺖ ﺗﺤﺼﻴﻠﻲ ﺑﺮاي داﻧﺶ </a:t>
            </a:r>
            <a:r>
              <a:rPr lang="fa-IR" sz="7200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آﻣﻮزان </a:t>
            </a:r>
            <a:r>
              <a:rPr lang="fa-IR" sz="7200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ﻳﺎ </a:t>
            </a:r>
            <a:r>
              <a:rPr lang="fa-IR" sz="7200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ﻛﺘﺎب </a:t>
            </a:r>
            <a:r>
              <a:rPr lang="fa-IR" sz="7200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ﻫﺎيﺧﻮدﺳﻨﺠﻲ: </a:t>
            </a:r>
            <a:r>
              <a:rPr lang="fa-IR" sz="7200" dirty="0" smtClean="0">
                <a:cs typeface="B Mitra" panose="00000400000000000000" pitchFamily="2" charset="-78"/>
              </a:rPr>
              <a:t>اﻳﻦ </a:t>
            </a:r>
            <a:r>
              <a:rPr lang="fa-IR" sz="7200" dirty="0" smtClean="0">
                <a:cs typeface="B Mitra" panose="00000400000000000000" pitchFamily="2" charset="-78"/>
              </a:rPr>
              <a:t>ﻛﺘﺎب </a:t>
            </a:r>
            <a:r>
              <a:rPr lang="fa-IR" sz="7200" dirty="0">
                <a:cs typeface="B Mitra" panose="00000400000000000000" pitchFamily="2" charset="-78"/>
              </a:rPr>
              <a:t>ﻫﺎ ﺷﺎﻣﻞ ﻣﺠﻤﻮﻋﻪ آزﻣﻮن  ﻫﺎ و رﻫﻨﻤﻮدﻫﺎﻳﻲ اﺳﺖ ﻛﻪ ﺑﺮاﺳﺎس اﻫﺪاف ﺟﺰﻳﻲ آﻣﻮزﺷﻲ </a:t>
            </a:r>
            <a:r>
              <a:rPr lang="fa-IR" sz="7200" dirty="0" smtClean="0">
                <a:cs typeface="B Mitra" panose="00000400000000000000" pitchFamily="2" charset="-78"/>
              </a:rPr>
              <a:t>(اﻧﺘﻈﺎرات ﻋﻤﻠﻜﺮدي) در ﺣﻮزه ي  </a:t>
            </a:r>
            <a:r>
              <a:rPr lang="fa-IR" sz="7200" dirty="0">
                <a:cs typeface="B Mitra" panose="00000400000000000000" pitchFamily="2" charset="-78"/>
              </a:rPr>
              <a:t>ﺷﻨﺎﺧﺘﻲ</a:t>
            </a:r>
            <a:r>
              <a:rPr lang="fa-IR" sz="7200" dirty="0">
                <a:cs typeface="B Mitra" panose="00000400000000000000" pitchFamily="2" charset="-78"/>
              </a:rPr>
              <a:t>، ﻣﻬﺎرﺗﻲ و ﻳﺎ ﺑﻌﻀﺎ </a:t>
            </a:r>
            <a:r>
              <a:rPr lang="fa-IR" sz="7200" dirty="0" smtClean="0">
                <a:cs typeface="B Mitra" panose="00000400000000000000" pitchFamily="2" charset="-78"/>
              </a:rPr>
              <a:t>ﻧﮕﺮﺷﻲ در </a:t>
            </a:r>
            <a:r>
              <a:rPr lang="fa-IR" sz="7200" dirty="0">
                <a:cs typeface="B Mitra" panose="00000400000000000000" pitchFamily="2" charset="-78"/>
              </a:rPr>
              <a:t>ﻳﻚ ﭘﺎﻳﻪ </a:t>
            </a:r>
            <a:r>
              <a:rPr lang="fa-IR" sz="7200" dirty="0" smtClean="0">
                <a:cs typeface="B Mitra" panose="00000400000000000000" pitchFamily="2" charset="-78"/>
              </a:rPr>
              <a:t>ﺗﺤﺼﻴﻠﻲ</a:t>
            </a:r>
            <a:r>
              <a:rPr lang="fa-IR" sz="7200" dirty="0" smtClean="0">
                <a:cs typeface="B Mitra" panose="00000400000000000000" pitchFamily="2" charset="-78"/>
              </a:rPr>
              <a:t> و </a:t>
            </a:r>
            <a:r>
              <a:rPr lang="fa-IR" sz="7200" dirty="0">
                <a:cs typeface="B Mitra" panose="00000400000000000000" pitchFamily="2" charset="-78"/>
              </a:rPr>
              <a:t>ﺑﺮاي ﻳﻚ </a:t>
            </a:r>
            <a:r>
              <a:rPr lang="fa-IR" sz="7200" dirty="0" smtClean="0">
                <a:cs typeface="B Mitra" panose="00000400000000000000" pitchFamily="2" charset="-78"/>
              </a:rPr>
              <a:t>ﻣﻮﺿﻮع ﺧﺎص </a:t>
            </a:r>
            <a:r>
              <a:rPr lang="fa-IR" sz="7200" dirty="0" smtClean="0">
                <a:cs typeface="B Mitra" panose="00000400000000000000" pitchFamily="2" charset="-78"/>
              </a:rPr>
              <a:t>و </a:t>
            </a:r>
            <a:r>
              <a:rPr lang="fa-IR" sz="7200" dirty="0">
                <a:cs typeface="B Mitra" panose="00000400000000000000" pitchFamily="2" charset="-78"/>
              </a:rPr>
              <a:t>ﺑﻪ ﻣﻨﻈﻮر ﺗﺤﻜﻴﻢ ﻳﺎدﮔﻴﺮي، ﺗﻌﻤﻴﻖ آﮔﺎﻫﻲ داﻧﺶ </a:t>
            </a:r>
            <a:r>
              <a:rPr lang="fa-IR" sz="7200" dirty="0" smtClean="0">
                <a:cs typeface="B Mitra" panose="00000400000000000000" pitchFamily="2" charset="-78"/>
              </a:rPr>
              <a:t>آﻣﻮز </a:t>
            </a:r>
            <a:r>
              <a:rPr lang="fa-IR" sz="7200" dirty="0">
                <a:cs typeface="B Mitra" panose="00000400000000000000" pitchFamily="2" charset="-78"/>
              </a:rPr>
              <a:t>از </a:t>
            </a:r>
            <a:r>
              <a:rPr lang="fa-IR" sz="7200" dirty="0" smtClean="0">
                <a:cs typeface="B Mitra" panose="00000400000000000000" pitchFamily="2" charset="-78"/>
              </a:rPr>
              <a:t>ﻣﻴﺰان آﻣﻮﺧﺘﻪ   </a:t>
            </a:r>
            <a:r>
              <a:rPr lang="fa-IR" sz="7200" dirty="0">
                <a:cs typeface="B Mitra" panose="00000400000000000000" pitchFamily="2" charset="-78"/>
              </a:rPr>
              <a:t>ﻫﺎي ﺧﻮﻳﺶ و اﻓﺰاﻳﺶ ﻣﻬﺎرت در ﭘﺎﺳﺦ </a:t>
            </a:r>
            <a:r>
              <a:rPr lang="fa-IR" sz="7200" dirty="0" smtClean="0">
                <a:cs typeface="B Mitra" panose="00000400000000000000" pitchFamily="2" charset="-78"/>
              </a:rPr>
              <a:t>ﮔﻮﻳﻲ </a:t>
            </a:r>
            <a:r>
              <a:rPr lang="fa-IR" sz="7200" dirty="0">
                <a:cs typeface="B Mitra" panose="00000400000000000000" pitchFamily="2" charset="-78"/>
              </a:rPr>
              <a:t>ﺑﻪ ﺳﺆاﻻت ﺗﻬﻴﻪ </a:t>
            </a:r>
            <a:r>
              <a:rPr lang="fa-IR" sz="7200" dirty="0" smtClean="0">
                <a:cs typeface="B Mitra" panose="00000400000000000000" pitchFamily="2" charset="-78"/>
              </a:rPr>
              <a:t>ﺷﺪه </a:t>
            </a:r>
            <a:r>
              <a:rPr lang="fa-IR" sz="7200" dirty="0" smtClean="0">
                <a:cs typeface="B Mitra" panose="00000400000000000000" pitchFamily="2" charset="-78"/>
              </a:rPr>
              <a:t>اﻧﺪ . </a:t>
            </a:r>
            <a:r>
              <a:rPr lang="fa-IR" sz="7200" dirty="0">
                <a:cs typeface="B Mitra" panose="00000400000000000000" pitchFamily="2" charset="-78"/>
              </a:rPr>
              <a:t>اﻧﻮاع </a:t>
            </a:r>
            <a:r>
              <a:rPr lang="fa-IR" sz="7200" dirty="0">
                <a:cs typeface="B Mitra" panose="00000400000000000000" pitchFamily="2" charset="-78"/>
              </a:rPr>
              <a:t>ﻛﺘﺎب </a:t>
            </a:r>
            <a:r>
              <a:rPr lang="fa-IR" sz="7200" dirty="0" smtClean="0">
                <a:cs typeface="B Mitra" panose="00000400000000000000" pitchFamily="2" charset="-78"/>
              </a:rPr>
              <a:t>ﻫﺎي </a:t>
            </a:r>
            <a:r>
              <a:rPr lang="fa-IR" sz="7200" dirty="0">
                <a:cs typeface="B Mitra" panose="00000400000000000000" pitchFamily="2" charset="-78"/>
              </a:rPr>
              <a:t>ﺗﺴﺖ ﺧﻮدآزﻣﺎﻳﻲ، ﻛﺎر و ﺗﻤﺮﻳﻦ از ﺟﻤﻠﻪ ﻣﺼﺎدﻳﻖ اﻳﻦ ﻧﻮع از ﻛﺘﺎب </a:t>
            </a:r>
            <a:r>
              <a:rPr lang="fa-IR" sz="7200" dirty="0" smtClean="0">
                <a:cs typeface="B Mitra" panose="00000400000000000000" pitchFamily="2" charset="-78"/>
              </a:rPr>
              <a:t>ﻫﺎﺳﺖ.</a:t>
            </a:r>
          </a:p>
          <a:p>
            <a:pPr algn="r"/>
            <a:r>
              <a:rPr lang="fa-IR" sz="7200" b="1" dirty="0">
                <a:solidFill>
                  <a:srgbClr val="FF0000"/>
                </a:solidFill>
                <a:cs typeface="B Mitra" panose="00000400000000000000" pitchFamily="2" charset="-78"/>
              </a:rPr>
              <a:t>وﻳﮋﮔﻲ </a:t>
            </a:r>
            <a:r>
              <a:rPr lang="fa-IR" sz="7200" b="1" dirty="0" smtClean="0">
                <a:solidFill>
                  <a:srgbClr val="FF0000"/>
                </a:solidFill>
                <a:cs typeface="B Mitra" panose="00000400000000000000" pitchFamily="2" charset="-78"/>
              </a:rPr>
              <a:t>ﻫﺎي </a:t>
            </a:r>
            <a:r>
              <a:rPr lang="fa-IR" sz="7200" b="1" dirty="0">
                <a:solidFill>
                  <a:srgbClr val="FF0000"/>
                </a:solidFill>
                <a:cs typeface="B Mitra" panose="00000400000000000000" pitchFamily="2" charset="-78"/>
              </a:rPr>
              <a:t>ﻣﻄﻠﻮب در ﺗﺄﻟﻴﻒ </a:t>
            </a:r>
            <a:r>
              <a:rPr lang="fa-IR" sz="7200" b="1" dirty="0">
                <a:solidFill>
                  <a:srgbClr val="FF0000"/>
                </a:solidFill>
                <a:cs typeface="B Mitra" panose="00000400000000000000" pitchFamily="2" charset="-78"/>
              </a:rPr>
              <a:t>ﻛﺘﺎب  </a:t>
            </a:r>
            <a:r>
              <a:rPr lang="fa-IR" sz="7200" b="1" dirty="0">
                <a:solidFill>
                  <a:srgbClr val="FF0000"/>
                </a:solidFill>
                <a:cs typeface="B Mitra" panose="00000400000000000000" pitchFamily="2" charset="-78"/>
              </a:rPr>
              <a:t>ﻫﺎي ﺳﻨﺠﺶ و ارزش </a:t>
            </a:r>
            <a:r>
              <a:rPr lang="fa-IR" sz="7200" b="1" dirty="0" smtClean="0">
                <a:solidFill>
                  <a:srgbClr val="FF0000"/>
                </a:solidFill>
                <a:cs typeface="B Mitra" panose="00000400000000000000" pitchFamily="2" charset="-78"/>
              </a:rPr>
              <a:t>ﻳﺎﺑﻲ </a:t>
            </a:r>
            <a:r>
              <a:rPr lang="fa-IR" sz="7200" b="1" dirty="0">
                <a:solidFill>
                  <a:srgbClr val="FF0000"/>
                </a:solidFill>
                <a:cs typeface="B Mitra" panose="00000400000000000000" pitchFamily="2" charset="-78"/>
              </a:rPr>
              <a:t>ﭘﻴﺸﺮﻓﺖﺗﺤﺼﻴﻠﻲ   </a:t>
            </a:r>
            <a:endParaRPr lang="fa-IR" sz="7200" b="1" dirty="0" smtClean="0">
              <a:solidFill>
                <a:srgbClr val="FF0000"/>
              </a:solidFill>
              <a:cs typeface="B Mitra" panose="00000400000000000000" pitchFamily="2" charset="-78"/>
            </a:endParaRPr>
          </a:p>
          <a:p>
            <a:pPr algn="r" rtl="1"/>
            <a:r>
              <a:rPr lang="fa-IR" sz="7200" dirty="0" smtClean="0">
                <a:cs typeface="B Mitra" panose="00000400000000000000" pitchFamily="2" charset="-78"/>
              </a:rPr>
              <a:t>ﺑﺮﺧﻲ </a:t>
            </a:r>
            <a:r>
              <a:rPr lang="fa-IR" sz="7200" dirty="0">
                <a:cs typeface="B Mitra" panose="00000400000000000000" pitchFamily="2" charset="-78"/>
              </a:rPr>
              <a:t>از وﻳﮋﮔﻲ </a:t>
            </a:r>
            <a:r>
              <a:rPr lang="fa-IR" sz="7200" dirty="0" smtClean="0">
                <a:cs typeface="B Mitra" panose="00000400000000000000" pitchFamily="2" charset="-78"/>
              </a:rPr>
              <a:t>ﻫﺎي </a:t>
            </a:r>
            <a:r>
              <a:rPr lang="fa-IR" sz="7200" dirty="0">
                <a:cs typeface="B Mitra" panose="00000400000000000000" pitchFamily="2" charset="-78"/>
              </a:rPr>
              <a:t>ﻣﻄﻠﻮب و اﺧﺘﺼﺎﺻﻲ </a:t>
            </a:r>
            <a:r>
              <a:rPr lang="fa-IR" sz="7200" dirty="0" smtClean="0">
                <a:cs typeface="B Mitra" panose="00000400000000000000" pitchFamily="2" charset="-78"/>
              </a:rPr>
              <a:t>ﻛﺘﺎبﻫﺎي ارزش </a:t>
            </a:r>
            <a:r>
              <a:rPr lang="fa-IR" sz="7200" dirty="0" smtClean="0">
                <a:cs typeface="B Mitra" panose="00000400000000000000" pitchFamily="2" charset="-78"/>
              </a:rPr>
              <a:t>ﻳﺎﺑﻲ </a:t>
            </a:r>
            <a:r>
              <a:rPr lang="fa-IR" sz="7200" dirty="0">
                <a:cs typeface="B Mitra" panose="00000400000000000000" pitchFamily="2" charset="-78"/>
              </a:rPr>
              <a:t>ﭘﻴﺸﺮﻓﺖ ﺗﺤﺼﻴﻠﻲ ﻋﺒﺎرت از اﻧﺪ :   </a:t>
            </a:r>
            <a:endParaRPr lang="fa-IR" sz="7200" dirty="0" smtClean="0">
              <a:cs typeface="B Mitra" panose="00000400000000000000" pitchFamily="2" charset="-78"/>
            </a:endParaRPr>
          </a:p>
          <a:p>
            <a:pPr algn="r" rtl="1"/>
            <a:r>
              <a:rPr lang="fa-IR" sz="7200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1. اﺟﺘﻨﺎب </a:t>
            </a:r>
            <a:r>
              <a:rPr lang="fa-IR" sz="7200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از ﺗﻚ</a:t>
            </a:r>
            <a:r>
              <a:rPr lang="fa-IR" sz="7200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ﺑﻌﺪي ﺷﺪن: </a:t>
            </a:r>
            <a:r>
              <a:rPr lang="fa-IR" sz="7200" dirty="0">
                <a:cs typeface="B Mitra" panose="00000400000000000000" pitchFamily="2" charset="-78"/>
              </a:rPr>
              <a:t>ﺑﻪ  ﻛﺎرﮔﻴﺮي ﺗﻨﻬﺎ ﻳﻜﻲ از ﻣﻮارد زﻳﺮ ﺑﻪ ﺗﻚ  ﺑﻌﺪي </a:t>
            </a:r>
            <a:r>
              <a:rPr lang="fa-IR" sz="7200" dirty="0" smtClean="0">
                <a:cs typeface="B Mitra" panose="00000400000000000000" pitchFamily="2" charset="-78"/>
              </a:rPr>
              <a:t>شدن و </a:t>
            </a:r>
            <a:r>
              <a:rPr lang="fa-IR" sz="7200" dirty="0">
                <a:cs typeface="B Mitra" panose="00000400000000000000" pitchFamily="2" charset="-78"/>
              </a:rPr>
              <a:t>ﻛﺎﻫﺶ</a:t>
            </a:r>
            <a:r>
              <a:rPr lang="fa-IR" sz="7200" dirty="0" smtClean="0">
                <a:cs typeface="B Mitra" panose="00000400000000000000" pitchFamily="2" charset="-78"/>
              </a:rPr>
              <a:t> ﻛﻴﻔﻴﺖ آﻣﻮزﺷﻲ کتاب ها ﻣﻨﺘﻬﻲ </a:t>
            </a:r>
            <a:r>
              <a:rPr lang="fa-IR" sz="7200" dirty="0">
                <a:cs typeface="B Mitra" panose="00000400000000000000" pitchFamily="2" charset="-78"/>
              </a:rPr>
              <a:t>می  </a:t>
            </a:r>
            <a:r>
              <a:rPr lang="fa-IR" sz="7200" dirty="0" smtClean="0">
                <a:cs typeface="B Mitra" panose="00000400000000000000" pitchFamily="2" charset="-78"/>
              </a:rPr>
              <a:t>ﺷﻮد:</a:t>
            </a:r>
          </a:p>
          <a:p>
            <a:pPr algn="r" rtl="1"/>
            <a:r>
              <a:rPr lang="fa-IR" sz="7200" dirty="0" smtClean="0">
                <a:cs typeface="B Mitra" panose="00000400000000000000" pitchFamily="2" charset="-78"/>
              </a:rPr>
              <a:t>اﺳﺘﻔﺎده </a:t>
            </a:r>
            <a:r>
              <a:rPr lang="fa-IR" sz="7200" dirty="0">
                <a:cs typeface="B Mitra" panose="00000400000000000000" pitchFamily="2" charset="-78"/>
              </a:rPr>
              <a:t>از ﻳﻚ </a:t>
            </a:r>
            <a:r>
              <a:rPr lang="fa-IR" sz="7200" dirty="0">
                <a:cs typeface="B Mitra" panose="00000400000000000000" pitchFamily="2" charset="-78"/>
              </a:rPr>
              <a:t>ﻧﻮع </a:t>
            </a:r>
            <a:r>
              <a:rPr lang="fa-IR" sz="7200" dirty="0">
                <a:cs typeface="B Mitra" panose="00000400000000000000" pitchFamily="2" charset="-78"/>
              </a:rPr>
              <a:t>آزﻣﻮن  </a:t>
            </a:r>
            <a:endParaRPr lang="fa-IR" sz="7200" dirty="0" smtClean="0">
              <a:cs typeface="B Mitra" panose="00000400000000000000" pitchFamily="2" charset="-78"/>
            </a:endParaRPr>
          </a:p>
          <a:p>
            <a:pPr algn="r" rtl="1"/>
            <a:r>
              <a:rPr lang="fa-IR" sz="7200" dirty="0" smtClean="0">
                <a:cs typeface="B Mitra" panose="00000400000000000000" pitchFamily="2" charset="-78"/>
              </a:rPr>
              <a:t>اﺳﺘﻔﺎده </a:t>
            </a:r>
            <a:r>
              <a:rPr lang="fa-IR" sz="7200" dirty="0">
                <a:cs typeface="B Mitra" panose="00000400000000000000" pitchFamily="2" charset="-78"/>
              </a:rPr>
              <a:t>از </a:t>
            </a:r>
            <a:r>
              <a:rPr lang="fa-IR" sz="7200" dirty="0" smtClean="0">
                <a:cs typeface="B Mitra" panose="00000400000000000000" pitchFamily="2" charset="-78"/>
              </a:rPr>
              <a:t>ﺳﺆالﻫﺎي </a:t>
            </a:r>
            <a:r>
              <a:rPr lang="fa-IR" sz="7200" dirty="0" smtClean="0">
                <a:cs typeface="B Mitra" panose="00000400000000000000" pitchFamily="2" charset="-78"/>
              </a:rPr>
              <a:t>ﻣﺴﺎﺑﻘﺎت </a:t>
            </a:r>
            <a:r>
              <a:rPr lang="fa-IR" sz="7200" dirty="0">
                <a:cs typeface="B Mitra" panose="00000400000000000000" pitchFamily="2" charset="-78"/>
              </a:rPr>
              <a:t>و  </a:t>
            </a:r>
            <a:r>
              <a:rPr lang="fa-IR" sz="7200" dirty="0" smtClean="0">
                <a:cs typeface="B Mitra" panose="00000400000000000000" pitchFamily="2" charset="-78"/>
              </a:rPr>
              <a:t>آزﻣﻮن </a:t>
            </a:r>
            <a:r>
              <a:rPr lang="fa-IR" sz="7200" dirty="0">
                <a:cs typeface="B Mitra" panose="00000400000000000000" pitchFamily="2" charset="-78"/>
              </a:rPr>
              <a:t>ﻫﺎي ﺑﺮﮔﺰار </a:t>
            </a:r>
            <a:r>
              <a:rPr lang="fa-IR" sz="7200" dirty="0">
                <a:cs typeface="B Mitra" panose="00000400000000000000" pitchFamily="2" charset="-78"/>
              </a:rPr>
              <a:t>ﺷﺪه  </a:t>
            </a:r>
            <a:endParaRPr lang="fa-IR" sz="7200" dirty="0" smtClean="0">
              <a:cs typeface="B Mitra" panose="00000400000000000000" pitchFamily="2" charset="-78"/>
            </a:endParaRPr>
          </a:p>
          <a:p>
            <a:pPr algn="r"/>
            <a:r>
              <a:rPr lang="fa-IR" sz="7200" dirty="0" smtClean="0">
                <a:cs typeface="B Mitra" panose="00000400000000000000" pitchFamily="2" charset="-78"/>
              </a:rPr>
              <a:t>  به </a:t>
            </a:r>
            <a:r>
              <a:rPr lang="fa-IR" sz="7200" dirty="0" smtClean="0">
                <a:cs typeface="B Mitra" panose="00000400000000000000" pitchFamily="2" charset="-78"/>
              </a:rPr>
              <a:t>کار گیری ﺳﺆال های </a:t>
            </a:r>
            <a:r>
              <a:rPr lang="fa-IR" sz="7200" dirty="0" smtClean="0">
                <a:cs typeface="B Mitra" panose="00000400000000000000" pitchFamily="2" charset="-78"/>
              </a:rPr>
              <a:t>ﺳﻄﺢ </a:t>
            </a:r>
            <a:r>
              <a:rPr lang="fa-IR" sz="7200" dirty="0">
                <a:cs typeface="B Mitra" panose="00000400000000000000" pitchFamily="2" charset="-78"/>
              </a:rPr>
              <a:t>داﻧﺶ و ﻋﺪم ﺗﻮﺟﻪ ﺑﻪ ﺳﺎﻳﺮ ﺳﻄﻮح  </a:t>
            </a:r>
            <a:endParaRPr lang="fa-IR" sz="7200" dirty="0" smtClean="0">
              <a:cs typeface="B Mitra" panose="00000400000000000000" pitchFamily="2" charset="-78"/>
            </a:endParaRPr>
          </a:p>
          <a:p>
            <a:pPr algn="r"/>
            <a:r>
              <a:rPr lang="fa-IR" sz="7200" dirty="0" smtClean="0">
                <a:cs typeface="B Mitra" panose="00000400000000000000" pitchFamily="2" charset="-78"/>
              </a:rPr>
              <a:t>استفاده از سوال های همگرا</a:t>
            </a:r>
            <a:endParaRPr lang="fa-IR" sz="7200" dirty="0" smtClean="0">
              <a:cs typeface="B Mitra" panose="00000400000000000000" pitchFamily="2" charset="-78"/>
            </a:endParaRPr>
          </a:p>
          <a:p>
            <a:pPr algn="r"/>
            <a:r>
              <a:rPr lang="fa-IR" sz="7200" dirty="0">
                <a:cs typeface="B Mitra" panose="00000400000000000000" pitchFamily="2" charset="-78"/>
              </a:rPr>
              <a:t>ﻛﺘﺎب </a:t>
            </a:r>
            <a:r>
              <a:rPr lang="fa-IR" sz="7200" dirty="0" smtClean="0">
                <a:cs typeface="B Mitra" panose="00000400000000000000" pitchFamily="2" charset="-78"/>
              </a:rPr>
              <a:t>ﻫﺎﻳﻲ </a:t>
            </a:r>
            <a:r>
              <a:rPr lang="fa-IR" sz="7200" dirty="0">
                <a:cs typeface="B Mitra" panose="00000400000000000000" pitchFamily="2" charset="-78"/>
              </a:rPr>
              <a:t>ﺑﺎ </a:t>
            </a:r>
            <a:r>
              <a:rPr lang="fa-IR" sz="7200" dirty="0">
                <a:cs typeface="B Mitra" panose="00000400000000000000" pitchFamily="2" charset="-78"/>
              </a:rPr>
              <a:t>ﻋﻨﻮان10 </a:t>
            </a:r>
            <a:r>
              <a:rPr lang="fa-IR" sz="7200" dirty="0">
                <a:cs typeface="B Mitra" panose="00000400000000000000" pitchFamily="2" charset="-78"/>
              </a:rPr>
              <a:t>ﺳﺎل آزﻣﻮن ﻓﻴﺰﻳﻚ، ﻣﺴﺎﺑﻘﺎت ورودي ﺗﻴﺰﻫﻮﺷﺎن، ﺳﺆال </a:t>
            </a:r>
            <a:r>
              <a:rPr lang="fa-IR" sz="7200" dirty="0" smtClean="0">
                <a:cs typeface="B Mitra" panose="00000400000000000000" pitchFamily="2" charset="-78"/>
              </a:rPr>
              <a:t>ﻫﺎي </a:t>
            </a:r>
            <a:r>
              <a:rPr lang="fa-IR" sz="7200" dirty="0">
                <a:cs typeface="B Mitra" panose="00000400000000000000" pitchFamily="2" charset="-78"/>
              </a:rPr>
              <a:t>ﺗﺴﺘﻲ رﻳﺎﺿﻲ </a:t>
            </a:r>
            <a:r>
              <a:rPr lang="fa-IR" sz="7200" dirty="0">
                <a:cs typeface="B Mitra" panose="00000400000000000000" pitchFamily="2" charset="-78"/>
              </a:rPr>
              <a:t>و ... از </a:t>
            </a:r>
            <a:r>
              <a:rPr lang="fa-IR" sz="7200" dirty="0" smtClean="0">
                <a:cs typeface="B Mitra" panose="00000400000000000000" pitchFamily="2" charset="-78"/>
              </a:rPr>
              <a:t>ﺟﻤﻠﻪي </a:t>
            </a:r>
            <a:r>
              <a:rPr lang="fa-IR" sz="7200" dirty="0">
                <a:cs typeface="B Mitra" panose="00000400000000000000" pitchFamily="2" charset="-78"/>
              </a:rPr>
              <a:t>اﻳﻦ ﻛﺘﺎب </a:t>
            </a:r>
            <a:r>
              <a:rPr lang="fa-IR" sz="7200" dirty="0" smtClean="0">
                <a:cs typeface="B Mitra" panose="00000400000000000000" pitchFamily="2" charset="-78"/>
              </a:rPr>
              <a:t>ﻫﺎ ﻫﺴﺘﻨﺪ.</a:t>
            </a:r>
            <a:endParaRPr lang="fa-IR" sz="7200" dirty="0" smtClean="0">
              <a:cs typeface="B Mitra" panose="00000400000000000000" pitchFamily="2" charset="-78"/>
            </a:endParaRPr>
          </a:p>
          <a:p>
            <a:pPr algn="r"/>
            <a:r>
              <a:rPr lang="fa-IR" sz="7200" dirty="0" smtClean="0">
                <a:cs typeface="B Mitra" panose="00000400000000000000" pitchFamily="2" charset="-78"/>
              </a:rPr>
              <a:t> </a:t>
            </a:r>
            <a:r>
              <a:rPr lang="fa-IR" sz="7200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2 . ﭘﺮﻫﻴﺰ </a:t>
            </a:r>
            <a:r>
              <a:rPr lang="fa-IR" sz="7200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از </a:t>
            </a:r>
            <a:r>
              <a:rPr lang="fa-IR" sz="7200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ﺳﺆال ﻫﺎي</a:t>
            </a:r>
            <a:r>
              <a:rPr lang="fa-IR" sz="7200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ﺗﻜﺮاري</a:t>
            </a:r>
            <a:r>
              <a:rPr lang="fa-IR" sz="7200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 </a:t>
            </a:r>
            <a:r>
              <a:rPr lang="fa-IR" sz="7200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: </a:t>
            </a:r>
            <a:r>
              <a:rPr lang="fa-IR" sz="7200" dirty="0">
                <a:cs typeface="B Mitra" panose="00000400000000000000" pitchFamily="2" charset="-78"/>
              </a:rPr>
              <a:t>ﻛﺘﺎب  ﻫﺎﻳﻲ ﻛﻪ در ﺑﺎزار ﺑﺎ ﻋﻨﻮان ﻧﻤﻮﻧﻪ </a:t>
            </a:r>
            <a:r>
              <a:rPr lang="fa-IR" sz="7200" dirty="0" smtClean="0">
                <a:cs typeface="B Mitra" panose="00000400000000000000" pitchFamily="2" charset="-78"/>
              </a:rPr>
              <a:t>ي </a:t>
            </a:r>
            <a:r>
              <a:rPr lang="fa-IR" sz="7200" dirty="0">
                <a:cs typeface="B Mitra" panose="00000400000000000000" pitchFamily="2" charset="-78"/>
              </a:rPr>
              <a:t>ﺳﺆاﻻت اﻣﺘﺤﺎﻧﻲ  </a:t>
            </a:r>
            <a:r>
              <a:rPr lang="fa-IR" sz="7200" dirty="0">
                <a:cs typeface="B Mitra" panose="00000400000000000000" pitchFamily="2" charset="-78"/>
              </a:rPr>
              <a:t>ﺳﺎل </a:t>
            </a:r>
            <a:r>
              <a:rPr lang="fa-IR" sz="7200" dirty="0">
                <a:cs typeface="B Mitra" panose="00000400000000000000" pitchFamily="2" charset="-78"/>
              </a:rPr>
              <a:t>ﻫﺎي ﮔﺬﺷﺘﻪ و ﻳﺎ از اﻳﻦ ﻗﺒﻴﻞ ﺑﻪ ﭼﺎپ رﺳﻴﺪه </a:t>
            </a:r>
            <a:r>
              <a:rPr lang="fa-IR" sz="7200" dirty="0">
                <a:cs typeface="B Mitra" panose="00000400000000000000" pitchFamily="2" charset="-78"/>
              </a:rPr>
              <a:t>اﺳﺖ. </a:t>
            </a:r>
            <a:r>
              <a:rPr lang="fa-IR" sz="7200" dirty="0" smtClean="0">
                <a:cs typeface="B Mitra" panose="00000400000000000000" pitchFamily="2" charset="-78"/>
              </a:rPr>
              <a:t>ﻋﻤﻮﻣﺎ </a:t>
            </a:r>
            <a:r>
              <a:rPr lang="fa-IR" sz="7200" dirty="0" smtClean="0">
                <a:cs typeface="B Mitra" panose="00000400000000000000" pitchFamily="2" charset="-78"/>
              </a:rPr>
              <a:t>از </a:t>
            </a:r>
            <a:r>
              <a:rPr lang="fa-IR" sz="7200" dirty="0">
                <a:cs typeface="B Mitra" panose="00000400000000000000" pitchFamily="2" charset="-78"/>
              </a:rPr>
              <a:t>اﻳﻦ </a:t>
            </a:r>
            <a:r>
              <a:rPr lang="fa-IR" sz="7200" dirty="0" smtClean="0">
                <a:cs typeface="B Mitra" panose="00000400000000000000" pitchFamily="2" charset="-78"/>
              </a:rPr>
              <a:t>ﻧﻮعﻛﺘﺎب</a:t>
            </a:r>
            <a:r>
              <a:rPr lang="fa-IR" sz="7200" dirty="0">
                <a:cs typeface="B Mitra" panose="00000400000000000000" pitchFamily="2" charset="-78"/>
              </a:rPr>
              <a:t>ﻫﺎ </a:t>
            </a:r>
            <a:r>
              <a:rPr lang="fa-IR" sz="7200" dirty="0" smtClean="0">
                <a:cs typeface="B Mitra" panose="00000400000000000000" pitchFamily="2" charset="-78"/>
              </a:rPr>
              <a:t> </a:t>
            </a:r>
            <a:r>
              <a:rPr lang="fa-IR" sz="7200" dirty="0" smtClean="0">
                <a:cs typeface="B Mitra" panose="00000400000000000000" pitchFamily="2" charset="-78"/>
              </a:rPr>
              <a:t>ﻫﺴﺘﻨد. ﺗﺄﻛﻴﺪ </a:t>
            </a:r>
            <a:r>
              <a:rPr lang="fa-IR" sz="7200" dirty="0">
                <a:cs typeface="B Mitra" panose="00000400000000000000" pitchFamily="2" charset="-78"/>
              </a:rPr>
              <a:t>ﺑﺮ </a:t>
            </a:r>
            <a:r>
              <a:rPr lang="fa-IR" sz="7200" dirty="0" smtClean="0">
                <a:cs typeface="B Mitra" panose="00000400000000000000" pitchFamily="2" charset="-78"/>
              </a:rPr>
              <a:t>ﺣﺎﻓﻆ </a:t>
            </a:r>
            <a:r>
              <a:rPr lang="fa-IR" sz="7200" dirty="0">
                <a:cs typeface="B Mitra" panose="00000400000000000000" pitchFamily="2" charset="-78"/>
              </a:rPr>
              <a:t>ﻣﺪاري </a:t>
            </a:r>
            <a:r>
              <a:rPr lang="fa-IR" sz="7200" dirty="0">
                <a:cs typeface="B Mitra" panose="00000400000000000000" pitchFamily="2" charset="-78"/>
              </a:rPr>
              <a:t>از </a:t>
            </a:r>
            <a:r>
              <a:rPr lang="fa-IR" sz="7200" dirty="0">
                <a:cs typeface="B Mitra" panose="00000400000000000000" pitchFamily="2" charset="-78"/>
              </a:rPr>
              <a:t>وﻳﮋﮔﻲ  </a:t>
            </a:r>
            <a:r>
              <a:rPr lang="fa-IR" sz="7200" dirty="0">
                <a:cs typeface="B Mitra" panose="00000400000000000000" pitchFamily="2" charset="-78"/>
              </a:rPr>
              <a:t>ﻫﺎي اﻳﻦ ﻧﻮع ﻛﺘﺎب </a:t>
            </a:r>
            <a:r>
              <a:rPr lang="fa-IR" sz="7200" dirty="0">
                <a:cs typeface="B Mitra" panose="00000400000000000000" pitchFamily="2" charset="-78"/>
              </a:rPr>
              <a:t>ﻫﺎ ﻣﻲ ﺑﺎﺷﺪ</a:t>
            </a:r>
            <a:r>
              <a:rPr lang="fa-IR" sz="7200" dirty="0" smtClean="0">
                <a:cs typeface="B Mitra" panose="00000400000000000000" pitchFamily="2" charset="-78"/>
              </a:rPr>
              <a:t>.</a:t>
            </a:r>
          </a:p>
          <a:p>
            <a:pPr algn="r"/>
            <a:endParaRPr lang="fa-IR" sz="7200" dirty="0" smtClean="0">
              <a:cs typeface="B Mitra" panose="00000400000000000000" pitchFamily="2" charset="-78"/>
            </a:endParaRPr>
          </a:p>
          <a:p>
            <a:pPr algn="r"/>
            <a:endParaRPr lang="fa-IR" dirty="0" smtClean="0"/>
          </a:p>
          <a:p>
            <a:pPr algn="r"/>
            <a:endParaRPr lang="fa-IR" dirty="0"/>
          </a:p>
          <a:p>
            <a:pPr algn="r"/>
            <a:endParaRPr lang="fa-IR" dirty="0" smtClean="0"/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311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162" y="-1432845"/>
            <a:ext cx="8596668" cy="1320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80" y="24140"/>
            <a:ext cx="8596668" cy="7026140"/>
          </a:xfrm>
        </p:spPr>
        <p:txBody>
          <a:bodyPr/>
          <a:lstStyle/>
          <a:p>
            <a:pPr algn="r" rtl="1"/>
            <a:r>
              <a:rPr lang="fa-IR" dirty="0"/>
              <a:t> 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3. ﻫﻤﺮاﻫﻲ ارزش ﻳﺎﺑﻲ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و آﻣﻮزش در 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ﻛﻨﺎر ﻳﻜﺪﻳﮕﺮ:  </a:t>
            </a:r>
            <a:r>
              <a:rPr lang="fa-IR" dirty="0" smtClean="0">
                <a:cs typeface="B Mitra" panose="00000400000000000000" pitchFamily="2" charset="-78"/>
              </a:rPr>
              <a:t>ﻫﻤﻮاره ﻣﻲ ﺑﺎﻳﺪ ﺧﻼﺻﻪ ي </a:t>
            </a:r>
            <a:r>
              <a:rPr lang="fa-IR" dirty="0">
                <a:cs typeface="B Mitra" panose="00000400000000000000" pitchFamily="2" charset="-78"/>
              </a:rPr>
              <a:t>درس، ﻧﻜﺎت ﻣﻬﻢ و اﻫﺪاف آﻣﻮزﺷﻲ در ﻛﺘﺎب اراﺋﻪ ﺷﻮد و ﺳﭙﺲ ﺑﺎ ﻃﺮح ﺳﺆال </a:t>
            </a:r>
            <a:r>
              <a:rPr lang="fa-IR" dirty="0" smtClean="0">
                <a:cs typeface="B Mitra" panose="00000400000000000000" pitchFamily="2" charset="-78"/>
              </a:rPr>
              <a:t>ﻫﺎي </a:t>
            </a:r>
            <a:r>
              <a:rPr lang="fa-IR" dirty="0">
                <a:cs typeface="B Mitra" panose="00000400000000000000" pitchFamily="2" charset="-78"/>
              </a:rPr>
              <a:t>ﻣﻨﺎﺳﺐ و </a:t>
            </a:r>
            <a:r>
              <a:rPr lang="fa-IR" dirty="0" smtClean="0">
                <a:cs typeface="B Mitra" panose="00000400000000000000" pitchFamily="2" charset="-78"/>
              </a:rPr>
              <a:t>ﻣﺘﻨﻮع، ﺑﻪ </a:t>
            </a:r>
            <a:r>
              <a:rPr lang="fa-IR" dirty="0">
                <a:cs typeface="B Mitra" panose="00000400000000000000" pitchFamily="2" charset="-78"/>
              </a:rPr>
              <a:t>ﺗﺤﻜﻴﻢ و </a:t>
            </a:r>
            <a:r>
              <a:rPr lang="fa-IR" dirty="0" smtClean="0">
                <a:cs typeface="B Mitra" panose="00000400000000000000" pitchFamily="2" charset="-78"/>
              </a:rPr>
              <a:t>ﺗﺜﺒﻴﺖ آﻣﻮﺧﺘﻪﻫﺎي </a:t>
            </a:r>
            <a:r>
              <a:rPr lang="fa-IR" dirty="0">
                <a:cs typeface="B Mitra" panose="00000400000000000000" pitchFamily="2" charset="-78"/>
              </a:rPr>
              <a:t>ﻓﺮاﮔﻴﺮان در ﻫﺮ ﻣﻮﺿﻮع و ﻫﺪف آﻣﻮزﺷﻲ ﺟﺰﺋﻲ و ﻛﻠﻲ ﭘﺮداﺧﺖ.  </a:t>
            </a:r>
            <a:endParaRPr lang="fa-IR" dirty="0" smtClean="0">
              <a:cs typeface="B Mitra" panose="00000400000000000000" pitchFamily="2" charset="-78"/>
            </a:endParaRPr>
          </a:p>
          <a:p>
            <a:pPr algn="r" rtl="1"/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4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. ﺳﻌﻲ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در ﭘﺮﻫﻴﺰ از اراﺋﻪ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 ي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ﻣﺴﺘﻘﻴﻢ 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ﭘﺎﺳﺦ ﺳﺆال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ﻫﺎ:  </a:t>
            </a:r>
            <a:r>
              <a:rPr lang="fa-IR" dirty="0">
                <a:cs typeface="B Mitra" panose="00000400000000000000" pitchFamily="2" charset="-78"/>
              </a:rPr>
              <a:t>ﺑﺎ اراﺋﻪ </a:t>
            </a:r>
            <a:r>
              <a:rPr lang="fa-IR" dirty="0" smtClean="0">
                <a:cs typeface="B Mitra" panose="00000400000000000000" pitchFamily="2" charset="-78"/>
              </a:rPr>
              <a:t>ي </a:t>
            </a:r>
            <a:r>
              <a:rPr lang="fa-IR" dirty="0">
                <a:cs typeface="B Mitra" panose="00000400000000000000" pitchFamily="2" charset="-78"/>
              </a:rPr>
              <a:t>ﭘﺎﺳﺦ ﺑﻪ </a:t>
            </a:r>
            <a:r>
              <a:rPr lang="fa-IR" dirty="0" smtClean="0">
                <a:cs typeface="B Mitra" panose="00000400000000000000" pitchFamily="2" charset="-78"/>
              </a:rPr>
              <a:t>ﺳﺆالﻫﺎي </a:t>
            </a:r>
            <a:r>
              <a:rPr lang="fa-IR" dirty="0">
                <a:cs typeface="B Mitra" panose="00000400000000000000" pitchFamily="2" charset="-78"/>
              </a:rPr>
              <a:t>اراﺋﻪ ﺷﺪه، ﻛﺘﺎب ﺷﻜﻞ  </a:t>
            </a:r>
            <a:r>
              <a:rPr lang="fa-IR" dirty="0" smtClean="0">
                <a:cs typeface="B Mitra" panose="00000400000000000000" pitchFamily="2" charset="-78"/>
              </a:rPr>
              <a:t>ﺣﻞ اﻟﻤﺴﺎﺋﻞ </a:t>
            </a:r>
            <a:r>
              <a:rPr lang="fa-IR" dirty="0">
                <a:cs typeface="B Mitra" panose="00000400000000000000" pitchFamily="2" charset="-78"/>
              </a:rPr>
              <a:t>ﺑﻪ ﺧﻮد ﻣﻲ </a:t>
            </a:r>
            <a:r>
              <a:rPr lang="fa-IR" dirty="0" smtClean="0">
                <a:cs typeface="B Mitra" panose="00000400000000000000" pitchFamily="2" charset="-78"/>
              </a:rPr>
              <a:t>ﮔﻴﺮد </a:t>
            </a:r>
            <a:r>
              <a:rPr lang="fa-IR" dirty="0">
                <a:cs typeface="B Mitra" panose="00000400000000000000" pitchFamily="2" charset="-78"/>
              </a:rPr>
              <a:t>و  </a:t>
            </a:r>
            <a:r>
              <a:rPr lang="fa-IR" dirty="0" smtClean="0">
                <a:cs typeface="B Mitra" panose="00000400000000000000" pitchFamily="2" charset="-78"/>
              </a:rPr>
              <a:t>ﺟﻨﺒﻪ </a:t>
            </a:r>
            <a:r>
              <a:rPr lang="fa-IR" dirty="0">
                <a:cs typeface="B Mitra" panose="00000400000000000000" pitchFamily="2" charset="-78"/>
              </a:rPr>
              <a:t>ي آﻣﻮزﺷﻲ ﺧﻮد را از دﺳﺖ ﻣﻲ</a:t>
            </a:r>
            <a:r>
              <a:rPr lang="fa-IR" dirty="0" smtClean="0">
                <a:cs typeface="B Mitra" panose="00000400000000000000" pitchFamily="2" charset="-78"/>
              </a:rPr>
              <a:t> دﻫﺪ. ﻛﺘﺎب ﻫﺎي  </a:t>
            </a:r>
            <a:r>
              <a:rPr lang="fa-IR" dirty="0">
                <a:cs typeface="B Mitra" panose="00000400000000000000" pitchFamily="2" charset="-78"/>
              </a:rPr>
              <a:t>ارزش</a:t>
            </a:r>
            <a:r>
              <a:rPr lang="fa-IR" dirty="0" smtClean="0">
                <a:cs typeface="B Mitra" panose="00000400000000000000" pitchFamily="2" charset="-78"/>
              </a:rPr>
              <a:t> </a:t>
            </a:r>
            <a:r>
              <a:rPr lang="fa-IR" dirty="0">
                <a:cs typeface="B Mitra" panose="00000400000000000000" pitchFamily="2" charset="-78"/>
              </a:rPr>
              <a:t>ﻳﺎﺑﻲ ﺑﺎﻳﺪ ﺗﻘﻮﻳﺖ ﻗﻮه </a:t>
            </a:r>
            <a:r>
              <a:rPr lang="fa-IR" dirty="0" smtClean="0">
                <a:cs typeface="B Mitra" panose="00000400000000000000" pitchFamily="2" charset="-78"/>
              </a:rPr>
              <a:t>ي </a:t>
            </a:r>
            <a:r>
              <a:rPr lang="fa-IR" dirty="0">
                <a:cs typeface="B Mitra" panose="00000400000000000000" pitchFamily="2" charset="-78"/>
              </a:rPr>
              <a:t>ﺗﻔﻜﺮ و ﺣﻞ ﺧﻼق ﻣﺴﺎﺋﻞ را دﻧﺒﺎل ﻛﻨﻨﺪ</a:t>
            </a:r>
            <a:r>
              <a:rPr lang="fa-IR" dirty="0" smtClean="0">
                <a:cs typeface="B Mitra" panose="00000400000000000000" pitchFamily="2" charset="-78"/>
              </a:rPr>
              <a:t>.  </a:t>
            </a:r>
          </a:p>
          <a:p>
            <a:pPr algn="r" rtl="1"/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5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. دﻗﺖ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در 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ﻃﺮاﺣﻲﺳﺆالﻫﺎ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و اﻃﻤﻴﻨﺎن از وﺟﻮد ﭘﺎﺳﺦ 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درﺳﺖ: </a:t>
            </a:r>
            <a:r>
              <a:rPr lang="fa-IR" dirty="0">
                <a:cs typeface="B Mitra" panose="00000400000000000000" pitchFamily="2" charset="-78"/>
              </a:rPr>
              <a:t>ﻫﻤﻮاره ﺑﺎﻳﺪ اﺻﻮل و ﻃﺮاﺣﻲآزﻣﻮن  ﻫﺎ را ﺑﻪ ﺧﺎﻃﺮ داﺷﺖ و ﺑﺮاﺳﺎس آن </a:t>
            </a:r>
            <a:r>
              <a:rPr lang="fa-IR" dirty="0" smtClean="0">
                <a:cs typeface="B Mitra" panose="00000400000000000000" pitchFamily="2" charset="-78"/>
              </a:rPr>
              <a:t>ﻫﺎ </a:t>
            </a:r>
            <a:r>
              <a:rPr lang="fa-IR" dirty="0">
                <a:cs typeface="B Mitra" panose="00000400000000000000" pitchFamily="2" charset="-78"/>
              </a:rPr>
              <a:t>ﺑﻪ ﻃﺮاﺣﻲ و ﺗﺪوﻳﻦ </a:t>
            </a:r>
            <a:r>
              <a:rPr lang="fa-IR" dirty="0" smtClean="0">
                <a:cs typeface="B Mitra" panose="00000400000000000000" pitchFamily="2" charset="-78"/>
              </a:rPr>
              <a:t>ﺳﺆال ﭘﺮداﺧﺖ.</a:t>
            </a:r>
          </a:p>
          <a:p>
            <a:pPr algn="r" rtl="1"/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6. ﺗﺄﻛﻴﺪ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ﺑﺮ ﻃﺮاﺣﻲ اﻧﻮاع 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ﺳﺆال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ﻫﺎي ﺑﺎزﭘﺎﺳﺦ و ﺑﺴﺘﻪ ﭘﺎﺳﺦ و آزﻣﻮن 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ﻫﺎيﻋﻤﻠﻜﺮدي.   </a:t>
            </a:r>
          </a:p>
          <a:p>
            <a:pPr algn="r" rtl="1"/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7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. ﺗﻘﻮﻳﺖ ﻣﻬﺎرت ﻫﺎي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ﺣﻞ ﻣﺴﺌﻠﻪ و ﺗﻮﺟﻪ ﺑﻪ ﺳﻄﻮح ﻣﺘﻔﺎوت داﻧﺶ و ﻳﺎدﮔﻴﺮي: </a:t>
            </a:r>
            <a:r>
              <a:rPr lang="fa-IR" dirty="0" smtClean="0">
                <a:cs typeface="B Mitra" panose="00000400000000000000" pitchFamily="2" charset="-78"/>
              </a:rPr>
              <a:t>ﺳﺆال ﻫﺎي </a:t>
            </a:r>
            <a:r>
              <a:rPr lang="fa-IR" dirty="0">
                <a:cs typeface="B Mitra" panose="00000400000000000000" pitchFamily="2" charset="-78"/>
              </a:rPr>
              <a:t>ﺳﻄﺢ ﭘﺎﻳﻴﻦ ﻛﻪ ﺗﻨﻬﺎ  </a:t>
            </a:r>
            <a:r>
              <a:rPr lang="fa-IR" dirty="0" smtClean="0">
                <a:cs typeface="B Mitra" panose="00000400000000000000" pitchFamily="2" charset="-78"/>
              </a:rPr>
              <a:t>ﺗﻘﻮﻳﺖ </a:t>
            </a:r>
            <a:r>
              <a:rPr lang="fa-IR" dirty="0">
                <a:cs typeface="B Mitra" panose="00000400000000000000" pitchFamily="2" charset="-78"/>
              </a:rPr>
              <a:t>ﻛﻨﻨﺪه ﺣﺎﻓﻈﻪ </a:t>
            </a:r>
            <a:r>
              <a:rPr lang="fa-IR" dirty="0" smtClean="0">
                <a:cs typeface="B Mitra" panose="00000400000000000000" pitchFamily="2" charset="-78"/>
              </a:rPr>
              <a:t>ي </a:t>
            </a:r>
            <a:r>
              <a:rPr lang="fa-IR" dirty="0">
                <a:cs typeface="B Mitra" panose="00000400000000000000" pitchFamily="2" charset="-78"/>
              </a:rPr>
              <a:t>ﻫﺴﺘﻨﺪ، ﺑﻪ دﻟﻴﻞ ﻧﺪاﺷﺘﻦ ﻋﻤﻖ ﻻزم و ﭘﻴﻮﻧﺪ ﺑﺎ ﻳﺎدﮔﻴﺮي  ﻫﺎي ﻋﻤﻴﻖ ﺑﻪ ﺳﺮﻋﺖ ﻓﺮاﻣﻮش ﻣﻲ </a:t>
            </a:r>
            <a:r>
              <a:rPr lang="fa-IR" dirty="0" smtClean="0">
                <a:cs typeface="B Mitra" panose="00000400000000000000" pitchFamily="2" charset="-78"/>
              </a:rPr>
              <a:t>ﺷﻮﻧﺪ </a:t>
            </a:r>
            <a:r>
              <a:rPr lang="fa-IR" dirty="0">
                <a:cs typeface="B Mitra" panose="00000400000000000000" pitchFamily="2" charset="-78"/>
              </a:rPr>
              <a:t>و از ارزش ﻋﻠﻤﻲ ﺑﺎﻻﻳﻲ ﺑﺮﺧﻮردار </a:t>
            </a:r>
            <a:r>
              <a:rPr lang="fa-IR" dirty="0" smtClean="0">
                <a:cs typeface="B Mitra" panose="00000400000000000000" pitchFamily="2" charset="-78"/>
              </a:rPr>
              <a:t>ﻧﻴﺴﺘﻨﺪ. </a:t>
            </a:r>
            <a:r>
              <a:rPr lang="fa-IR" dirty="0">
                <a:cs typeface="B Mitra" panose="00000400000000000000" pitchFamily="2" charset="-78"/>
              </a:rPr>
              <a:t>در ﻃﺮاﺣﻲ آزﻣﻮن </a:t>
            </a:r>
            <a:r>
              <a:rPr lang="fa-IR" dirty="0" smtClean="0">
                <a:cs typeface="B Mitra" panose="00000400000000000000" pitchFamily="2" charset="-78"/>
              </a:rPr>
              <a:t>ﻫﺎي </a:t>
            </a:r>
            <a:r>
              <a:rPr lang="fa-IR" dirty="0">
                <a:cs typeface="B Mitra" panose="00000400000000000000" pitchFamily="2" charset="-78"/>
              </a:rPr>
              <a:t>ﻋﻤﻠﻜﺮدي ﺑﺎ ﺗﻮﺟﻪ ﺑﻪ ﻣﻬﺎرت</a:t>
            </a:r>
            <a:r>
              <a:rPr lang="fa-IR" dirty="0" smtClean="0">
                <a:cs typeface="B Mitra" panose="00000400000000000000" pitchFamily="2" charset="-78"/>
              </a:rPr>
              <a:t> ﻫﺎي </a:t>
            </a:r>
            <a:r>
              <a:rPr lang="fa-IR" dirty="0">
                <a:cs typeface="B Mitra" panose="00000400000000000000" pitchFamily="2" charset="-78"/>
              </a:rPr>
              <a:t>ﻓﺮاﻳﻨﺪ ﺗﻔﻜﺮ، ﻃﺮاﺣﻲ و ﻳﺎ ﻣﺮاﺣﻞ ﺳﺎﺧﺖ ﻳﻚ ﺷﺊ از اﻫﻤﻴﺖ زﻳﺎدي ﺑﺮﺧﻮردار اﺳﺖ. </a:t>
            </a:r>
            <a:endParaRPr lang="fa-IR" dirty="0" smtClean="0">
              <a:cs typeface="B Mitra" panose="00000400000000000000" pitchFamily="2" charset="-78"/>
            </a:endParaRPr>
          </a:p>
          <a:p>
            <a:pPr algn="r" rtl="1"/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8. ﻃﺮاﺣﻲ آزﻣﻮنﻫایی ﻛﻪ ﻛﻞ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ﻧﮕﺮﻧﺪ و ﻓﻌﺎﻟﻴﺖ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 ﻫﺎي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آﻣﻮزﺷﻲ ﭘﻴﭽﻴﺪه را ﺷﺎﻣﻞ ﻣﻲ 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ﺷﻮﻧﺪ: </a:t>
            </a:r>
            <a:r>
              <a:rPr lang="fa-IR" dirty="0">
                <a:cs typeface="B Mitra" panose="00000400000000000000" pitchFamily="2" charset="-78"/>
              </a:rPr>
              <a:t>ﻣﺎﻧﻨﺪ ﻃﺮاﺣﻲ اﺟﺮا و ﺗﺤﻠﻴﻞ ﻳﻚ ﻳﺎﻓﺘﻪ ﻣﻘﺎﻟﻪ  ﻧﻮﻳﺴﻲ، ﻧﻘﺪ ﻳﻚ ﻣﻄﻠﺐ، ﻣﺒﺎﺣﺜﻪ، و ﻏﻴﺮه ﺷﺎﻳﺴﺘﻪ اﺳﺖ ﻛﻪ ﻣﻮرد ﺗﻮﺟﻪ ﻗﺮار ﮔﻴﺮد. </a:t>
            </a:r>
            <a:endParaRPr lang="fa-IR" dirty="0" smtClean="0">
              <a:cs typeface="B Mitra" panose="00000400000000000000" pitchFamily="2" charset="-78"/>
            </a:endParaRPr>
          </a:p>
          <a:p>
            <a:pPr algn="r" rtl="1"/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9 . ﺗﻮﺟﻪ ﺑﻪ اﻫﺪاف داﻧﺸﻲ، ﻧﮕﺮﺷﻲ و ﻣﻬﺎرﺗﻲ در ﻃﺮاﺣﻲ ﺳﺆاﻻت: </a:t>
            </a:r>
            <a:r>
              <a:rPr lang="fa-IR" dirty="0" smtClean="0">
                <a:cs typeface="B Mitra" panose="00000400000000000000" pitchFamily="2" charset="-78"/>
              </a:rPr>
              <a:t>رﻋﺎﻳﺖ اﻳﻦ </a:t>
            </a:r>
            <a:r>
              <a:rPr lang="fa-IR" dirty="0">
                <a:cs typeface="B Mitra" panose="00000400000000000000" pitchFamily="2" charset="-78"/>
              </a:rPr>
              <a:t>ﻣﻼﺣﻈﺎت ﻣﻮﺟﺐ ﻣﻲ</a:t>
            </a:r>
            <a:r>
              <a:rPr lang="fa-IR" dirty="0" smtClean="0">
                <a:cs typeface="B Mitra" panose="00000400000000000000" pitchFamily="2" charset="-78"/>
              </a:rPr>
              <a:t> ﺷﻮد </a:t>
            </a:r>
            <a:r>
              <a:rPr lang="fa-IR" dirty="0">
                <a:cs typeface="B Mitra" panose="00000400000000000000" pitchFamily="2" charset="-78"/>
              </a:rPr>
              <a:t>ﻛﻪ ارزش</a:t>
            </a:r>
            <a:r>
              <a:rPr lang="fa-IR" dirty="0" smtClean="0">
                <a:cs typeface="B Mitra" panose="00000400000000000000" pitchFamily="2" charset="-78"/>
              </a:rPr>
              <a:t>  </a:t>
            </a:r>
            <a:r>
              <a:rPr lang="fa-IR" dirty="0">
                <a:cs typeface="B Mitra" panose="00000400000000000000" pitchFamily="2" charset="-78"/>
              </a:rPr>
              <a:t>ﻳﺎﺑﻲ از ﺟﺎﻣﻌﻴﺖ ﻛﺎﻓﻲ ﺑﺮﺧﻮردار ﺑﺎﺷﺪ.   </a:t>
            </a:r>
            <a:endParaRPr lang="fa-IR" dirty="0" smtClean="0">
              <a:cs typeface="B Mitra" panose="00000400000000000000" pitchFamily="2" charset="-78"/>
            </a:endParaRPr>
          </a:p>
          <a:p>
            <a:pPr algn="r" rtl="1"/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10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.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ﺗﻮﺟﻪ ﺑﻪ 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ﺧﻮد ارزش ﻳﺎﺑﻲ   </a:t>
            </a:r>
          </a:p>
          <a:p>
            <a:pPr algn="r" rtl="1"/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11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.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ﺗﻮﺟﻪ ﺑﻪ 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ﺗﻔﺎوت ﻫﺎي ﻓﺮدي داﻧﺶ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Mitra" panose="00000400000000000000" pitchFamily="2" charset="-78"/>
              </a:rPr>
              <a:t>آﻣﻮزان.</a:t>
            </a:r>
            <a:endParaRPr lang="en-US" dirty="0">
              <a:solidFill>
                <a:schemeClr val="accent2">
                  <a:lumMod val="75000"/>
                </a:schemeClr>
              </a:solidFill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216194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</TotalTime>
  <Words>687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 Mitra</vt:lpstr>
      <vt:lpstr>Tahoma</vt:lpstr>
      <vt:lpstr>Trebuchet MS</vt:lpstr>
      <vt:lpstr>Wingdings 3</vt:lpstr>
      <vt:lpstr>Facet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umet</dc:creator>
  <cp:lastModifiedBy>umet</cp:lastModifiedBy>
  <cp:revision>15</cp:revision>
  <dcterms:created xsi:type="dcterms:W3CDTF">2020-05-10T09:46:20Z</dcterms:created>
  <dcterms:modified xsi:type="dcterms:W3CDTF">2020-06-10T08:42:42Z</dcterms:modified>
</cp:coreProperties>
</file>