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Nastaliq" panose="020B0604020202020204" charset="0"/>
      <p:regular r:id="rId18"/>
    </p:embeddedFont>
    <p:embeddedFont>
      <p:font typeface="0 Titr Bold" panose="020B0604020202020204" charset="-78"/>
      <p:bold r:id="rId19"/>
    </p:embeddedFont>
    <p:embeddedFont>
      <p:font typeface="0 Homa" panose="020B0604020202020204" charset="-78"/>
      <p:regular r:id="rId20"/>
    </p:embeddedFont>
    <p:embeddedFont>
      <p:font typeface="Homa" panose="020B0604020202020204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B Mitra" panose="00000400000000000000" pitchFamily="2" charset="-78"/>
      <p:regular r:id="rId24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8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4B41BC-3ACC-4F46-812A-A83F7F4BF868}" type="datetimeFigureOut">
              <a:rPr lang="fa-IR" smtClean="0"/>
              <a:pPr/>
              <a:t>04/10/1441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7C09D2-AD61-4A99-8F91-A3F53FA9C04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351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 userDrawn="1"/>
        </p:nvSpPr>
        <p:spPr>
          <a:xfrm>
            <a:off x="129305" y="130464"/>
            <a:ext cx="9273311" cy="6597073"/>
          </a:xfrm>
          <a:prstGeom prst="roundRect">
            <a:avLst>
              <a:gd name="adj" fmla="val 74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 userDrawn="1"/>
        </p:nvSpPr>
        <p:spPr>
          <a:xfrm>
            <a:off x="9647377" y="130463"/>
            <a:ext cx="2336800" cy="659707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42" y="243596"/>
            <a:ext cx="1533070" cy="221954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9570083" y="2463140"/>
            <a:ext cx="24913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0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  <a:latin typeface="IranNastaliq" panose="02020505000000020003" pitchFamily="18" charset="0"/>
                <a:cs typeface="Homa" panose="00000400000000000000" pitchFamily="2" charset="-78"/>
              </a:rPr>
              <a:t>پردیس شهید رجایی ارومیه</a:t>
            </a:r>
            <a:endParaRPr lang="en-US" sz="2000" b="0" cap="none" spc="0" dirty="0">
              <a:ln w="9525">
                <a:noFill/>
                <a:prstDash val="solid"/>
              </a:ln>
              <a:solidFill>
                <a:schemeClr val="tx1"/>
              </a:solidFill>
              <a:effectLst/>
              <a:latin typeface="IranNastaliq" panose="02020505000000020003" pitchFamily="18" charset="0"/>
              <a:cs typeface="Homa" panose="00000400000000000000" pitchFamily="2" charset="-78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741586" y="3255769"/>
            <a:ext cx="2169247" cy="21251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 rtl="1">
              <a:lnSpc>
                <a:spcPct val="130000"/>
              </a:lnSpc>
            </a:pPr>
            <a:r>
              <a:rPr lang="fa-IR" sz="2400" b="0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  <a:cs typeface="0 Titr Bold" panose="00000700000000000000" pitchFamily="2" charset="-78"/>
              </a:rPr>
              <a:t>درس:</a:t>
            </a:r>
          </a:p>
          <a:p>
            <a:pPr algn="just" rtl="1">
              <a:lnSpc>
                <a:spcPct val="130000"/>
              </a:lnSpc>
            </a:pPr>
            <a:r>
              <a:rPr lang="fa-IR" sz="2400" b="0" cap="none" spc="0" dirty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  <a:cs typeface="0 Homa" panose="00000400000000000000" pitchFamily="2" charset="-78"/>
              </a:rPr>
              <a:t>ارزشیابی</a:t>
            </a:r>
            <a:r>
              <a:rPr lang="fa-IR" sz="2400" b="0" cap="none" spc="0" baseline="0" dirty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  <a:cs typeface="0 Homa" panose="00000400000000000000" pitchFamily="2" charset="-78"/>
              </a:rPr>
              <a:t> از یادگیری</a:t>
            </a:r>
          </a:p>
          <a:p>
            <a:pPr algn="just" rtl="1">
              <a:lnSpc>
                <a:spcPct val="130000"/>
              </a:lnSpc>
            </a:pPr>
            <a:endParaRPr lang="fa-IR" sz="800" b="0" cap="none" spc="0" baseline="0" dirty="0">
              <a:ln w="9525">
                <a:noFill/>
                <a:prstDash val="solid"/>
              </a:ln>
              <a:solidFill>
                <a:schemeClr val="tx1"/>
              </a:solidFill>
              <a:effectLst/>
              <a:cs typeface="0 Titr Bold" panose="00000700000000000000" pitchFamily="2" charset="-78"/>
            </a:endParaRPr>
          </a:p>
          <a:p>
            <a:pPr algn="just" rtl="1">
              <a:lnSpc>
                <a:spcPct val="130000"/>
              </a:lnSpc>
            </a:pPr>
            <a:r>
              <a:rPr lang="fa-IR" sz="2300" b="0" cap="none" spc="0" baseline="0" dirty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  <a:cs typeface="0 Titr Bold" panose="00000700000000000000" pitchFamily="2" charset="-78"/>
              </a:rPr>
              <a:t>مدرس:</a:t>
            </a:r>
          </a:p>
          <a:p>
            <a:pPr algn="just" rtl="1">
              <a:lnSpc>
                <a:spcPct val="130000"/>
              </a:lnSpc>
            </a:pPr>
            <a:r>
              <a:rPr lang="fa-IR" sz="2400" b="0" cap="none" spc="0" baseline="0" dirty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  <a:cs typeface="0 Homa" panose="00000400000000000000" pitchFamily="2" charset="-78"/>
              </a:rPr>
              <a:t>دکتر مهدی نجاری</a:t>
            </a:r>
            <a:endParaRPr lang="en-US" sz="2400" b="0" cap="none" spc="0" dirty="0">
              <a:ln w="9525">
                <a:noFill/>
                <a:prstDash val="solid"/>
              </a:ln>
              <a:solidFill>
                <a:schemeClr val="tx1"/>
              </a:solidFill>
              <a:effectLst/>
              <a:cs typeface="0 Homa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753" y="5533582"/>
            <a:ext cx="1114911" cy="11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9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082" y="2440868"/>
            <a:ext cx="5939446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cs typeface="0 Titr Bold" panose="00000700000000000000" pitchFamily="2" charset="-78"/>
              </a:rPr>
              <a:t>درس ارزشیابی از یادگیری</a:t>
            </a:r>
          </a:p>
          <a:p>
            <a:pPr algn="ctr">
              <a:lnSpc>
                <a:spcPct val="200000"/>
              </a:lnSpc>
            </a:pPr>
            <a:r>
              <a:rPr lang="fa-IR" sz="4800" dirty="0">
                <a:ln w="9525">
                  <a:solidFill>
                    <a:schemeClr val="bg1"/>
                  </a:solidFill>
                  <a:prstDash val="solid"/>
                </a:ln>
                <a:cs typeface="0 Homa" panose="00000400000000000000" pitchFamily="2" charset="-78"/>
              </a:rPr>
              <a:t>جلسه </a:t>
            </a:r>
            <a:r>
              <a:rPr lang="fa-IR" sz="4800" dirty="0" smtClean="0">
                <a:ln w="9525">
                  <a:solidFill>
                    <a:schemeClr val="bg1"/>
                  </a:solidFill>
                  <a:prstDash val="solid"/>
                </a:ln>
                <a:cs typeface="0 Homa" panose="00000400000000000000" pitchFamily="2" charset="-78"/>
              </a:rPr>
              <a:t>هفتم</a:t>
            </a:r>
            <a:endParaRPr lang="fa-IR" sz="48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0 Homa" panose="00000400000000000000" pitchFamily="2" charset="-78"/>
            </a:endParaRPr>
          </a:p>
          <a:p>
            <a:pPr algn="ctr">
              <a:lnSpc>
                <a:spcPct val="200000"/>
              </a:lnSpc>
            </a:pPr>
            <a:r>
              <a:rPr lang="fa-IR" sz="4800" dirty="0" smtClean="0">
                <a:ln w="9525">
                  <a:solidFill>
                    <a:schemeClr val="bg1"/>
                  </a:solidFill>
                  <a:prstDash val="solid"/>
                </a:ln>
                <a:cs typeface="0 Titr Bold" panose="00000700000000000000" pitchFamily="2" charset="-78"/>
              </a:rPr>
              <a:t>آزمون ها</a:t>
            </a:r>
            <a:endParaRPr lang="en-US" sz="48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cs typeface="0 Titr Bold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31" y="-157014"/>
            <a:ext cx="5535348" cy="23460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02181" y="3657600"/>
            <a:ext cx="2530763" cy="914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6425" y="-19050"/>
            <a:ext cx="272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816010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9220"/>
            <a:ext cx="9241849" cy="61401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محاسن سوال های تشریحی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1- طراحی سوال های تشریحی از آزمون های عینی آسان تر است.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2- این نوع سوال تنها وسیله موجود برای سنجش 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توانایی آزمون شونده 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در پروراندن جواب سوال ها و بیان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آنهاست.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3- </a:t>
            </a:r>
            <a:r>
              <a:rPr lang="fa-IR" sz="2000" b="1" u="sng" dirty="0">
                <a:solidFill>
                  <a:prstClr val="black"/>
                </a:solidFill>
                <a:cs typeface="B Mitra" panose="00000400000000000000" pitchFamily="2" charset="-78"/>
              </a:rPr>
              <a:t>توانایی پاسخ دادن به سوال ها را می سنجد نه توانایی انتخاب پاسخ ها را.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معایب سوال های تشریحی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1- نمونه کوچکی از محتوای درس و هدف های آموزش را اندازه می گیرند.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2- تصحیح برگه های امتحانی این آزمونها نمی تواند با دقت و به طور عینی انجام شود.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3- تصحیح برگه های امتحانی این آزمونها بسیار وقت گیر است.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قواعد تهیه سوال های تشریحی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1- سوال های تشریحی را تنها به اندازه گیری هدف هایی محدود کنید که با سایر انواع آزمونها بخوبی قابل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اندازه گیری نیستند.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2- صورت سوال های تشریحی را با عبارات و کلمات واضح و روشن بنویسید و از کلی گویی و ابهام بپرهیزید.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3- از به کاربردن کلمات 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چه کسی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، 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چه وقت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، 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کجا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و جز اینها بپرهیزید و از کلماتی مثل 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چرا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، 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چگونه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و 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به چه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دلیل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استفاده کنید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425" y="-19050"/>
            <a:ext cx="272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6258575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876"/>
            <a:ext cx="9241849" cy="56451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4- سوال های مربوط به موضوعات و عقاید بحث برانگیز باید طوری طرح شوند که از آزمون شونده بخواهند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شواهد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لازم برای مستند کردن عقیده انتخابی را بیان کند، نه اینکه از او بخواهند تا صرفا عقاید شخصی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خود را شرح دهد.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5- به آزمون شوندگان حق انتخاب چند سوال از میان تعدادی سوال ندهید.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6- برای پاسخ به سوالات زمان کافی در نظر گرفته، زمان و بارم هر سوال را مشخص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7- با نوشتن سوال هایی که به جواب های کوتاه تری احتیاج دارند تعداد سوال ها را افزایش دهید و از مشکل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ضعف نمونه گیری سوال های تشریحی بکاهید.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قواعد تصحیح سوال های تشریحی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1- پاسخ سوال ها را تنها براساس هدفی که در سوال گنجانده شده تصحیح کنیم.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2- با نوشتن یک پاسخ نمونه برای هر سوال به عنوان کلید از دخالت عوامل نامربوط جلوگیری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3- پاسخ را سوال به سوال تصحیح کنید نه ورقه به ورقه.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4- هنگام تصحیح ورقه های امتحانی از شناسایی نام صاحبان خودداری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5- تمام پاسخ های آزمون شوندگان به یک سوال را در یک نشست و بدون وقفه زمانی تصحیح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6- بر روی برگه های آزمون شوندگان اشتباهات دانش آموزان را تصحیح کرده و اظهارنظرهای خود را بنویسید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425" y="-19050"/>
            <a:ext cx="272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6258575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217" y="531687"/>
            <a:ext cx="9046674" cy="52952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400" b="1" dirty="0">
                <a:ln w="9525">
                  <a:noFill/>
                  <a:prstDash val="solid"/>
                </a:ln>
                <a:cs typeface="B Mitra" panose="00000400000000000000" pitchFamily="2" charset="-78"/>
              </a:rPr>
              <a:t>    </a:t>
            </a: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ترتیب سوال ها در یک آزمون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*اگر بخواهیم سوال هایی از انواع مختلف را در یک آزمون پیشرفت تحصیلی قرار دهیم، برای آنکه به آزمون شونده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نظم فکری دهیم و پاسخ دهی را آسان کنیم ترتیب زیر پیشنهاد میشود: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1-سوال های صحیح- غلط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2-سوال های جور کردنی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3-سوال های چندگزینه ای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4-سوال های کوتاه پاسخ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5-سوال های تشریحی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دسته بندی ترتیب سوالات براساس موارد زیر: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1- سوال های مربوط به هر طبقه از هدف های آموزشی مانند اصطلاحات، کاربرد اصول و ... را به دنبال هم قرار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دهیم.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2- سوال ها را از ساده به دشوار مرتب کنیم.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3- در تنظیم سوال های یک آزمون سعی کنیم سازمان اصلی مطالب درسی حفظ شود.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425" y="-19050"/>
            <a:ext cx="272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6258575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8546" y="151180"/>
            <a:ext cx="9199419" cy="523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محاسن سوال های چند گزینه ای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u="sng" dirty="0">
                <a:solidFill>
                  <a:prstClr val="black"/>
                </a:solidFill>
                <a:cs typeface="B Mitra" panose="00000400000000000000" pitchFamily="2" charset="-78"/>
              </a:rPr>
              <a:t>(این آزمون ها علاوه بر محاسن سوال های صحیح-غلط و جورکردنی دارای محاسن دیگری هستند که در زیر اشاره می کنیم )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- این سوال ها از سایر سوال ها انعطاف پذیری بیشتری دارند ( این سوال ها علاوه بر دانش و یادآوری، سطوحی از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استدلال و قضاوت و بازده های مهم یادگیری را می سنجند)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-این سوال ها در یک زمان محدود تعدادی زیادی هدف آموزشی و بخش مهمی از محتوا را اندازه گیری می کنند.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-این سوال ها نسبت به سوال های صحیح-غلط امکان حدس زدن کمتری دارند.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-پاسخ این سوال ها به سادگی و با عینیت کامل تصحیح می شوند ( و تحلیل های بیشتری برای پاسخ های این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سوال ها در دسترس است)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-معمولا دانش آموزان و معلمان این آزمون ها را به سایر آزمون های عینی ترجیح می دهند.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-اگر گزینه های انحرافی این سوال ها با توجه به اشتباهات و کج فهمی های متداول دانش آموزان تهیه شود، منبع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بسیار مناسبی برای تشخیص مشکلات دانش آموزان خواهد بود. مثل آزمون های تشخیصی چهارگزینه ای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u="sng" dirty="0">
                <a:solidFill>
                  <a:srgbClr val="00B050"/>
                </a:solidFill>
                <a:cs typeface="B Mitra" panose="00000400000000000000" pitchFamily="2" charset="-78"/>
              </a:rPr>
              <a:t>*این کج فهمی ها یا از برخورد معلم با دانش آموزان و تعاملاتی که بین آنها اتفاق افتاده ناشی می شود و یا از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u="sng" dirty="0">
                <a:solidFill>
                  <a:srgbClr val="00B050"/>
                </a:solidFill>
                <a:cs typeface="B Mitra" panose="00000400000000000000" pitchFamily="2" charset="-78"/>
              </a:rPr>
              <a:t>فعالیت های دیگر معلم ها و نوشته ها و تعاملات آنها با دانش آموز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425" y="-19050"/>
            <a:ext cx="272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851202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072" y="151180"/>
            <a:ext cx="919941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معایب سوال های چند گزینه ای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1- ساختن آنها دشوار است ( نسبت به سوال های صحیح-غلط و جورکردنی)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u="sng" dirty="0">
                <a:solidFill>
                  <a:prstClr val="black"/>
                </a:solidFill>
                <a:cs typeface="B Mitra" panose="00000400000000000000" pitchFamily="2" charset="-78"/>
              </a:rPr>
              <a:t>*دشواری آن در تنظیم گزینه های انحرافی است.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2- تهیه کنندگان این سوال ها، اغلب آنها را در حد اطلاعات جزئی و بی اهمیت یا کم اهمیت می نویسند.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3- در مقایسه با سوال های صحیح-غلط، خواندن این سوال ها و پیدا کردن پاسخ وقت بیشتری احتیاج دارد.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4- زمانی که نمره منفی وجود دارد، دانش آموزانی که ریسک می کنند گاهی از دانش آموزانی با توانایی مشابه خود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نمره بهتری می گیرند.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5- دانش آموزان قوی گاهی به دلیل تیزبینی و دقت زیاد غلط جواب می دهند.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قواعد تهیه سوال های چند گزینه ای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1- هر سوال باید </a:t>
            </a:r>
            <a:r>
              <a:rPr lang="fa-IR" sz="2000" b="1" u="sng" dirty="0">
                <a:solidFill>
                  <a:prstClr val="black"/>
                </a:solidFill>
                <a:cs typeface="B Mitra" panose="00000400000000000000" pitchFamily="2" charset="-78"/>
              </a:rPr>
              <a:t>یک موضوع 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مهم یا </a:t>
            </a:r>
            <a:r>
              <a:rPr lang="fa-IR" sz="2000" b="1" u="sng" dirty="0">
                <a:solidFill>
                  <a:prstClr val="black"/>
                </a:solidFill>
                <a:cs typeface="B Mitra" panose="00000400000000000000" pitchFamily="2" charset="-78"/>
              </a:rPr>
              <a:t>یک هدف آموزشی 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را اندازه بگیرند.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2- بیش از یک مسئله یا مطلب در یک سوال قرار ندهید.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3- سوال ها را کاملا روشن و واضح بنویسید و از عبارات و کلمات قابل فهم آزمون شوندگان استفاده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4- از تکرار مطالب</a:t>
            </a:r>
            <a:r>
              <a:rPr lang="fa-IR" sz="2000" u="sng" dirty="0">
                <a:solidFill>
                  <a:prstClr val="black"/>
                </a:solidFill>
                <a:cs typeface="B Mitra" panose="00000400000000000000" pitchFamily="2" charset="-78"/>
              </a:rPr>
              <a:t>(مثلا در ابتدای همه گزینه) 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خودداری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5- </a:t>
            </a:r>
            <a:r>
              <a:rPr lang="fa-IR" sz="2000" b="1" u="sng" dirty="0">
                <a:solidFill>
                  <a:prstClr val="black"/>
                </a:solidFill>
                <a:cs typeface="B Mitra" panose="00000400000000000000" pitchFamily="2" charset="-78"/>
              </a:rPr>
              <a:t>مطالب اصلی سوال را به طور کامل در تنه سوال بنویسید.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425" y="-19050"/>
            <a:ext cx="272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1232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727" y="471829"/>
            <a:ext cx="9153237" cy="564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6- همه گزینه های یک سوال باید متجانس و به موضوع واحدی مربوط باشند. (رعایت اصل تجانس یکی از اصول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مهم تمامی آزمونهای عینی می باشد)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7- سوال را طوری بنویسید که گزینه درست تنها پاسخ درست یا قطعا درست ترین پاسخ باشد.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8- گزینه های انحرافی را طوری بنویسید که افراد بی اطلاع از موضوع را به خود جلب کند.(تنها نقش گزینه های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انحرافی)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9- گزینه های هر سوال را طوری بنویسید که از نظر دستوری و جمله بندی به نحو درست مکمل متن سوال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باشند.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10- در سوال های منفی کلمه منفی کننده را برجسته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11- از نوشتن سوال هایی که در آنها متن سوال منفی و گزینه ها هم منفی باشند (منفی مضاعف) خودداری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12- تا حد امکان از کاربرد عباراتی همچون"همه آنچه که در بالا گفته شده" یا هیچ یک از آنچه در بالا گفته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شده خودداری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13- سوال ها مستقل از یکدیگر نوشته شود، پاسخ یک مسئله نباید شرط لازم برای حل مسئله و یا تهیه سوال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بعدی باشد.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425" y="-19050"/>
            <a:ext cx="272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8770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143"/>
            <a:ext cx="922712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14- حتی المقدور دو گزینه متضاد را که یکی از آنها درست است بکار نبرید.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15- طول گزینه های درست را در سوال های مختلف تغییر دهید.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16- محل گزینه های درست را در میان گزینه های انحرافی به طور تصادفی انتخاب نمایید.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17- سوال های آزمون طوری انتخاب شوند که پاسخ درست هیچ یک از پرسش ها از روی متن و یا گزینه های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پرسش دیگر مستقیما یا به طور ضمنی استنباط نشود.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18- در سوال هایی که تنه آنها ناتمام است جای خالی را در قسمت آخر جمله قرار دهید.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19- تا جایی که ممکن است در تنه سوال به جای جمله ناتمام از جمله پرسشی استفاده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20- در آزمون های تکوینی از گزینه نمی دانم استفاده نکنید. این کلمه (نمیدانم) نشان می دهد دانش آموزان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هنوز درس مورد نظر یا هدف مورد نظر را خوب یاد نگرفته اند.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21- برای اندازه گیری فرآیندهای پیچیده ذهنی از موقعیت های تازه استفاده </a:t>
            </a:r>
            <a:r>
              <a:rPr lang="fa-IR" sz="2000">
                <a:solidFill>
                  <a:prstClr val="black"/>
                </a:solidFill>
                <a:cs typeface="B Mitra" panose="00000400000000000000" pitchFamily="2" charset="-78"/>
              </a:rPr>
              <a:t>نمایید</a:t>
            </a:r>
            <a:r>
              <a:rPr lang="fa-IR" sz="2000" smtClean="0">
                <a:solidFill>
                  <a:prstClr val="black"/>
                </a:solidFill>
                <a:cs typeface="B Mitra" panose="00000400000000000000" pitchFamily="2" charset="-78"/>
              </a:rPr>
              <a:t>.</a:t>
            </a:r>
            <a:endParaRPr lang="fa-IR" sz="2000" dirty="0">
              <a:solidFill>
                <a:prstClr val="black"/>
              </a:solidFill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425" y="-19050"/>
            <a:ext cx="272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84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773" y="376247"/>
            <a:ext cx="8814218" cy="5755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موارد استفاده آزمون های چند گزینه ای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1- یادآوری دانش مفهومی 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2-یادآوری دانش روندی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3- فهمیدن دانش امور واقعی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4- یادآوری دانش امور واقعی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5- فهمیدن دانش مفهومی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6-به کاربستن دانش مفهومی 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7- بکار بستن دانش روندی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8- تحلیل دانش مفهومی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800" b="1" dirty="0">
                <a:solidFill>
                  <a:srgbClr val="FF0000"/>
                </a:solidFill>
                <a:cs typeface="B Mitra" panose="00000400000000000000" pitchFamily="2" charset="-78"/>
              </a:rPr>
              <a:t>سوال های غیرعینی (ذهنی یا پاسخساز)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u="sng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000" b="1" u="sng" dirty="0">
                <a:solidFill>
                  <a:srgbClr val="FF0000"/>
                </a:solidFill>
                <a:cs typeface="B Mitra" panose="00000400000000000000" pitchFamily="2" charset="-78"/>
              </a:rPr>
              <a:t>1-سوالات کوتاه پاسخ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</a:t>
            </a: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2-</a:t>
            </a:r>
            <a:r>
              <a:rPr lang="fa-IR" sz="2000" b="1" u="sng" dirty="0">
                <a:solidFill>
                  <a:srgbClr val="FF0000"/>
                </a:solidFill>
                <a:cs typeface="B Mitra" panose="00000400000000000000" pitchFamily="2" charset="-78"/>
              </a:rPr>
              <a:t>سوالات تشریحی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srgbClr val="FF0000"/>
                </a:solidFill>
                <a:cs typeface="B Mitra" panose="00000400000000000000" pitchFamily="2" charset="-78"/>
              </a:rPr>
              <a:t>الف- محدود پاسخ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srgbClr val="FF0000"/>
                </a:solidFill>
                <a:cs typeface="B Mitra" panose="00000400000000000000" pitchFamily="2" charset="-78"/>
              </a:rPr>
              <a:t>ب-گسترده پاسخ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425" y="-19050"/>
            <a:ext cx="272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673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296" y="141947"/>
            <a:ext cx="9241849" cy="56092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>
                <a:solidFill>
                  <a:srgbClr val="FF0000"/>
                </a:solidFill>
                <a:cs typeface="B Mitra" panose="00000400000000000000" pitchFamily="2" charset="-78"/>
              </a:rPr>
              <a:t>سوال های کوتاه </a:t>
            </a:r>
            <a:r>
              <a:rPr lang="fa-IR" sz="2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پاسخ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در سوال های کوتاه پاسخ، کلمه، عبارت،جمله، عدد یا علامتی خواسته می شود. این سوال غالبا برای سنجش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u="sng" dirty="0">
                <a:solidFill>
                  <a:prstClr val="black"/>
                </a:solidFill>
                <a:cs typeface="B Mitra" panose="00000400000000000000" pitchFamily="2" charset="-78"/>
              </a:rPr>
              <a:t>هدف های آموزشی سطح پایین دانش و معلومات مطرح می شوند.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انواع سوال های کوتاه پاسخ</a:t>
            </a:r>
            <a:endParaRPr lang="fa-IR" sz="2000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1- نوع پرسشی (موسس حکومت ساسانیان چه کسی بود...:......)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2- نوع کامل کردنی(دیوار چین در دوره....................ساخته شد)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3- نوع نشخیصی یا تداعی(بنیان گذار حکومت های زیر را بنویسید آل بویه.............صفاریان.....)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محاسن سوال های کوتاه پاسخ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1- سوالهای کوتاه پاسخ از نظر تهیه سوال و تصحیح سهولت بیشتری دارد.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2- اجرای آنها ساده تر است.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3- نسبت به سوالهای عینی تقلب را کاهش می دهند.(امکان حدس کورکورانه از بین میرود)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4- نسبت به سوال های عینی چندگزینهای، صحیح-غلط و جور کردنی اطلاعات تشخیصی بیشتری را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در اختیار معلمان میگذارد.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425" y="-19050"/>
            <a:ext cx="272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6258575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842"/>
            <a:ext cx="9227127" cy="6050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معایب سوال های کوتاه پاسخ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1- برای سنجش هدف های سطح بالا قابل استفاده نمی باشند.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2- استفاده زیاد از این سوال ها دانش آموزان را به حفظ کردن تشویق می کند.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3- تصحیح و نمره گذاری آنها به دقت و سرعت آزمونهای عینی نمی باشد.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قواعد تهیه سوال های کوتاه پاسخ</a:t>
            </a:r>
            <a:endParaRPr lang="fa-IR" sz="2000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1- هر سوال باید موضوع مهمی را شامل شود.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2-صورت سوال را طوری بنویسید که پاسخ مشخص و واحدی نیاز داشته باشند.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3-در سوال هایی که پاسخ آنها اعداد هستند به واحد مقیاس و میزان دقتی که در محاسبات باید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داشته باشند دقت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4-کلمات و عبارات مهم را در سوال های کامل کردنی حذف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5-در سوال های کامل کردنی تعداد زیادی جای خالی قرار ندهید.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6- جای خالی سوال های کامل کردنی را تا حد امکان در قسمت آخر سوال قرار دهید.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7- تا حد امکان به جای سوال های کامل کردنی از سوال های پرسشی استفاده کنید.</a:t>
            </a:r>
            <a:endParaRPr lang="en-US" sz="2000" dirty="0">
              <a:solidFill>
                <a:prstClr val="black"/>
              </a:solidFill>
              <a:cs typeface="B Mitra" panose="00000400000000000000" pitchFamily="2" charset="-78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8- در سوال های کامل کردنی از کاربرد اشارات دستوری و مواردی که جواب سوال را مشخص می کند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خودداری کنید.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425" y="-19050"/>
            <a:ext cx="272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56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9879"/>
            <a:ext cx="9241849" cy="61401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قواعد تهیه سوال های کوتاه پاسخ ویژه مسایل عددی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1-تا حد امکان از اعداد ساده استفاده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2-تا حد امکان مسایلی را طراحی کنید که دارای جواب صحیح باشد.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3- میزان دقت مورد انتظار را تعیین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 4- اگر لازم است آزمون شوندگان در پاسخ خود واحد اندازه گیری را نشان دهند.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5- تا آنجا که ممکن است مسایل عددی را به زبان ساده و به طور مختصر بیان کنید.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800" b="1" dirty="0">
                <a:solidFill>
                  <a:srgbClr val="FF0000"/>
                </a:solidFill>
                <a:cs typeface="B Mitra" panose="00000400000000000000" pitchFamily="2" charset="-78"/>
              </a:rPr>
              <a:t>سوالات تشریحی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سوال های تشریحی گسترده پاسخ</a:t>
            </a:r>
            <a:endParaRPr lang="en-US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در این آزمون ها 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هیچ گونه محدودیتی برای آزمون شونده وجود ندارد 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و عملا آزاد است تا پاسخ خود را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بپروراند و سازمان دهد 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و از لحاظ زمان پاسخ دهی و مقدار پاسخ نیز آزادی کامل دارد.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این سوال ها بیشتر برای سطح بالای شناختی، مانند </a:t>
            </a:r>
            <a:r>
              <a:rPr lang="fa-IR" sz="2000" u="sng" dirty="0">
                <a:solidFill>
                  <a:prstClr val="black"/>
                </a:solidFill>
                <a:cs typeface="B Mitra" panose="00000400000000000000" pitchFamily="2" charset="-78"/>
              </a:rPr>
              <a:t>ترکیب و ارزشیابی 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مناسب هستند.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srgbClr val="FF0000"/>
                </a:solidFill>
                <a:cs typeface="B Mitra" panose="00000400000000000000" pitchFamily="2" charset="-78"/>
              </a:rPr>
              <a:t>سوال های تشریحی محدود پاسخ</a:t>
            </a:r>
            <a:endParaRPr lang="en-US" sz="2000" b="1" dirty="0">
              <a:solidFill>
                <a:srgbClr val="FF0000"/>
              </a:solidFill>
              <a:cs typeface="B Mitra" panose="00000400000000000000" pitchFamily="2" charset="-78"/>
            </a:endParaRP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در این آزمون، آزمون شونده در دادن پاسخ به سوالها آزادی کامل ندارد بلکه صورت سوال او را ملزم میسازد تا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پاسخ خود را در چارچوب خاصی محدود کند </a:t>
            </a: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و از لحاظ زمان پاسخ دهی و مقدار پاسخ محدودیتهایی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fa-IR" sz="2000" b="1" dirty="0">
                <a:solidFill>
                  <a:prstClr val="black"/>
                </a:solidFill>
                <a:cs typeface="B Mitra" panose="00000400000000000000" pitchFamily="2" charset="-78"/>
              </a:rPr>
              <a:t>وجود داد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. این سوال ها برای سطوح </a:t>
            </a:r>
            <a:r>
              <a:rPr lang="fa-IR" sz="2000" b="1" u="sng" dirty="0">
                <a:solidFill>
                  <a:prstClr val="black"/>
                </a:solidFill>
                <a:cs typeface="B Mitra" panose="00000400000000000000" pitchFamily="2" charset="-78"/>
              </a:rPr>
              <a:t>فهمیدن و کاربستن و تحلیل </a:t>
            </a:r>
            <a:r>
              <a:rPr lang="fa-IR" sz="2000" dirty="0">
                <a:solidFill>
                  <a:prstClr val="black"/>
                </a:solidFill>
                <a:cs typeface="B Mitra" panose="00000400000000000000" pitchFamily="2" charset="-78"/>
              </a:rPr>
              <a:t>مناسب است.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6425" y="-19050"/>
            <a:ext cx="27248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6258575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188</TotalTime>
  <Words>1922</Words>
  <Application>Microsoft Office PowerPoint</Application>
  <PresentationFormat>Widescreen</PresentationFormat>
  <Paragraphs>153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IranNastaliq</vt:lpstr>
      <vt:lpstr>0 Titr Bold</vt:lpstr>
      <vt:lpstr>Times New Roman</vt:lpstr>
      <vt:lpstr>0 Homa</vt:lpstr>
      <vt:lpstr>Arial</vt:lpstr>
      <vt:lpstr>Homa</vt:lpstr>
      <vt:lpstr>Calibri Light</vt:lpstr>
      <vt:lpstr>B Mitra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pourya</dc:creator>
  <cp:lastModifiedBy>mm</cp:lastModifiedBy>
  <cp:revision>27</cp:revision>
  <dcterms:created xsi:type="dcterms:W3CDTF">2020-04-09T09:19:09Z</dcterms:created>
  <dcterms:modified xsi:type="dcterms:W3CDTF">2020-05-26T09:11:48Z</dcterms:modified>
</cp:coreProperties>
</file>