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2" r:id="rId16"/>
    <p:sldId id="273" r:id="rId17"/>
    <p:sldId id="274"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AEB8F-D567-4502-A621-525D2B0CB3AE}" type="datetimeFigureOut">
              <a:rPr lang="en-US" smtClean="0"/>
              <a:t>5/26/2020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8A148-39A5-49AA-98A9-796572A57F09}" type="slidenum">
              <a:rPr lang="en-US" smtClean="0"/>
              <a:t>‹#›</a:t>
            </a:fld>
            <a:endParaRPr lang="en-US"/>
          </a:p>
        </p:txBody>
      </p:sp>
    </p:spTree>
    <p:extLst>
      <p:ext uri="{BB962C8B-B14F-4D97-AF65-F5344CB8AC3E}">
        <p14:creationId xmlns:p14="http://schemas.microsoft.com/office/powerpoint/2010/main" val="4252617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68A148-39A5-49AA-98A9-796572A57F09}" type="slidenum">
              <a:rPr lang="en-US" smtClean="0"/>
              <a:t>1</a:t>
            </a:fld>
            <a:endParaRPr lang="en-US"/>
          </a:p>
        </p:txBody>
      </p:sp>
    </p:spTree>
    <p:extLst>
      <p:ext uri="{BB962C8B-B14F-4D97-AF65-F5344CB8AC3E}">
        <p14:creationId xmlns:p14="http://schemas.microsoft.com/office/powerpoint/2010/main" val="56576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C48516-2CEC-4EAC-9CE2-D4B87473BF28}"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9819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365994-FF5F-4542-BC7D-FC371F2E8CC4}" type="datetime1">
              <a:rPr lang="en-US" smtClean="0"/>
              <a:t>5/26/2020</a:t>
            </a:fld>
            <a:endParaRPr lang="en-US" dirty="0"/>
          </a:p>
        </p:txBody>
      </p:sp>
      <p:sp>
        <p:nvSpPr>
          <p:cNvPr id="6" name="Footer Placeholder 5"/>
          <p:cNvSpPr>
            <a:spLocks noGrp="1"/>
          </p:cNvSpPr>
          <p:nvPr>
            <p:ph type="ftr" sz="quarter" idx="11"/>
          </p:nvPr>
        </p:nvSpPr>
        <p:spPr/>
        <p:txBody>
          <a:bodyPr/>
          <a:lstStyle/>
          <a:p>
            <a:r>
              <a:rPr lang="fa-IR" smtClean="0"/>
              <a:t>دکترشاهپوراحمدی</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110102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365994-FF5F-4542-BC7D-FC371F2E8CC4}"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904751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365994-FF5F-4542-BC7D-FC371F2E8CC4}"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6801740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365994-FF5F-4542-BC7D-FC371F2E8CC4}"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527185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0365994-FF5F-4542-BC7D-FC371F2E8CC4}" type="datetime1">
              <a:rPr lang="en-US" smtClean="0"/>
              <a:t>5/26/2020</a:t>
            </a:fld>
            <a:endParaRPr lang="en-US" dirty="0"/>
          </a:p>
        </p:txBody>
      </p:sp>
      <p:sp>
        <p:nvSpPr>
          <p:cNvPr id="4"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6983384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0365994-FF5F-4542-BC7D-FC371F2E8CC4}" type="datetime1">
              <a:rPr lang="en-US" smtClean="0"/>
              <a:t>5/26/2020</a:t>
            </a:fld>
            <a:endParaRPr lang="en-US" dirty="0"/>
          </a:p>
        </p:txBody>
      </p:sp>
      <p:sp>
        <p:nvSpPr>
          <p:cNvPr id="4"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1288897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4499F8-674F-4CE7-8276-EF684B44E5F2}"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37969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FEEB79-301D-4F9A-B762-1A0E6FFEFCA8}"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1153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C77421C2-400A-41FD-B905-0230AC307DE3}"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082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865DD2-3F89-44C0-B999-B8F753B16565}" type="datetime1">
              <a:rPr lang="en-US" smtClean="0"/>
              <a:t>5/26/2020</a:t>
            </a:fld>
            <a:endParaRPr lang="en-US" dirty="0"/>
          </a:p>
        </p:txBody>
      </p:sp>
      <p:sp>
        <p:nvSpPr>
          <p:cNvPr id="5" name="Footer Placeholder 4"/>
          <p:cNvSpPr>
            <a:spLocks noGrp="1"/>
          </p:cNvSpPr>
          <p:nvPr>
            <p:ph type="ftr" sz="quarter" idx="11"/>
          </p:nvPr>
        </p:nvSpPr>
        <p:spPr/>
        <p:txBody>
          <a:bodyPr/>
          <a:lstStyle/>
          <a:p>
            <a:r>
              <a:rPr lang="fa-IR" smtClean="0"/>
              <a:t>دکترشاهپوراحمدی</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5899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F275D8-3D46-4A3C-9A46-C76026CACDCA}" type="datetime1">
              <a:rPr lang="en-US" smtClean="0"/>
              <a:t>5/26/2020</a:t>
            </a:fld>
            <a:endParaRPr lang="en-US" dirty="0"/>
          </a:p>
        </p:txBody>
      </p:sp>
      <p:sp>
        <p:nvSpPr>
          <p:cNvPr id="6" name="Footer Placeholder 5"/>
          <p:cNvSpPr>
            <a:spLocks noGrp="1"/>
          </p:cNvSpPr>
          <p:nvPr>
            <p:ph type="ftr" sz="quarter" idx="11"/>
          </p:nvPr>
        </p:nvSpPr>
        <p:spPr/>
        <p:txBody>
          <a:bodyPr/>
          <a:lstStyle/>
          <a:p>
            <a:r>
              <a:rPr lang="fa-IR" smtClean="0"/>
              <a:t>دکترشاهپوراحمدی</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169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1EC31F-5BE4-47C2-AEC5-2B06DC68F8F6}" type="datetime1">
              <a:rPr lang="en-US" smtClean="0"/>
              <a:t>5/26/2020</a:t>
            </a:fld>
            <a:endParaRPr lang="en-US" dirty="0"/>
          </a:p>
        </p:txBody>
      </p:sp>
      <p:sp>
        <p:nvSpPr>
          <p:cNvPr id="8" name="Footer Placeholder 7"/>
          <p:cNvSpPr>
            <a:spLocks noGrp="1"/>
          </p:cNvSpPr>
          <p:nvPr>
            <p:ph type="ftr" sz="quarter" idx="11"/>
          </p:nvPr>
        </p:nvSpPr>
        <p:spPr/>
        <p:txBody>
          <a:bodyPr/>
          <a:lstStyle/>
          <a:p>
            <a:r>
              <a:rPr lang="fa-IR" smtClean="0"/>
              <a:t>دکترشاهپوراحمدی</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7477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45711C6-6CA9-4B2C-B037-3EFF530E91CF}" type="datetime1">
              <a:rPr lang="en-US" smtClean="0"/>
              <a:t>5/26/2020</a:t>
            </a:fld>
            <a:endParaRPr lang="en-US" dirty="0"/>
          </a:p>
        </p:txBody>
      </p:sp>
      <p:sp>
        <p:nvSpPr>
          <p:cNvPr id="5" name="Footer Placeholder 3"/>
          <p:cNvSpPr>
            <a:spLocks noGrp="1"/>
          </p:cNvSpPr>
          <p:nvPr>
            <p:ph type="ftr" sz="quarter" idx="11"/>
          </p:nvPr>
        </p:nvSpPr>
        <p:spPr/>
        <p:txBody>
          <a:bodyPr/>
          <a:lstStyle/>
          <a:p>
            <a:r>
              <a:rPr lang="fa-IR" smtClean="0"/>
              <a:t>دکترشاهپوراحمدی</a:t>
            </a:r>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5058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9EB557-300F-4A0F-8B5A-767FEAB72962}" type="datetime1">
              <a:rPr lang="en-US" smtClean="0"/>
              <a:t>5/26/2020</a:t>
            </a:fld>
            <a:endParaRPr lang="en-US" dirty="0"/>
          </a:p>
        </p:txBody>
      </p:sp>
      <p:sp>
        <p:nvSpPr>
          <p:cNvPr id="5" name="Footer Placeholder 2"/>
          <p:cNvSpPr>
            <a:spLocks noGrp="1"/>
          </p:cNvSpPr>
          <p:nvPr>
            <p:ph type="ftr" sz="quarter" idx="11"/>
          </p:nvPr>
        </p:nvSpPr>
        <p:spPr/>
        <p:txBody>
          <a:bodyPr/>
          <a:lstStyle/>
          <a:p>
            <a:r>
              <a:rPr lang="fa-IR" smtClean="0"/>
              <a:t>دکترشاهپوراحمدی</a:t>
            </a:r>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671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3C63FD-733D-47B0-9719-F207D32CE517}" type="datetime1">
              <a:rPr lang="en-US" smtClean="0"/>
              <a:t>5/26/2020</a:t>
            </a:fld>
            <a:endParaRPr lang="en-US" dirty="0"/>
          </a:p>
        </p:txBody>
      </p:sp>
      <p:sp>
        <p:nvSpPr>
          <p:cNvPr id="5" name="Footer Placeholder 5"/>
          <p:cNvSpPr>
            <a:spLocks noGrp="1"/>
          </p:cNvSpPr>
          <p:nvPr>
            <p:ph type="ftr" sz="quarter" idx="11"/>
          </p:nvPr>
        </p:nvSpPr>
        <p:spPr/>
        <p:txBody>
          <a:bodyPr/>
          <a:lstStyle/>
          <a:p>
            <a:r>
              <a:rPr lang="fa-IR" smtClean="0"/>
              <a:t>دکترشاهپوراحمدی</a:t>
            </a:r>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129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8ABFB-3D93-4874-A1F3-338AF1FBC362}" type="datetime1">
              <a:rPr lang="en-US" smtClean="0"/>
              <a:t>5/26/2020</a:t>
            </a:fld>
            <a:endParaRPr lang="en-US" dirty="0"/>
          </a:p>
        </p:txBody>
      </p:sp>
      <p:sp>
        <p:nvSpPr>
          <p:cNvPr id="6" name="Footer Placeholder 5"/>
          <p:cNvSpPr>
            <a:spLocks noGrp="1"/>
          </p:cNvSpPr>
          <p:nvPr>
            <p:ph type="ftr" sz="quarter" idx="11"/>
          </p:nvPr>
        </p:nvSpPr>
        <p:spPr/>
        <p:txBody>
          <a:bodyPr/>
          <a:lstStyle/>
          <a:p>
            <a:r>
              <a:rPr lang="fa-IR" smtClean="0"/>
              <a:t>دکترشاهپوراحمدی</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980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0365994-FF5F-4542-BC7D-FC371F2E8CC4}" type="datetime1">
              <a:rPr lang="en-US" smtClean="0"/>
              <a:t>5/26/2020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fa-IR" smtClean="0"/>
              <a:t>دکترشاهپوراحمدی</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4094307"/>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cs typeface="B Zar" panose="00000400000000000000" pitchFamily="2" charset="-78"/>
              </a:rPr>
              <a:t>روانشناسی تحولی</a:t>
            </a:r>
            <a:endParaRPr lang="en-US" b="1" dirty="0">
              <a:cs typeface="B Zar" panose="00000400000000000000" pitchFamily="2" charset="-78"/>
            </a:endParaRPr>
          </a:p>
        </p:txBody>
      </p:sp>
      <p:sp>
        <p:nvSpPr>
          <p:cNvPr id="3" name="Subtitle 2"/>
          <p:cNvSpPr>
            <a:spLocks noGrp="1"/>
          </p:cNvSpPr>
          <p:nvPr>
            <p:ph type="subTitle" idx="1"/>
          </p:nvPr>
        </p:nvSpPr>
        <p:spPr/>
        <p:txBody>
          <a:bodyPr>
            <a:normAutofit/>
          </a:bodyPr>
          <a:lstStyle/>
          <a:p>
            <a:r>
              <a:rPr lang="fa-IR" sz="2800" b="1" dirty="0" smtClean="0"/>
              <a:t>فصل هفتم (رشد شناختی و قضاوت اخلاقی در نوجوانی)</a:t>
            </a:r>
            <a:endParaRPr lang="en-US" sz="2800" b="1" dirty="0"/>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5832" y="2890334"/>
            <a:ext cx="487363" cy="487363"/>
          </a:xfrm>
          <a:prstGeom prst="rect">
            <a:avLst/>
          </a:prstGeom>
        </p:spPr>
      </p:pic>
    </p:spTree>
    <p:extLst>
      <p:ext uri="{BB962C8B-B14F-4D97-AF65-F5344CB8AC3E}">
        <p14:creationId xmlns:p14="http://schemas.microsoft.com/office/powerpoint/2010/main" val="3424402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آینده نگری: انتخاب شغل</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چالشی بزرگ برای نوجوانان به لحاظ عدم اطلاع واقعی از بازار کار، الزام های مشاغل خاص و استعداد های واقعی خود</a:t>
            </a:r>
          </a:p>
          <a:p>
            <a:pPr algn="justLow" rtl="1"/>
            <a:r>
              <a:rPr lang="fa-IR" sz="2400" b="1" dirty="0">
                <a:cs typeface="B Mitra" panose="00000400000000000000" pitchFamily="2" charset="-78"/>
              </a:rPr>
              <a:t>برخی سیستم های آموزشی در این زمینه کمک حال نوجوان است در برخی نه.</a:t>
            </a:r>
          </a:p>
          <a:p>
            <a:pPr algn="justLow" rtl="1"/>
            <a:r>
              <a:rPr lang="fa-IR" sz="2400" b="1" dirty="0">
                <a:cs typeface="B Mitra" panose="00000400000000000000" pitchFamily="2" charset="-78"/>
              </a:rPr>
              <a:t>نکته مهم دیگر انتخاب امروز شاید آینده شفافی در حال نداشته باشد وبعدها به عینیت برسد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10</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61723" y="909301"/>
            <a:ext cx="487363" cy="487363"/>
          </a:xfrm>
          <a:prstGeom prst="rect">
            <a:avLst/>
          </a:prstGeom>
        </p:spPr>
      </p:pic>
    </p:spTree>
    <p:extLst>
      <p:ext uri="{BB962C8B-B14F-4D97-AF65-F5344CB8AC3E}">
        <p14:creationId xmlns:p14="http://schemas.microsoft.com/office/powerpoint/2010/main" val="1437505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عواملی که انتخاب شغل را تحت تاثیر قرار می دهند</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r" rtl="1"/>
            <a:r>
              <a:rPr lang="fa-IR" sz="2400" b="1" dirty="0">
                <a:cs typeface="B Mitra" panose="00000400000000000000" pitchFamily="2" charset="-78"/>
              </a:rPr>
              <a:t>شناخت خود</a:t>
            </a:r>
          </a:p>
          <a:p>
            <a:pPr algn="r" rtl="1"/>
            <a:r>
              <a:rPr lang="fa-IR" sz="2400" b="1" dirty="0">
                <a:cs typeface="B Mitra" panose="00000400000000000000" pitchFamily="2" charset="-78"/>
              </a:rPr>
              <a:t>امکانات تحصیل و شناخت مشاغل مربوط</a:t>
            </a:r>
          </a:p>
          <a:p>
            <a:pPr algn="r" rtl="1"/>
            <a:r>
              <a:rPr lang="fa-IR" sz="2400" b="1" dirty="0">
                <a:cs typeface="B Mitra" panose="00000400000000000000" pitchFamily="2" charset="-78"/>
              </a:rPr>
              <a:t>در نظر گرفتن محیط(مثل شبکه ارتباطی، خانوادگی، تحصیلی و اجتماعی و کنش متقابل آنها</a:t>
            </a:r>
            <a:r>
              <a:rPr lang="fa-IR" dirty="0" smtClean="0"/>
              <a:t>)</a:t>
            </a:r>
            <a:endParaRPr lang="en-US" dirty="0"/>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11</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42979" y="1709402"/>
            <a:ext cx="487363" cy="487363"/>
          </a:xfrm>
          <a:prstGeom prst="rect">
            <a:avLst/>
          </a:prstGeom>
        </p:spPr>
      </p:pic>
    </p:spTree>
    <p:extLst>
      <p:ext uri="{BB962C8B-B14F-4D97-AF65-F5344CB8AC3E}">
        <p14:creationId xmlns:p14="http://schemas.microsoft.com/office/powerpoint/2010/main" val="2642411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آگاهی از خویشتن و فراشناخت</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b="1" dirty="0">
                <a:cs typeface="B Mitra" panose="00000400000000000000" pitchFamily="2" charset="-78"/>
              </a:rPr>
              <a:t>فراشناخت شکلی از تفکر که موضوع آن فعالیت شناختی خود آزمودمی است</a:t>
            </a:r>
          </a:p>
          <a:p>
            <a:pPr algn="r" rtl="1"/>
            <a:r>
              <a:rPr lang="fa-IR" sz="2400" b="1" dirty="0">
                <a:cs typeface="B Mitra" panose="00000400000000000000" pitchFamily="2" charset="-78"/>
              </a:rPr>
              <a:t>فراشناخت دو جنبه </a:t>
            </a:r>
            <a:r>
              <a:rPr lang="fa-IR" sz="2400" b="1" dirty="0">
                <a:cs typeface="B Mitra" panose="00000400000000000000" pitchFamily="2" charset="-78"/>
              </a:rPr>
              <a:t>دارد: </a:t>
            </a:r>
            <a:r>
              <a:rPr lang="fa-IR" sz="2400" b="1" dirty="0">
                <a:cs typeface="B Mitra" panose="00000400000000000000" pitchFamily="2" charset="-78"/>
              </a:rPr>
              <a:t>شناختی که فرد از عملکرد شناختی خود دارد و </a:t>
            </a:r>
          </a:p>
          <a:p>
            <a:pPr algn="r" rtl="1"/>
            <a:r>
              <a:rPr lang="fa-IR" sz="2400" b="1" dirty="0">
                <a:cs typeface="B Mitra" panose="00000400000000000000" pitchFamily="2" charset="-78"/>
              </a:rPr>
              <a:t>کنترلی که فرد می تواند بر شیوه عملکرد شناختی خودداشته باشد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dirty="0"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0108" y="1063416"/>
            <a:ext cx="487363" cy="487363"/>
          </a:xfrm>
          <a:prstGeom prst="rect">
            <a:avLst/>
          </a:prstGeom>
        </p:spPr>
      </p:pic>
    </p:spTree>
    <p:extLst>
      <p:ext uri="{BB962C8B-B14F-4D97-AF65-F5344CB8AC3E}">
        <p14:creationId xmlns:p14="http://schemas.microsoft.com/office/powerpoint/2010/main" val="1643658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قضاوت</a:t>
            </a:r>
            <a:r>
              <a:rPr lang="fa-IR" dirty="0" smtClean="0"/>
              <a:t> </a:t>
            </a:r>
            <a:r>
              <a:rPr lang="fa-IR" b="1" dirty="0">
                <a:cs typeface="B Zar" panose="00000400000000000000" pitchFamily="2" charset="-78"/>
              </a:rPr>
              <a:t>اخلاقی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قضاوت اخلاقی بر دلایل و برهانهایی استوار است. کلبرگ این برهانها را ، برحسب دیدگاهها و هدفهایی که آنها را بر می اگیزاندبه </a:t>
            </a:r>
            <a:r>
              <a:rPr lang="fa-IR" sz="2400" b="1" dirty="0" smtClean="0">
                <a:cs typeface="B Mitra" panose="00000400000000000000" pitchFamily="2" charset="-78"/>
              </a:rPr>
              <a:t>شش مرحله </a:t>
            </a:r>
            <a:r>
              <a:rPr lang="fa-IR" sz="2400" b="1" dirty="0">
                <a:cs typeface="B Mitra" panose="00000400000000000000" pitchFamily="2" charset="-78"/>
              </a:rPr>
              <a:t>و سه سطح تقسیم کرده(پیش قرار دادی، قراردادی و پساقرار دادی)</a:t>
            </a:r>
          </a:p>
          <a:p>
            <a:pPr algn="justLow" rtl="1"/>
            <a:r>
              <a:rPr lang="fa-IR" sz="2400" b="1" dirty="0">
                <a:cs typeface="B Mitra" panose="00000400000000000000" pitchFamily="2" charset="-78"/>
              </a:rPr>
              <a:t>به عقیده کلبرگ آنچه اهمیت دارد پاسخ بلی یا خیربه  سوال نیست بلکه دلایل ارائه شده برای توجیه پاسخ است. دلایلی که برای حل مسئله ارائه می شود به سطح قضاوت اخلاقی فرد وابسته است</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8472" y="1063416"/>
            <a:ext cx="487363" cy="487363"/>
          </a:xfrm>
          <a:prstGeom prst="rect">
            <a:avLst/>
          </a:prstGeom>
        </p:spPr>
      </p:pic>
    </p:spTree>
    <p:extLst>
      <p:ext uri="{BB962C8B-B14F-4D97-AF65-F5344CB8AC3E}">
        <p14:creationId xmlns:p14="http://schemas.microsoft.com/office/powerpoint/2010/main" val="3113741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Zar" panose="00000400000000000000" pitchFamily="2" charset="-78"/>
              </a:rPr>
              <a:t>سطوح و مراحل قضاوت اخلاقی کلبرگ</a:t>
            </a:r>
            <a:endParaRPr lang="en-US" b="1" dirty="0">
              <a:cs typeface="B Zar" panose="00000400000000000000" pitchFamily="2" charset="-78"/>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13472" y="1447800"/>
            <a:ext cx="9276480" cy="5277740"/>
          </a:xfrm>
        </p:spPr>
      </p:pic>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8907" y="435890"/>
            <a:ext cx="487363" cy="487363"/>
          </a:xfrm>
          <a:prstGeom prst="rect">
            <a:avLst/>
          </a:prstGeom>
        </p:spPr>
      </p:pic>
    </p:spTree>
    <p:extLst>
      <p:ext uri="{BB962C8B-B14F-4D97-AF65-F5344CB8AC3E}">
        <p14:creationId xmlns:p14="http://schemas.microsoft.com/office/powerpoint/2010/main" val="618419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انتقادات به کلبرگ</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نظریه کلبرگ از لحاظ نسبی بودن ارزشهایی که القا می کند و همگانی بودن سطوح ، مورد انتقاد قرار گرفته است</a:t>
            </a:r>
          </a:p>
          <a:p>
            <a:pPr algn="justLow" rtl="1"/>
            <a:r>
              <a:rPr lang="fa-IR" sz="2400" b="1" dirty="0">
                <a:cs typeface="B Mitra" panose="00000400000000000000" pitchFamily="2" charset="-78"/>
              </a:rPr>
              <a:t>توریل می گوید معیارهای قضاوت اخلاقی نسبی است و به دوره، فرهنگ واجتماع مربوط می شود</a:t>
            </a:r>
          </a:p>
          <a:p>
            <a:pPr algn="justLow" rtl="1"/>
            <a:r>
              <a:rPr lang="fa-IR" sz="2400" b="1" dirty="0">
                <a:cs typeface="B Mitra" panose="00000400000000000000" pitchFamily="2" charset="-78"/>
              </a:rPr>
              <a:t>کلبرگ در تحقیقاتش به این نتیجه رسید که تحول قضاوت اخلاقی نسبی است و ترتیب سطوح آن ثابت است</a:t>
            </a:r>
          </a:p>
          <a:p>
            <a:pPr algn="justLow" rtl="1"/>
            <a:r>
              <a:rPr lang="fa-IR" sz="2400" b="1" dirty="0">
                <a:cs typeface="B Mitra" panose="00000400000000000000" pitchFamily="2" charset="-78"/>
              </a:rPr>
              <a:t>به </a:t>
            </a:r>
            <a:r>
              <a:rPr lang="fa-IR" sz="2400" b="1" dirty="0" smtClean="0">
                <a:cs typeface="B Mitra" panose="00000400000000000000" pitchFamily="2" charset="-78"/>
              </a:rPr>
              <a:t>عقیده </a:t>
            </a:r>
            <a:r>
              <a:rPr lang="fa-IR" sz="2400" b="1" dirty="0">
                <a:cs typeface="B Mitra" panose="00000400000000000000" pitchFamily="2" charset="-78"/>
              </a:rPr>
              <a:t>جرجین بزرگسالان فرهنگ های غیر صنعتی تمایل دارند برای معمای اخلاقی راه حل هایی پیدا کنند که با سطح پیش قرار دادی و قراردادی مطابق می کنند و بزرگسالان فرهنگ های پیشرفته ترجیح می دهند راه حل هایی برمبنای سطوح قرار دادی و پساقرادادی ارائه دهند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72063" y="679572"/>
            <a:ext cx="487363" cy="487363"/>
          </a:xfrm>
          <a:prstGeom prst="rect">
            <a:avLst/>
          </a:prstGeom>
        </p:spPr>
      </p:pic>
    </p:spTree>
    <p:extLst>
      <p:ext uri="{BB962C8B-B14F-4D97-AF65-F5344CB8AC3E}">
        <p14:creationId xmlns:p14="http://schemas.microsoft.com/office/powerpoint/2010/main" val="275607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نسلها</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با شناخت نو جوان از خود و بزرگسالان، انگ ریاکار و فاسد و رو به </a:t>
            </a:r>
            <a:r>
              <a:rPr lang="fa-IR" sz="2400" b="1" dirty="0" smtClean="0">
                <a:cs typeface="B Mitra" panose="00000400000000000000" pitchFamily="2" charset="-78"/>
              </a:rPr>
              <a:t>زوال </a:t>
            </a:r>
            <a:r>
              <a:rPr lang="fa-IR" sz="2400" b="1" dirty="0">
                <a:cs typeface="B Mitra" panose="00000400000000000000" pitchFamily="2" charset="-78"/>
              </a:rPr>
              <a:t>به بزرگترها می زنند. در واقع ایده آلیسم یا آرمانگرایی با خودمداری ترکیب می شود وبه نوجوان </a:t>
            </a:r>
            <a:r>
              <a:rPr lang="fa-IR" sz="2400" b="1" dirty="0" smtClean="0">
                <a:cs typeface="B Mitra" panose="00000400000000000000" pitchFamily="2" charset="-78"/>
              </a:rPr>
              <a:t>اینگونه </a:t>
            </a:r>
            <a:r>
              <a:rPr lang="fa-IR" sz="2400" b="1" dirty="0">
                <a:cs typeface="B Mitra" panose="00000400000000000000" pitchFamily="2" charset="-78"/>
              </a:rPr>
              <a:t>القا می شود که باید دنیای کنونی خود را دگرگون سازد.</a:t>
            </a:r>
          </a:p>
          <a:p>
            <a:pPr algn="justLow" rtl="1"/>
            <a:r>
              <a:rPr lang="fa-IR" sz="2400" b="1" dirty="0">
                <a:cs typeface="B Mitra" panose="00000400000000000000" pitchFamily="2" charset="-78"/>
              </a:rPr>
              <a:t>فرضیه نسل: کارل </a:t>
            </a:r>
            <a:r>
              <a:rPr lang="fa-IR" sz="2400" b="1" dirty="0" smtClean="0">
                <a:cs typeface="B Mitra" panose="00000400000000000000" pitchFamily="2" charset="-78"/>
              </a:rPr>
              <a:t>مانهایم می </a:t>
            </a:r>
            <a:r>
              <a:rPr lang="fa-IR" sz="2400" b="1" dirty="0">
                <a:cs typeface="B Mitra" panose="00000400000000000000" pitchFamily="2" charset="-78"/>
              </a:rPr>
              <a:t>گوید </a:t>
            </a:r>
            <a:r>
              <a:rPr lang="fa-IR" sz="2400" b="1" dirty="0" smtClean="0">
                <a:cs typeface="B Mitra" panose="00000400000000000000" pitchFamily="2" charset="-78"/>
              </a:rPr>
              <a:t>نسل عبارت </a:t>
            </a:r>
            <a:r>
              <a:rPr lang="fa-IR" sz="2400" b="1" dirty="0">
                <a:cs typeface="B Mitra" panose="00000400000000000000" pitchFamily="2" charset="-78"/>
              </a:rPr>
              <a:t>از گروهی اشخاص است که در لحظه ای ازتاریخ سن  یکسانی دارند و رویدادهای اقتصادی، اجتماعی، </a:t>
            </a:r>
            <a:r>
              <a:rPr lang="fa-IR" sz="2400" b="1" dirty="0" smtClean="0">
                <a:cs typeface="B Mitra" panose="00000400000000000000" pitchFamily="2" charset="-78"/>
              </a:rPr>
              <a:t>سیاسی و </a:t>
            </a:r>
            <a:r>
              <a:rPr lang="fa-IR" sz="2400" b="1" dirty="0">
                <a:cs typeface="B Mitra" panose="00000400000000000000" pitchFamily="2" charset="-78"/>
              </a:rPr>
              <a:t>نظامی </a:t>
            </a:r>
            <a:r>
              <a:rPr lang="fa-IR" sz="2400" b="1" dirty="0" smtClean="0">
                <a:cs typeface="B Mitra" panose="00000400000000000000" pitchFamily="2" charset="-78"/>
              </a:rPr>
              <a:t>یکسانی را </a:t>
            </a:r>
            <a:r>
              <a:rPr lang="fa-IR" sz="2400" b="1" dirty="0">
                <a:cs typeface="B Mitra" panose="00000400000000000000" pitchFamily="2" charset="-78"/>
              </a:rPr>
              <a:t>تجربه می کنند</a:t>
            </a:r>
          </a:p>
          <a:p>
            <a:pPr algn="justLow" rtl="1"/>
            <a:r>
              <a:rPr lang="fa-IR" sz="2400" b="1" dirty="0">
                <a:cs typeface="B Mitra" panose="00000400000000000000" pitchFamily="2" charset="-78"/>
              </a:rPr>
              <a:t>هرنسل سبکی ازتفکر وشیوه ای از زندگی پیدا می کندکه خاص خود اوست</a:t>
            </a: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37125" y="679572"/>
            <a:ext cx="487363" cy="487363"/>
          </a:xfrm>
          <a:prstGeom prst="rect">
            <a:avLst/>
          </a:prstGeom>
        </p:spPr>
      </p:pic>
    </p:spTree>
    <p:extLst>
      <p:ext uri="{BB962C8B-B14F-4D97-AF65-F5344CB8AC3E}">
        <p14:creationId xmlns:p14="http://schemas.microsoft.com/office/powerpoint/2010/main" val="1524581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ادامه</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lvl="0" algn="r" rtl="1">
              <a:buClr>
                <a:srgbClr val="1E5155">
                  <a:lumMod val="40000"/>
                  <a:lumOff val="60000"/>
                </a:srgbClr>
              </a:buClr>
            </a:pPr>
            <a:r>
              <a:rPr lang="fa-IR" sz="2400" b="1" dirty="0">
                <a:cs typeface="B Mitra" panose="00000400000000000000" pitchFamily="2" charset="-78"/>
              </a:rPr>
              <a:t>فرضیه سالهای حساس</a:t>
            </a:r>
          </a:p>
          <a:p>
            <a:pPr lvl="0" algn="r" rtl="1">
              <a:buClr>
                <a:srgbClr val="1E5155">
                  <a:lumMod val="40000"/>
                  <a:lumOff val="60000"/>
                </a:srgbClr>
              </a:buClr>
            </a:pPr>
            <a:r>
              <a:rPr lang="fa-IR" sz="2400" b="1" dirty="0">
                <a:cs typeface="B Mitra" panose="00000400000000000000" pitchFamily="2" charset="-78"/>
              </a:rPr>
              <a:t>فرضیه ایدئولوژی</a:t>
            </a:r>
          </a:p>
          <a:p>
            <a:pPr marL="0" lvl="0" indent="0" algn="r" rtl="1">
              <a:buClr>
                <a:srgbClr val="1E5155">
                  <a:lumMod val="40000"/>
                  <a:lumOff val="60000"/>
                </a:srgbClr>
              </a:buClr>
              <a:buNone/>
            </a:pPr>
            <a:r>
              <a:rPr lang="fa-IR" sz="2400" b="1" dirty="0">
                <a:cs typeface="B Mitra" panose="00000400000000000000" pitchFamily="2" charset="-78"/>
              </a:rPr>
              <a:t>ایدئو لوژی یعنی مجموعه منسجم افکار و مفاهیم </a:t>
            </a:r>
            <a:r>
              <a:rPr lang="fa-IR" sz="2400" b="1" dirty="0" smtClean="0">
                <a:cs typeface="B Mitra" panose="00000400000000000000" pitchFamily="2" charset="-78"/>
              </a:rPr>
              <a:t>پیوند خورده </a:t>
            </a:r>
            <a:r>
              <a:rPr lang="fa-IR" sz="2400" b="1" dirty="0">
                <a:cs typeface="B Mitra" panose="00000400000000000000" pitchFamily="2" charset="-78"/>
              </a:rPr>
              <a:t>ای است که رفتار افراد و گروه های اجتماعی را تعیین می کند.(نسل جوان برای فاصله گرفتن از </a:t>
            </a:r>
            <a:r>
              <a:rPr lang="fa-IR" sz="2400" b="1" dirty="0" smtClean="0">
                <a:cs typeface="B Mitra" panose="00000400000000000000" pitchFamily="2" charset="-78"/>
              </a:rPr>
              <a:t>ایدئولوژی </a:t>
            </a:r>
            <a:r>
              <a:rPr lang="fa-IR" sz="2400" b="1" dirty="0">
                <a:cs typeface="B Mitra" panose="00000400000000000000" pitchFamily="2" charset="-78"/>
              </a:rPr>
              <a:t>مسلط می </a:t>
            </a:r>
            <a:r>
              <a:rPr lang="fa-IR" sz="2400" b="1" dirty="0" smtClean="0">
                <a:cs typeface="B Mitra" panose="00000400000000000000" pitchFamily="2" charset="-78"/>
              </a:rPr>
              <a:t>تواند افکار </a:t>
            </a:r>
            <a:r>
              <a:rPr lang="fa-IR" sz="2400" b="1" dirty="0">
                <a:cs typeface="B Mitra" panose="00000400000000000000" pitchFamily="2" charset="-78"/>
              </a:rPr>
              <a:t>و ارزشهای </a:t>
            </a:r>
            <a:r>
              <a:rPr lang="fa-IR" sz="2400" b="1" dirty="0" smtClean="0">
                <a:cs typeface="B Mitra" panose="00000400000000000000" pitchFamily="2" charset="-78"/>
              </a:rPr>
              <a:t>متفاوتی را </a:t>
            </a:r>
            <a:r>
              <a:rPr lang="fa-IR" sz="2400" b="1" dirty="0">
                <a:cs typeface="B Mitra" panose="00000400000000000000" pitchFamily="2" charset="-78"/>
              </a:rPr>
              <a:t>اتخاذکند)</a:t>
            </a:r>
          </a:p>
          <a:p>
            <a:pPr algn="r" rtl="1">
              <a:buClr>
                <a:srgbClr val="1E5155">
                  <a:lumMod val="40000"/>
                  <a:lumOff val="60000"/>
                </a:srgbClr>
              </a:buClr>
            </a:pPr>
            <a:r>
              <a:rPr lang="fa-IR" sz="2400" b="1" dirty="0">
                <a:cs typeface="B Mitra" panose="00000400000000000000" pitchFamily="2" charset="-78"/>
              </a:rPr>
              <a:t>فرضیه طرد آئین</a:t>
            </a:r>
          </a:p>
          <a:p>
            <a:pPr marL="0" indent="0" algn="r" rtl="1">
              <a:buClr>
                <a:srgbClr val="1E5155">
                  <a:lumMod val="40000"/>
                  <a:lumOff val="60000"/>
                </a:srgbClr>
              </a:buClr>
              <a:buNone/>
            </a:pPr>
            <a:r>
              <a:rPr lang="fa-IR" sz="2400" b="1" dirty="0">
                <a:cs typeface="B Mitra" panose="00000400000000000000" pitchFamily="2" charset="-78"/>
              </a:rPr>
              <a:t>به عقیده طرفداران این دیدگاه بی تفاوتی سیاسی جوانان امروزی در واقع شورش علیه شورش است زیرا که هر نسل ، آئین نسل قبلی را کنار می گذارد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17</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9322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a-IR" smtClean="0"/>
              <a:t>دکترشاهپوراحمدی</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18</a:t>
            </a:fld>
            <a:endParaRPr lang="en-US" dirty="0"/>
          </a:p>
        </p:txBody>
      </p:sp>
      <p:sp>
        <p:nvSpPr>
          <p:cNvPr id="5" name="Rectangle 4"/>
          <p:cNvSpPr/>
          <p:nvPr/>
        </p:nvSpPr>
        <p:spPr>
          <a:xfrm>
            <a:off x="4847101" y="2967335"/>
            <a:ext cx="2497800" cy="923330"/>
          </a:xfrm>
          <a:prstGeom prst="rect">
            <a:avLst/>
          </a:prstGeom>
          <a:noFill/>
        </p:spPr>
        <p:txBody>
          <a:bodyPr wrap="none" lIns="91440" tIns="45720" rIns="91440" bIns="45720">
            <a:spAutoFit/>
          </a:bodyPr>
          <a:lstStyle/>
          <a:p>
            <a:pPr algn="ctr"/>
            <a:r>
              <a:rPr lang="fa-IR" sz="5400" b="1" cap="none" spc="0" dirty="0" smtClean="0">
                <a:ln w="12700">
                  <a:solidFill>
                    <a:schemeClr val="accent1"/>
                  </a:solidFill>
                  <a:prstDash val="solid"/>
                </a:ln>
                <a:effectLst>
                  <a:outerShdw dist="38100" dir="2640000" algn="bl" rotWithShape="0">
                    <a:schemeClr val="accent1"/>
                  </a:outerShdw>
                </a:effectLst>
              </a:rPr>
              <a:t>خدانگهدار</a:t>
            </a:r>
            <a:endParaRPr lang="en-US" sz="5400" b="1" cap="none" spc="0" dirty="0">
              <a:ln w="12700">
                <a:solidFill>
                  <a:schemeClr val="accent1"/>
                </a:solidFill>
                <a:prstDash val="solid"/>
              </a:ln>
              <a:effectLst>
                <a:outerShdw dist="38100" dir="2640000" algn="bl" rotWithShape="0">
                  <a:schemeClr val="accent1"/>
                </a:outerShdw>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4594" y="1825744"/>
            <a:ext cx="487363" cy="487363"/>
          </a:xfrm>
          <a:prstGeom prst="rect">
            <a:avLst/>
          </a:prstGeom>
        </p:spPr>
      </p:pic>
    </p:spTree>
    <p:extLst>
      <p:ext uri="{BB962C8B-B14F-4D97-AF65-F5344CB8AC3E}">
        <p14:creationId xmlns:p14="http://schemas.microsoft.com/office/powerpoint/2010/main" val="13800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Zar" panose="00000400000000000000" pitchFamily="2" charset="-78"/>
              </a:rPr>
              <a:t>مقدمه</a:t>
            </a:r>
            <a:endParaRPr lang="en-US" b="1" dirty="0">
              <a:cs typeface="B Zar" panose="00000400000000000000" pitchFamily="2" charset="-78"/>
            </a:endParaRPr>
          </a:p>
        </p:txBody>
      </p:sp>
      <p:sp>
        <p:nvSpPr>
          <p:cNvPr id="3" name="Content Placeholder 2"/>
          <p:cNvSpPr>
            <a:spLocks noGrp="1"/>
          </p:cNvSpPr>
          <p:nvPr>
            <p:ph idx="1"/>
          </p:nvPr>
        </p:nvSpPr>
        <p:spPr>
          <a:xfrm>
            <a:off x="1103312" y="1853248"/>
            <a:ext cx="10087427" cy="4395151"/>
          </a:xfrm>
        </p:spPr>
        <p:txBody>
          <a:bodyPr>
            <a:noAutofit/>
          </a:bodyPr>
          <a:lstStyle/>
          <a:p>
            <a:pPr algn="justLow" rtl="1"/>
            <a:r>
              <a:rPr lang="fa-IR" sz="2400" b="1" dirty="0" smtClean="0">
                <a:cs typeface="B Mitra" panose="00000400000000000000" pitchFamily="2" charset="-78"/>
              </a:rPr>
              <a:t>معمولا نوجوانی را از 11 تا 18 سالگی می دانند </a:t>
            </a:r>
          </a:p>
          <a:p>
            <a:pPr algn="justLow" rtl="1"/>
            <a:r>
              <a:rPr lang="fa-IR" sz="2400" b="1" dirty="0" smtClean="0">
                <a:cs typeface="B Mitra" panose="00000400000000000000" pitchFamily="2" charset="-78"/>
              </a:rPr>
              <a:t>تغییر شکل های جسمانی</a:t>
            </a:r>
          </a:p>
          <a:p>
            <a:pPr algn="justLow" rtl="1"/>
            <a:r>
              <a:rPr lang="fa-IR" sz="2400" b="1" dirty="0" smtClean="0">
                <a:cs typeface="B Mitra" panose="00000400000000000000" pitchFamily="2" charset="-78"/>
              </a:rPr>
              <a:t>کودک استدلال پذیر به نوجوان استدلال کننده تبدیل می شود</a:t>
            </a:r>
          </a:p>
          <a:p>
            <a:pPr algn="justLow" rtl="1"/>
            <a:r>
              <a:rPr lang="fa-IR" sz="2400" b="1" dirty="0" smtClean="0">
                <a:cs typeface="B Mitra" panose="00000400000000000000" pitchFamily="2" charset="-78"/>
              </a:rPr>
              <a:t>کودک مسائلی رادرک می کند که ملموس و عینی باشد ولی نوجوان می تواند مسائل ذهنی رانیز درک کند مفاهیمی چون عدالت، آزادی</a:t>
            </a:r>
          </a:p>
          <a:p>
            <a:pPr algn="justLow" rtl="1"/>
            <a:r>
              <a:rPr lang="fa-IR" sz="2400" b="1" dirty="0" smtClean="0">
                <a:cs typeface="B Mitra" panose="00000400000000000000" pitchFamily="2" charset="-78"/>
              </a:rPr>
              <a:t>ویدر باره معنای زندگی، عشق و مرگ می اندیشد و از خوب و بد برای خود تعاریفی فراهم می آورد</a:t>
            </a:r>
          </a:p>
          <a:p>
            <a:pPr algn="justLow" rtl="1"/>
            <a:r>
              <a:rPr lang="fa-IR" sz="2400" b="1" dirty="0" smtClean="0">
                <a:cs typeface="B Mitra" panose="00000400000000000000" pitchFamily="2" charset="-78"/>
              </a:rPr>
              <a:t>مرحله انتزاعی پیاژه </a:t>
            </a:r>
          </a:p>
          <a:p>
            <a:pPr algn="justLow" rtl="1"/>
            <a:r>
              <a:rPr lang="fa-IR" sz="2400" b="1" dirty="0" smtClean="0">
                <a:cs typeface="B Mitra" panose="00000400000000000000" pitchFamily="2" charset="-78"/>
              </a:rPr>
              <a:t>هراندازه نوجوان بزرگتر باشد به همان اندازه از عینی به انتزاعی و از انتزاعی به عینی آسانتر عبور می کند </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4841" y="819734"/>
            <a:ext cx="487363" cy="487363"/>
          </a:xfrm>
          <a:prstGeom prst="rect">
            <a:avLst/>
          </a:prstGeom>
        </p:spPr>
      </p:pic>
    </p:spTree>
    <p:extLst>
      <p:ext uri="{BB962C8B-B14F-4D97-AF65-F5344CB8AC3E}">
        <p14:creationId xmlns:p14="http://schemas.microsoft.com/office/powerpoint/2010/main" val="136726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50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ویژگی های عملیات صوری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b="1" dirty="0">
                <a:cs typeface="B Mitra" panose="00000400000000000000" pitchFamily="2" charset="-78"/>
              </a:rPr>
              <a:t>ممکن ها (وی خارج از دنیای واقعی، دنیاها مادی دیگری در ذهن خود خلق می کند)</a:t>
            </a:r>
          </a:p>
          <a:p>
            <a:pPr algn="r" rtl="1"/>
            <a:r>
              <a:rPr lang="fa-IR" sz="2400" b="1" dirty="0">
                <a:cs typeface="B Mitra" panose="00000400000000000000" pitchFamily="2" charset="-78"/>
              </a:rPr>
              <a:t>نمادها(می تواند به کمک پیش فرضها بیندیشد، مفاهیم را دستکاری کند و سمبلها یا نمادها را بکار برد)</a:t>
            </a:r>
          </a:p>
          <a:p>
            <a:pPr algn="r" rtl="1"/>
            <a:r>
              <a:rPr lang="fa-IR" sz="2400" b="1" dirty="0">
                <a:cs typeface="B Mitra" panose="00000400000000000000" pitchFamily="2" charset="-78"/>
              </a:rPr>
              <a:t>استدلال منظم(می تواند برخی ویژگیها را در ذهن خود تغییر و برخی را ثابت نگه دارد)</a:t>
            </a:r>
          </a:p>
          <a:p>
            <a:pPr algn="r" rtl="1"/>
            <a:r>
              <a:rPr lang="fa-IR" sz="2400" b="1" dirty="0">
                <a:cs typeface="B Mitra" panose="00000400000000000000" pitchFamily="2" charset="-78"/>
              </a:rPr>
              <a:t>زمینه روابط(نوجوان با ایجاد همانندیها ، نفی ها، رابطه ها و همبستگی ها کسب یک ساخت ذهنی متفاوت را شروع می کند)</a:t>
            </a:r>
          </a:p>
          <a:p>
            <a:pPr algn="r" rtl="1"/>
            <a:r>
              <a:rPr lang="fa-IR" sz="2400" b="1" dirty="0">
                <a:cs typeface="B Mitra" panose="00000400000000000000" pitchFamily="2" charset="-78"/>
              </a:rPr>
              <a:t>اصول علمی(می تواند قوانین علمی مثل نیوتن، ارشمیدس را بفهمد)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3734" y="1063416"/>
            <a:ext cx="487363" cy="487363"/>
          </a:xfrm>
          <a:prstGeom prst="rect">
            <a:avLst/>
          </a:prstGeom>
        </p:spPr>
      </p:pic>
    </p:spTree>
    <p:extLst>
      <p:ext uri="{BB962C8B-B14F-4D97-AF65-F5344CB8AC3E}">
        <p14:creationId xmlns:p14="http://schemas.microsoft.com/office/powerpoint/2010/main" val="3107540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نظر پیاژه (مخالف و موافق)</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برخی جنبه های عملیات صوری زیر سوال رفته که شامل </a:t>
            </a:r>
            <a:r>
              <a:rPr lang="fa-IR" sz="2400" b="1" dirty="0" smtClean="0">
                <a:cs typeface="B Mitra" panose="00000400000000000000" pitchFamily="2" charset="-78"/>
              </a:rPr>
              <a:t>عمومیت </a:t>
            </a:r>
            <a:r>
              <a:rPr lang="fa-IR" sz="2400" b="1" dirty="0">
                <a:cs typeface="B Mitra" panose="00000400000000000000" pitchFamily="2" charset="-78"/>
              </a:rPr>
              <a:t>نداشتن مرحله عملیات </a:t>
            </a:r>
            <a:r>
              <a:rPr lang="fa-IR" sz="2400" b="1" dirty="0" smtClean="0">
                <a:cs typeface="B Mitra" panose="00000400000000000000" pitchFamily="2" charset="-78"/>
              </a:rPr>
              <a:t>صوری</a:t>
            </a:r>
            <a:r>
              <a:rPr lang="fa-IR" sz="2400" b="1" dirty="0">
                <a:cs typeface="B Mitra" panose="00000400000000000000" pitchFamily="2" charset="-78"/>
              </a:rPr>
              <a:t>، تعیین معیاررسیدن به این مرحله، امکان کسب مهارتهایی </a:t>
            </a:r>
            <a:r>
              <a:rPr lang="fa-IR" sz="2400" b="1" dirty="0" smtClean="0">
                <a:cs typeface="B Mitra" panose="00000400000000000000" pitchFamily="2" charset="-78"/>
              </a:rPr>
              <a:t>که </a:t>
            </a:r>
            <a:r>
              <a:rPr lang="fa-IR" sz="2400" b="1" dirty="0">
                <a:cs typeface="B Mitra" panose="00000400000000000000" pitchFamily="2" charset="-78"/>
              </a:rPr>
              <a:t>خاص این مرحله است)</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4</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1364" y="622891"/>
            <a:ext cx="487363" cy="487363"/>
          </a:xfrm>
          <a:prstGeom prst="rect">
            <a:avLst/>
          </a:prstGeom>
        </p:spPr>
      </p:pic>
    </p:spTree>
    <p:extLst>
      <p:ext uri="{BB962C8B-B14F-4D97-AF65-F5344CB8AC3E}">
        <p14:creationId xmlns:p14="http://schemas.microsoft.com/office/powerpoint/2010/main" val="161423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عمومیت نداشتن مرحله عملیات صوری</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r" rtl="1"/>
            <a:r>
              <a:rPr lang="fa-IR" sz="2400" b="1" dirty="0">
                <a:cs typeface="B Mitra" panose="00000400000000000000" pitchFamily="2" charset="-78"/>
              </a:rPr>
              <a:t>همه نوجوانان و حتی بزرگسالان به طور کامل به مرحله عملیات صوری نمی رسند</a:t>
            </a:r>
          </a:p>
          <a:p>
            <a:pPr algn="r" rtl="1"/>
            <a:r>
              <a:rPr lang="fa-IR" sz="2400" b="1" dirty="0">
                <a:cs typeface="B Mitra" panose="00000400000000000000" pitchFamily="2" charset="-78"/>
              </a:rPr>
              <a:t>مخصوصا آنهایی که در تست هوش کمتر از </a:t>
            </a:r>
            <a:r>
              <a:rPr lang="fa-IR" sz="2400" b="1" dirty="0" smtClean="0">
                <a:cs typeface="B Mitra" panose="00000400000000000000" pitchFamily="2" charset="-78"/>
              </a:rPr>
              <a:t>متوسط کسب می </a:t>
            </a:r>
            <a:r>
              <a:rPr lang="fa-IR" sz="2400" b="1" dirty="0">
                <a:cs typeface="B Mitra" panose="00000400000000000000" pitchFamily="2" charset="-78"/>
              </a:rPr>
              <a:t>کنند</a:t>
            </a:r>
          </a:p>
          <a:p>
            <a:pPr algn="r" rtl="1"/>
            <a:r>
              <a:rPr lang="fa-IR" sz="2400" b="1" dirty="0">
                <a:cs typeface="B Mitra" panose="00000400000000000000" pitchFamily="2" charset="-78"/>
              </a:rPr>
              <a:t>به لحاظ فرهنگی نیز چنین است مثلا از برخی مناطق روستایی ترکیه مثال زده که به این مرحله نمی رسند</a:t>
            </a:r>
          </a:p>
          <a:p>
            <a:pPr algn="r" rtl="1"/>
            <a:endParaRPr lang="en-US" dirty="0"/>
          </a:p>
        </p:txBody>
      </p:sp>
      <p:sp>
        <p:nvSpPr>
          <p:cNvPr id="4" name="Footer Placeholder 3"/>
          <p:cNvSpPr>
            <a:spLocks noGrp="1"/>
          </p:cNvSpPr>
          <p:nvPr>
            <p:ph type="ftr" sz="quarter" idx="11"/>
          </p:nvPr>
        </p:nvSpPr>
        <p:spPr>
          <a:xfrm rot="5400000">
            <a:off x="8951573" y="3233843"/>
            <a:ext cx="3859795" cy="304801"/>
          </a:xfrm>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5</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4168" y="819734"/>
            <a:ext cx="487363" cy="487363"/>
          </a:xfrm>
          <a:prstGeom prst="rect">
            <a:avLst/>
          </a:prstGeom>
        </p:spPr>
      </p:pic>
    </p:spTree>
    <p:extLst>
      <p:ext uri="{BB962C8B-B14F-4D97-AF65-F5344CB8AC3E}">
        <p14:creationId xmlns:p14="http://schemas.microsoft.com/office/powerpoint/2010/main" val="680513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رسیدن به مرحله </a:t>
            </a:r>
            <a:r>
              <a:rPr lang="fa-IR" b="1" dirty="0" smtClean="0">
                <a:cs typeface="B Zar" panose="00000400000000000000" pitchFamily="2" charset="-78"/>
              </a:rPr>
              <a:t>عملیات </a:t>
            </a:r>
            <a:r>
              <a:rPr lang="fa-IR" b="1" dirty="0">
                <a:cs typeface="B Zar" panose="00000400000000000000" pitchFamily="2" charset="-78"/>
              </a:rPr>
              <a:t>صوری: معیار</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justLow" rtl="1"/>
            <a:r>
              <a:rPr lang="fa-IR" sz="2400" b="1" dirty="0">
                <a:cs typeface="B Mitra" panose="00000400000000000000" pitchFamily="2" charset="-78"/>
              </a:rPr>
              <a:t>پیاژه می گوید این مرحله هنگامی کامل می شود که نوجوان بتواند 16عمل منطقی را انجام دهد</a:t>
            </a:r>
          </a:p>
          <a:p>
            <a:pPr algn="justLow" rtl="1"/>
            <a:r>
              <a:rPr lang="fa-IR" sz="2400" b="1" dirty="0">
                <a:cs typeface="B Mitra" panose="00000400000000000000" pitchFamily="2" charset="-78"/>
              </a:rPr>
              <a:t>برخی پژوهشگران این نظر را زیر سوال برد ه اند</a:t>
            </a:r>
          </a:p>
          <a:p>
            <a:pPr algn="justLow" rtl="1"/>
            <a:r>
              <a:rPr lang="fa-IR" sz="2400" b="1" dirty="0">
                <a:cs typeface="B Mitra" panose="00000400000000000000" pitchFamily="2" charset="-78"/>
              </a:rPr>
              <a:t>امکان کسب مهارتهای صوری: به نظر می رسد تمرین اعمال انتزاعی به رشد تواناییهای ذهنی کمک می کند مثل </a:t>
            </a:r>
            <a:r>
              <a:rPr lang="fa-IR" sz="2400" b="1" dirty="0" smtClean="0">
                <a:cs typeface="B Mitra" panose="00000400000000000000" pitchFamily="2" charset="-78"/>
              </a:rPr>
              <a:t>تمرینهای </a:t>
            </a:r>
            <a:r>
              <a:rPr lang="fa-IR" sz="2400" b="1" dirty="0">
                <a:cs typeface="B Mitra" panose="00000400000000000000" pitchFamily="2" charset="-78"/>
              </a:rPr>
              <a:t>ریاضی و علوم دبیرستان</a:t>
            </a:r>
          </a:p>
          <a:p>
            <a:pPr algn="r" rtl="1"/>
            <a:endParaRPr lang="en-US" dirty="0"/>
          </a:p>
        </p:txBody>
      </p:sp>
      <p:sp>
        <p:nvSpPr>
          <p:cNvPr id="4" name="Footer Placeholder 3"/>
          <p:cNvSpPr>
            <a:spLocks noGrp="1"/>
          </p:cNvSpPr>
          <p:nvPr>
            <p:ph type="ftr" sz="quarter" idx="11"/>
          </p:nvPr>
        </p:nvSpPr>
        <p:spPr/>
        <p:txBody>
          <a:bodyPr/>
          <a:lstStyle/>
          <a:p>
            <a:r>
              <a:rPr lang="fa-IR"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6897" y="819734"/>
            <a:ext cx="487363" cy="487363"/>
          </a:xfrm>
          <a:prstGeom prst="rect">
            <a:avLst/>
          </a:prstGeom>
        </p:spPr>
      </p:pic>
    </p:spTree>
    <p:extLst>
      <p:ext uri="{BB962C8B-B14F-4D97-AF65-F5344CB8AC3E}">
        <p14:creationId xmlns:p14="http://schemas.microsoft.com/office/powerpoint/2010/main" val="331260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محدودیتهای نظریه پیاژه</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پیاژه عواملی چون سطح تکنولوژی یا درجه آموزش افراد را به حساب نمی آورد</a:t>
            </a:r>
          </a:p>
          <a:p>
            <a:pPr algn="justLow" rtl="1"/>
            <a:r>
              <a:rPr lang="fa-IR" sz="2400" b="1" dirty="0">
                <a:cs typeface="B Mitra" panose="00000400000000000000" pitchFamily="2" charset="-78"/>
              </a:rPr>
              <a:t>حل مسائل روزمره همیشه ایجاب نمی کندکه تفکر صوری وارد میدان شود</a:t>
            </a:r>
          </a:p>
          <a:p>
            <a:pPr algn="justLow" rtl="1"/>
            <a:r>
              <a:rPr lang="fa-IR" sz="2400" b="1" dirty="0">
                <a:solidFill>
                  <a:srgbClr val="FFFF00"/>
                </a:solidFill>
                <a:cs typeface="B Mitra" panose="00000400000000000000" pitchFamily="2" charset="-78"/>
              </a:rPr>
              <a:t>خودمداری نوجوانی</a:t>
            </a:r>
            <a:r>
              <a:rPr lang="fa-IR" sz="2400" b="1" dirty="0">
                <a:cs typeface="B Mitra" panose="00000400000000000000" pitchFamily="2" charset="-78"/>
              </a:rPr>
              <a:t>: یکی از ابعاد مرحله صوری با خود مداری ارتباط پیدا می کندمثل آنچه در عملیات عینی (2 تا 7 سالگی) مشاهده شد. مثال: جلو آینه ایستادن نوجوان</a:t>
            </a:r>
          </a:p>
          <a:p>
            <a:pPr algn="justLow" rtl="1"/>
            <a:r>
              <a:rPr lang="fa-IR" sz="2400" b="1" dirty="0">
                <a:solidFill>
                  <a:srgbClr val="FFFF00"/>
                </a:solidFill>
                <a:cs typeface="B Mitra" panose="00000400000000000000" pitchFamily="2" charset="-78"/>
              </a:rPr>
              <a:t>حضوردائمی دیگران</a:t>
            </a:r>
            <a:r>
              <a:rPr lang="fa-IR" sz="2400" b="1" dirty="0">
                <a:cs typeface="B Mitra" panose="00000400000000000000" pitchFamily="2" charset="-78"/>
              </a:rPr>
              <a:t>: دیوید الکیند می </a:t>
            </a:r>
            <a:r>
              <a:rPr lang="fa-IR" sz="2400" b="1" dirty="0" smtClean="0">
                <a:cs typeface="B Mitra" panose="00000400000000000000" pitchFamily="2" charset="-78"/>
              </a:rPr>
              <a:t>گوید به تدریج </a:t>
            </a:r>
            <a:r>
              <a:rPr lang="fa-IR" sz="2400" b="1" dirty="0">
                <a:cs typeface="B Mitra" panose="00000400000000000000" pitchFamily="2" charset="-78"/>
              </a:rPr>
              <a:t>که نوجوان می تواند به تفکر خود مفهوم بدهد می تواند به تفکرات </a:t>
            </a:r>
            <a:r>
              <a:rPr lang="fa-IR" sz="2400" b="1" dirty="0" smtClean="0">
                <a:cs typeface="B Mitra" panose="00000400000000000000" pitchFamily="2" charset="-78"/>
              </a:rPr>
              <a:t>بزرگسالان </a:t>
            </a:r>
            <a:r>
              <a:rPr lang="fa-IR" sz="2400" b="1" dirty="0">
                <a:cs typeface="B Mitra" panose="00000400000000000000" pitchFamily="2" charset="-78"/>
              </a:rPr>
              <a:t>نیز مفهوم بدهد ومتوجه شود همچنان </a:t>
            </a:r>
            <a:r>
              <a:rPr lang="fa-IR" sz="2400" b="1" dirty="0" smtClean="0">
                <a:cs typeface="B Mitra" panose="00000400000000000000" pitchFamily="2" charset="-78"/>
              </a:rPr>
              <a:t>که </a:t>
            </a:r>
            <a:r>
              <a:rPr lang="fa-IR" sz="2400" b="1" dirty="0">
                <a:cs typeface="B Mitra" panose="00000400000000000000" pitchFamily="2" charset="-78"/>
              </a:rPr>
              <a:t>او در مورد دیگران قضاوت می کنند، دیگران نیز این کار را </a:t>
            </a:r>
            <a:r>
              <a:rPr lang="fa-IR" sz="2400" b="1" dirty="0" smtClean="0">
                <a:cs typeface="B Mitra" panose="00000400000000000000" pitchFamily="2" charset="-78"/>
              </a:rPr>
              <a:t>می </a:t>
            </a:r>
            <a:r>
              <a:rPr lang="fa-IR" sz="2400" b="1" dirty="0">
                <a:cs typeface="B Mitra" panose="00000400000000000000" pitchFamily="2" charset="-78"/>
              </a:rPr>
              <a:t>کنند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dirty="0"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7</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76582" y="679572"/>
            <a:ext cx="487363" cy="487363"/>
          </a:xfrm>
          <a:prstGeom prst="rect">
            <a:avLst/>
          </a:prstGeom>
        </p:spPr>
      </p:pic>
    </p:spTree>
    <p:extLst>
      <p:ext uri="{BB962C8B-B14F-4D97-AF65-F5344CB8AC3E}">
        <p14:creationId xmlns:p14="http://schemas.microsoft.com/office/powerpoint/2010/main" val="749131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خیالپردازی شخصی وشنونده خیالی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Mitra" panose="00000400000000000000" pitchFamily="2" charset="-78"/>
              </a:rPr>
              <a:t>نوجوان </a:t>
            </a:r>
            <a:r>
              <a:rPr lang="fa-IR" sz="2400" b="1" dirty="0" smtClean="0">
                <a:cs typeface="B Mitra" panose="00000400000000000000" pitchFamily="2" charset="-78"/>
              </a:rPr>
              <a:t>تمایل </a:t>
            </a:r>
            <a:r>
              <a:rPr lang="fa-IR" sz="2400" b="1" dirty="0">
                <a:cs typeface="B Mitra" panose="00000400000000000000" pitchFamily="2" charset="-78"/>
              </a:rPr>
              <a:t>داردکه خود را یک شخص غیر عادی </a:t>
            </a:r>
            <a:r>
              <a:rPr lang="fa-IR" sz="2400" b="1" dirty="0">
                <a:cs typeface="B Mitra" panose="00000400000000000000" pitchFamily="2" charset="-78"/>
              </a:rPr>
              <a:t>ب</a:t>
            </a:r>
            <a:r>
              <a:rPr lang="fa-IR" sz="2400" b="1" dirty="0" smtClean="0">
                <a:cs typeface="B Mitra" panose="00000400000000000000" pitchFamily="2" charset="-78"/>
              </a:rPr>
              <a:t>ا </a:t>
            </a:r>
            <a:r>
              <a:rPr lang="fa-IR" sz="2400" b="1" dirty="0">
                <a:cs typeface="B Mitra" panose="00000400000000000000" pitchFamily="2" charset="-78"/>
              </a:rPr>
              <a:t>سرنوشتی استثنایی در نظر بگیرد این تخیل رمانتیک را خیالپردازی شخصی می نامند</a:t>
            </a:r>
          </a:p>
          <a:p>
            <a:pPr algn="justLow" rtl="1"/>
            <a:r>
              <a:rPr lang="fa-IR" sz="2400" b="1" dirty="0">
                <a:cs typeface="B Mitra" panose="00000400000000000000" pitchFamily="2" charset="-78"/>
              </a:rPr>
              <a:t>همچنین خود را درمقابل شنونده خیالی می بیند که فقط به خود توجه دارند</a:t>
            </a:r>
          </a:p>
          <a:p>
            <a:pPr algn="justLow" rtl="1"/>
            <a:r>
              <a:rPr lang="fa-IR" sz="2400" b="1" dirty="0">
                <a:cs typeface="B Mitra" panose="00000400000000000000" pitchFamily="2" charset="-78"/>
              </a:rPr>
              <a:t>دراغاز نوجوانی </a:t>
            </a:r>
            <a:r>
              <a:rPr lang="fa-IR" sz="2400" b="1" dirty="0" smtClean="0">
                <a:cs typeface="B Mitra" panose="00000400000000000000" pitchFamily="2" charset="-78"/>
              </a:rPr>
              <a:t>فکر </a:t>
            </a:r>
            <a:r>
              <a:rPr lang="fa-IR" sz="2400" b="1" dirty="0">
                <a:cs typeface="B Mitra" panose="00000400000000000000" pitchFamily="2" charset="-78"/>
              </a:rPr>
              <a:t>می کنند دنیا با آنها آغاز می شود</a:t>
            </a:r>
            <a:endParaRPr lang="en-US" sz="2400" b="1" dirty="0">
              <a:cs typeface="B Mitra" panose="00000400000000000000" pitchFamily="2" charset="-78"/>
            </a:endParaRPr>
          </a:p>
        </p:txBody>
      </p:sp>
      <p:sp>
        <p:nvSpPr>
          <p:cNvPr id="4" name="Footer Placeholder 3"/>
          <p:cNvSpPr>
            <a:spLocks noGrp="1"/>
          </p:cNvSpPr>
          <p:nvPr>
            <p:ph type="ftr" sz="quarter" idx="11"/>
          </p:nvPr>
        </p:nvSpPr>
        <p:spPr/>
        <p:txBody>
          <a:bodyPr/>
          <a:lstStyle/>
          <a:p>
            <a:r>
              <a:rPr lang="fa-IR" sz="1400" b="1" dirty="0" smtClean="0"/>
              <a:t>دکترشاهپوراحمدی</a:t>
            </a:r>
            <a:endParaRPr lang="en-US" sz="1400" b="1"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504" y="471152"/>
            <a:ext cx="487363" cy="487363"/>
          </a:xfrm>
          <a:prstGeom prst="rect">
            <a:avLst/>
          </a:prstGeom>
        </p:spPr>
      </p:pic>
    </p:spTree>
    <p:extLst>
      <p:ext uri="{BB962C8B-B14F-4D97-AF65-F5344CB8AC3E}">
        <p14:creationId xmlns:p14="http://schemas.microsoft.com/office/powerpoint/2010/main" val="200311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Zar" panose="00000400000000000000" pitchFamily="2" charset="-78"/>
              </a:rPr>
              <a:t>خودمداری و گروه همتایان</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justLow" rtl="1"/>
            <a:r>
              <a:rPr lang="fa-IR" sz="2400" b="1" dirty="0">
                <a:cs typeface="B Mitra" panose="00000400000000000000" pitchFamily="2" charset="-78"/>
              </a:rPr>
              <a:t>به عقیده الکیند این خودمداری به </a:t>
            </a:r>
            <a:r>
              <a:rPr lang="fa-IR" sz="2400" b="1" dirty="0" smtClean="0">
                <a:cs typeface="B Mitra" panose="00000400000000000000" pitchFamily="2" charset="-78"/>
              </a:rPr>
              <a:t>همتایان </a:t>
            </a:r>
            <a:r>
              <a:rPr lang="fa-IR" sz="2400" b="1" dirty="0">
                <a:cs typeface="B Mitra" panose="00000400000000000000" pitchFamily="2" charset="-78"/>
              </a:rPr>
              <a:t>نیز تعیمیم داده می شود و چنان از قضاوت آنها در مورد خود واهمه دارند که بعضا حاضرند هر کاری برای انجام دهد</a:t>
            </a:r>
          </a:p>
          <a:p>
            <a:pPr algn="justLow" rtl="1"/>
            <a:r>
              <a:rPr lang="fa-IR" sz="2400" b="1" dirty="0">
                <a:cs typeface="B Mitra" panose="00000400000000000000" pitchFamily="2" charset="-78"/>
              </a:rPr>
              <a:t>فوریت را پشت سر می گذارند: آنها همه چیز را براساس فوریت در نظر می گیرند اما برخی الزامها مثل آینده شغلی این مهم را بر نمی تابد به همین دلیل گاها عقب گردهایی دارند</a:t>
            </a:r>
            <a:r>
              <a:rPr lang="fa-IR" dirty="0" smtClean="0"/>
              <a:t>.</a:t>
            </a:r>
            <a:endParaRPr lang="en-US" dirty="0"/>
          </a:p>
        </p:txBody>
      </p:sp>
      <p:sp>
        <p:nvSpPr>
          <p:cNvPr id="4" name="Footer Placeholder 3"/>
          <p:cNvSpPr>
            <a:spLocks noGrp="1"/>
          </p:cNvSpPr>
          <p:nvPr>
            <p:ph type="ftr" sz="quarter" idx="11"/>
          </p:nvPr>
        </p:nvSpPr>
        <p:spPr/>
        <p:txBody>
          <a:bodyPr/>
          <a:lstStyle/>
          <a:p>
            <a:r>
              <a:rPr lang="fa-IR" dirty="0" smtClean="0"/>
              <a:t>دکترشاهپوراحمدی</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9</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96662" y="819734"/>
            <a:ext cx="487363" cy="487363"/>
          </a:xfrm>
          <a:prstGeom prst="rect">
            <a:avLst/>
          </a:prstGeom>
        </p:spPr>
      </p:pic>
    </p:spTree>
    <p:extLst>
      <p:ext uri="{BB962C8B-B14F-4D97-AF65-F5344CB8AC3E}">
        <p14:creationId xmlns:p14="http://schemas.microsoft.com/office/powerpoint/2010/main" val="2547895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5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130</TotalTime>
  <Words>1120</Words>
  <Application>Microsoft Office PowerPoint</Application>
  <PresentationFormat>Widescreen</PresentationFormat>
  <Paragraphs>107</Paragraphs>
  <Slides>18</Slides>
  <Notes>1</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 Mitra</vt:lpstr>
      <vt:lpstr>B Zar</vt:lpstr>
      <vt:lpstr>Calibri</vt:lpstr>
      <vt:lpstr>Century Gothic</vt:lpstr>
      <vt:lpstr>Times New Roman</vt:lpstr>
      <vt:lpstr>Wingdings 3</vt:lpstr>
      <vt:lpstr>Ion</vt:lpstr>
      <vt:lpstr>روانشناسی تحولی</vt:lpstr>
      <vt:lpstr>مقدمه</vt:lpstr>
      <vt:lpstr>ویژگی های عملیات صوری</vt:lpstr>
      <vt:lpstr>نظر پیاژه (مخالف و موافق)</vt:lpstr>
      <vt:lpstr>عمومیت نداشتن مرحله عملیات صوری</vt:lpstr>
      <vt:lpstr>رسیدن به مرحله عملیات صوری: معیار</vt:lpstr>
      <vt:lpstr>محدودیتهای نظریه پیاژه</vt:lpstr>
      <vt:lpstr>خیالپردازی شخصی وشنونده خیالی</vt:lpstr>
      <vt:lpstr>خودمداری و گروه همتایان</vt:lpstr>
      <vt:lpstr>آینده نگری: انتخاب شغل</vt:lpstr>
      <vt:lpstr>عواملی که انتخاب شغل را تحت تاثیر قرار می دهند</vt:lpstr>
      <vt:lpstr>آگاهی از خویشتن و فراشناخت</vt:lpstr>
      <vt:lpstr>قضاوت اخلاقی</vt:lpstr>
      <vt:lpstr>سطوح و مراحل قضاوت اخلاقی کلبرگ</vt:lpstr>
      <vt:lpstr>انتقادات به کلبرگ</vt:lpstr>
      <vt:lpstr>نسلها</vt:lpstr>
      <vt:lpstr>ادامه</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روانشناسی تحولی</dc:title>
  <dc:creator>Windows User</dc:creator>
  <cp:lastModifiedBy>Windows User</cp:lastModifiedBy>
  <cp:revision>17</cp:revision>
  <dcterms:created xsi:type="dcterms:W3CDTF">2020-05-25T11:35:29Z</dcterms:created>
  <dcterms:modified xsi:type="dcterms:W3CDTF">2020-05-26T09:58:16Z</dcterms:modified>
</cp:coreProperties>
</file>