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7080-18E8-4C9B-BEB0-F776C4231713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3996-B969-4CAB-AD62-9C5AB4E422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7080-18E8-4C9B-BEB0-F776C4231713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3996-B969-4CAB-AD62-9C5AB4E422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7080-18E8-4C9B-BEB0-F776C4231713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3996-B969-4CAB-AD62-9C5AB4E422BD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7080-18E8-4C9B-BEB0-F776C4231713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3996-B969-4CAB-AD62-9C5AB4E422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7080-18E8-4C9B-BEB0-F776C4231713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3996-B969-4CAB-AD62-9C5AB4E422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7080-18E8-4C9B-BEB0-F776C4231713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3996-B969-4CAB-AD62-9C5AB4E422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7080-18E8-4C9B-BEB0-F776C4231713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3996-B969-4CAB-AD62-9C5AB4E422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7080-18E8-4C9B-BEB0-F776C4231713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3996-B969-4CAB-AD62-9C5AB4E422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7080-18E8-4C9B-BEB0-F776C4231713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3996-B969-4CAB-AD62-9C5AB4E422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7080-18E8-4C9B-BEB0-F776C4231713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3996-B969-4CAB-AD62-9C5AB4E422B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7080-18E8-4C9B-BEB0-F776C4231713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3996-B969-4CAB-AD62-9C5AB4E422B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8437080-18E8-4C9B-BEB0-F776C4231713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0F93996-B969-4CAB-AD62-9C5AB4E422B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4" Type="http://schemas.openxmlformats.org/officeDocument/2006/relationships/image" Target="../media/image2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9.mp3" /><Relationship Id="rId1" Type="http://schemas.microsoft.com/office/2007/relationships/media" Target="../media/media9.mp3" /><Relationship Id="rId4" Type="http://schemas.openxmlformats.org/officeDocument/2006/relationships/image" Target="../media/image2.png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0.mp3" /><Relationship Id="rId1" Type="http://schemas.microsoft.com/office/2007/relationships/media" Target="../media/media10.mp3" /><Relationship Id="rId4" Type="http://schemas.openxmlformats.org/officeDocument/2006/relationships/image" Target="../media/image2.png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4" Type="http://schemas.openxmlformats.org/officeDocument/2006/relationships/image" Target="../media/image2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p3" /><Relationship Id="rId1" Type="http://schemas.microsoft.com/office/2007/relationships/media" Target="../media/media3.mp3" /><Relationship Id="rId4" Type="http://schemas.openxmlformats.org/officeDocument/2006/relationships/image" Target="../media/image2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p3" /><Relationship Id="rId1" Type="http://schemas.microsoft.com/office/2007/relationships/media" Target="../media/media4.mp3" /><Relationship Id="rId4" Type="http://schemas.openxmlformats.org/officeDocument/2006/relationships/image" Target="../media/image2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p3" /><Relationship Id="rId1" Type="http://schemas.microsoft.com/office/2007/relationships/media" Target="../media/media5.mp3" /><Relationship Id="rId4" Type="http://schemas.openxmlformats.org/officeDocument/2006/relationships/image" Target="../media/image2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6.mp3" /><Relationship Id="rId1" Type="http://schemas.microsoft.com/office/2007/relationships/media" Target="../media/media6.mp3" /><Relationship Id="rId4" Type="http://schemas.openxmlformats.org/officeDocument/2006/relationships/image" Target="../media/image2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7.mp3" /><Relationship Id="rId1" Type="http://schemas.microsoft.com/office/2007/relationships/media" Target="../media/media7.mp3" /><Relationship Id="rId4" Type="http://schemas.openxmlformats.org/officeDocument/2006/relationships/image" Target="../media/image2.png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8.mp3" /><Relationship Id="rId1" Type="http://schemas.microsoft.com/office/2007/relationships/media" Target="../media/media8.mp3" /><Relationship Id="rId4" Type="http://schemas.openxmlformats.org/officeDocument/2006/relationships/image" Target="../media/image2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772816"/>
            <a:ext cx="7772400" cy="2692896"/>
          </a:xfrm>
        </p:spPr>
        <p:txBody>
          <a:bodyPr>
            <a:noAutofit/>
          </a:bodyPr>
          <a:lstStyle/>
          <a:p>
            <a:r>
              <a:rPr lang="fa-IR" sz="6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حیطه های اصلی در:</a:t>
            </a:r>
            <a:br>
              <a:rPr lang="fa-IR" sz="6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a-IR" sz="6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آموزش مطالعات اجتماعی</a:t>
            </a:r>
            <a:endParaRPr lang="en-US" sz="6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Voice 001_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7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a-IR" sz="2800" dirty="0"/>
              <a:t>نیاز ها</a:t>
            </a:r>
          </a:p>
          <a:p>
            <a:pPr marL="0" indent="0" algn="r" rtl="1">
              <a:buClr>
                <a:srgbClr val="FF0000"/>
              </a:buClr>
              <a:buNone/>
            </a:pPr>
            <a:endParaRPr lang="fa-IR" sz="2800" dirty="0"/>
          </a:p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a-IR" sz="2800" dirty="0"/>
              <a:t>هنجارها</a:t>
            </a:r>
          </a:p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a-IR" sz="2800" dirty="0"/>
          </a:p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a-IR" sz="2800" dirty="0"/>
              <a:t>عادت ها</a:t>
            </a:r>
          </a:p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a-IR" sz="2800" dirty="0"/>
          </a:p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a-IR" sz="2800" dirty="0"/>
              <a:t>کمیابی ها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solidFill>
                  <a:schemeClr val="tx1"/>
                </a:solidFill>
              </a:rPr>
              <a:t>پیدایش و منشاء ارزش ها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Voice 009_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393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1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 algn="r" rtl="1">
              <a:buClr>
                <a:srgbClr val="FF0000"/>
              </a:buClr>
              <a:buFont typeface="+mj-lt"/>
              <a:buAutoNum type="arabicParenR"/>
            </a:pPr>
            <a:r>
              <a:rPr lang="fa-IR" dirty="0"/>
              <a:t>تعالیم دینی</a:t>
            </a:r>
          </a:p>
          <a:p>
            <a:pPr marL="457200" indent="-457200" algn="r" rtl="1">
              <a:buClr>
                <a:srgbClr val="FF0000"/>
              </a:buClr>
              <a:buFont typeface="+mj-lt"/>
              <a:buAutoNum type="arabicParenR"/>
            </a:pPr>
            <a:endParaRPr lang="fa-IR" dirty="0"/>
          </a:p>
          <a:p>
            <a:pPr marL="457200" indent="-457200" algn="r" rtl="1">
              <a:buClr>
                <a:srgbClr val="FF0000"/>
              </a:buClr>
              <a:buFont typeface="+mj-lt"/>
              <a:buAutoNum type="arabicParenR"/>
            </a:pPr>
            <a:r>
              <a:rPr lang="fa-IR" dirty="0"/>
              <a:t>خانواده</a:t>
            </a:r>
          </a:p>
          <a:p>
            <a:pPr marL="457200" indent="-457200" algn="r" rtl="1">
              <a:buClr>
                <a:srgbClr val="FF0000"/>
              </a:buClr>
              <a:buFont typeface="+mj-lt"/>
              <a:buAutoNum type="arabicParenR"/>
            </a:pPr>
            <a:endParaRPr lang="fa-IR" dirty="0"/>
          </a:p>
          <a:p>
            <a:pPr marL="457200" indent="-457200" algn="r" rtl="1">
              <a:buClr>
                <a:srgbClr val="FF0000"/>
              </a:buClr>
              <a:buFont typeface="+mj-lt"/>
              <a:buAutoNum type="arabicParenR"/>
            </a:pPr>
            <a:r>
              <a:rPr lang="fa-IR" dirty="0"/>
              <a:t>مدرسه</a:t>
            </a:r>
          </a:p>
          <a:p>
            <a:pPr marL="457200" indent="-457200" algn="r" rtl="1">
              <a:buClr>
                <a:srgbClr val="FF0000"/>
              </a:buClr>
              <a:buFont typeface="+mj-lt"/>
              <a:buAutoNum type="arabicParenR"/>
            </a:pPr>
            <a:endParaRPr lang="fa-IR" dirty="0"/>
          </a:p>
          <a:p>
            <a:pPr marL="457200" indent="-457200" algn="r" rtl="1">
              <a:buClr>
                <a:srgbClr val="FF0000"/>
              </a:buClr>
              <a:buFont typeface="+mj-lt"/>
              <a:buAutoNum type="arabicParenR"/>
            </a:pPr>
            <a:r>
              <a:rPr lang="fa-IR" dirty="0"/>
              <a:t>گروه هم سالان</a:t>
            </a:r>
            <a:br>
              <a:rPr lang="fa-IR" dirty="0"/>
            </a:br>
            <a:endParaRPr lang="fa-IR" dirty="0"/>
          </a:p>
          <a:p>
            <a:pPr marL="457200" indent="-457200" algn="r" rtl="1">
              <a:buClr>
                <a:srgbClr val="FF0000"/>
              </a:buClr>
              <a:buFont typeface="+mj-lt"/>
              <a:buAutoNum type="arabicParenR"/>
            </a:pPr>
            <a:r>
              <a:rPr lang="fa-IR" dirty="0"/>
              <a:t>رسانه ها</a:t>
            </a:r>
          </a:p>
          <a:p>
            <a:pPr marL="457200" indent="-457200" algn="r" rtl="1">
              <a:buClr>
                <a:srgbClr val="FF0000"/>
              </a:buClr>
              <a:buFont typeface="+mj-lt"/>
              <a:buAutoNum type="arabicParenR"/>
            </a:pPr>
            <a:endParaRPr lang="fa-IR" dirty="0"/>
          </a:p>
          <a:p>
            <a:pPr marL="457200" indent="-457200" algn="r" rtl="1">
              <a:buClr>
                <a:srgbClr val="FF0000"/>
              </a:buClr>
              <a:buFont typeface="+mj-lt"/>
              <a:buAutoNum type="arabicParenR"/>
            </a:pPr>
            <a:r>
              <a:rPr lang="fa-IR" dirty="0"/>
              <a:t>فرهنگ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solidFill>
                  <a:schemeClr val="tx1"/>
                </a:solidFill>
              </a:rPr>
              <a:t>عوامل موثر در شکل گیری نظام ارزشی: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21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a-IR" dirty="0"/>
              <a:t>عدالت جویی</a:t>
            </a:r>
          </a:p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a-IR" dirty="0"/>
          </a:p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a-IR" dirty="0"/>
              <a:t>حق طلبی و مسولیت پذیری</a:t>
            </a:r>
          </a:p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a-IR" dirty="0"/>
          </a:p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a-IR" dirty="0"/>
              <a:t>تعاون</a:t>
            </a:r>
          </a:p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a-IR" dirty="0"/>
          </a:p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a-IR" dirty="0"/>
              <a:t>میهن دوستی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solidFill>
                  <a:schemeClr val="tx1"/>
                </a:solidFill>
              </a:rPr>
              <a:t>آموزش ارزش ها: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Voice 010_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9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fa-IR" sz="2800" dirty="0"/>
              <a:t>الف- متعابعت</a:t>
            </a:r>
          </a:p>
          <a:p>
            <a:pPr marL="0" indent="0" algn="r" rtl="1">
              <a:buNone/>
            </a:pPr>
            <a:endParaRPr lang="fa-IR" sz="2800" dirty="0"/>
          </a:p>
          <a:p>
            <a:pPr marL="0" indent="0" algn="r" rtl="1">
              <a:buNone/>
            </a:pPr>
            <a:endParaRPr lang="fa-IR" sz="2800" dirty="0"/>
          </a:p>
          <a:p>
            <a:pPr marL="0" indent="0" algn="r" rtl="1">
              <a:buNone/>
            </a:pPr>
            <a:r>
              <a:rPr lang="fa-IR" sz="2800" dirty="0"/>
              <a:t>ب- همانند سازی</a:t>
            </a:r>
          </a:p>
          <a:p>
            <a:pPr marL="0" indent="0" algn="r" rtl="1">
              <a:buNone/>
            </a:pPr>
            <a:endParaRPr lang="fa-IR" sz="2800" dirty="0"/>
          </a:p>
          <a:p>
            <a:pPr marL="0" indent="0" algn="r" rtl="1">
              <a:buNone/>
            </a:pPr>
            <a:endParaRPr lang="fa-IR" sz="2800" dirty="0"/>
          </a:p>
          <a:p>
            <a:pPr marL="0" indent="0" algn="r" rtl="1">
              <a:buNone/>
            </a:pPr>
            <a:r>
              <a:rPr lang="fa-IR" sz="2800" dirty="0"/>
              <a:t>ج- درونی کردن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solidFill>
                  <a:schemeClr val="tx1"/>
                </a:solidFill>
              </a:rPr>
              <a:t>درونی کردن ارزش ها: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611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r" rtl="1">
              <a:buClr>
                <a:srgbClr val="FF0000"/>
              </a:buClr>
              <a:buFont typeface="+mj-lt"/>
              <a:buAutoNum type="arabicParenR"/>
            </a:pPr>
            <a:r>
              <a:rPr lang="fa-IR" dirty="0"/>
              <a:t>شیوه های مستقیم</a:t>
            </a:r>
          </a:p>
          <a:p>
            <a:pPr marL="457200" indent="-457200" algn="r" rtl="1">
              <a:buClr>
                <a:srgbClr val="FF0000"/>
              </a:buClr>
              <a:buFont typeface="+mj-lt"/>
              <a:buAutoNum type="arabicParenR"/>
            </a:pPr>
            <a:endParaRPr lang="fa-IR" dirty="0"/>
          </a:p>
          <a:p>
            <a:pPr marL="457200" indent="-457200" algn="r" rtl="1">
              <a:buClr>
                <a:srgbClr val="FF0000"/>
              </a:buClr>
              <a:buFont typeface="+mj-lt"/>
              <a:buAutoNum type="arabicParenR"/>
            </a:pPr>
            <a:endParaRPr lang="fa-IR" dirty="0"/>
          </a:p>
          <a:p>
            <a:pPr marL="457200" indent="-457200" algn="r" rtl="1">
              <a:buClr>
                <a:srgbClr val="FF0000"/>
              </a:buClr>
              <a:buFont typeface="+mj-lt"/>
              <a:buAutoNum type="arabicParenR"/>
            </a:pPr>
            <a:r>
              <a:rPr lang="fa-IR" dirty="0"/>
              <a:t>شیوه های نیمه مستقیم</a:t>
            </a:r>
          </a:p>
          <a:p>
            <a:pPr marL="457200" indent="-457200" algn="r" rtl="1">
              <a:buClr>
                <a:srgbClr val="FF0000"/>
              </a:buClr>
              <a:buFont typeface="+mj-lt"/>
              <a:buAutoNum type="arabicParenR"/>
            </a:pPr>
            <a:endParaRPr lang="fa-IR" dirty="0"/>
          </a:p>
          <a:p>
            <a:pPr marL="457200" indent="-457200" algn="r" rtl="1">
              <a:buClr>
                <a:srgbClr val="FF0000"/>
              </a:buClr>
              <a:buFont typeface="+mj-lt"/>
              <a:buAutoNum type="arabicParenR"/>
            </a:pPr>
            <a:endParaRPr lang="fa-IR" dirty="0"/>
          </a:p>
          <a:p>
            <a:pPr marL="457200" indent="-457200" algn="r" rtl="1">
              <a:buClr>
                <a:srgbClr val="FF0000"/>
              </a:buClr>
              <a:buFont typeface="+mj-lt"/>
              <a:buAutoNum type="arabicParenR"/>
            </a:pPr>
            <a:r>
              <a:rPr lang="fa-IR"/>
              <a:t>شیوه های غیر مستقیم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solidFill>
                  <a:schemeClr val="tx1"/>
                </a:solidFill>
              </a:rPr>
              <a:t>شیوه ها و راهکارهای آموزش ارزش ها: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17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buClr>
                <a:srgbClr val="002060"/>
              </a:buClr>
            </a:pPr>
            <a:r>
              <a:rPr lang="fa-IR" sz="4000" dirty="0">
                <a:solidFill>
                  <a:srgbClr val="FF0000"/>
                </a:solidFill>
              </a:rPr>
              <a:t>دانش و شناخت</a:t>
            </a:r>
          </a:p>
          <a:p>
            <a:pPr algn="r" rtl="1">
              <a:buClr>
                <a:srgbClr val="002060"/>
              </a:buClr>
            </a:pPr>
            <a:r>
              <a:rPr lang="fa-IR" sz="4000" dirty="0">
                <a:solidFill>
                  <a:srgbClr val="FF0000"/>
                </a:solidFill>
              </a:rPr>
              <a:t>مهارت</a:t>
            </a:r>
          </a:p>
          <a:p>
            <a:pPr algn="r" rtl="1">
              <a:buClr>
                <a:srgbClr val="002060"/>
              </a:buClr>
            </a:pPr>
            <a:r>
              <a:rPr lang="fa-IR" sz="4000" dirty="0">
                <a:solidFill>
                  <a:srgbClr val="FF0000"/>
                </a:solidFill>
              </a:rPr>
              <a:t>ارزش ها و نگرش ها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fa-IR" dirty="0">
                <a:solidFill>
                  <a:schemeClr val="tx1">
                    <a:lumMod val="95000"/>
                    <a:lumOff val="5000"/>
                  </a:schemeClr>
                </a:solidFill>
              </a:rPr>
              <a:t>3 حیطه اساسی در برنامه درسی</a:t>
            </a:r>
            <a:br>
              <a:rPr lang="fa-IR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a-IR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مطالعات اجتماعی: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Voice 002_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459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4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2800" dirty="0">
                <a:solidFill>
                  <a:srgbClr val="002060"/>
                </a:solidFill>
              </a:rPr>
              <a:t>در برنامه درسی جدید مطالعات اجتماعی در کشور ما برای دوره آموزش عمومی </a:t>
            </a:r>
            <a:r>
              <a:rPr lang="fa-IR" sz="2800" dirty="0">
                <a:solidFill>
                  <a:srgbClr val="FF0000"/>
                </a:solidFill>
              </a:rPr>
              <a:t>رویکرد تلفیقی </a:t>
            </a:r>
            <a:r>
              <a:rPr lang="fa-IR" sz="2800" dirty="0">
                <a:solidFill>
                  <a:srgbClr val="002060"/>
                </a:solidFill>
              </a:rPr>
              <a:t>مورد تاکید است.</a:t>
            </a:r>
          </a:p>
          <a:p>
            <a:pPr marL="0" indent="0" algn="r">
              <a:buNone/>
            </a:pPr>
            <a:endParaRPr lang="fa-IR" sz="2800" dirty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fa-IR" sz="2800" dirty="0">
                <a:solidFill>
                  <a:srgbClr val="002060"/>
                </a:solidFill>
              </a:rPr>
              <a:t>تلفیق به ترکیب کردن یا مرتبط ساختن امور بطور مفهومی و سازمانی اطلاق می شود.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6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رویکرد تلفیقی</a:t>
            </a:r>
            <a:endParaRPr lang="en-US" sz="6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Voice 003_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200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2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fa-IR" sz="4400" dirty="0"/>
              <a:t>در همه انواع تلفیق یک مرکز یا کانون سازمان دهنده وجود دارد که به آن </a:t>
            </a:r>
            <a:r>
              <a:rPr lang="fa-IR" sz="4400" dirty="0">
                <a:solidFill>
                  <a:srgbClr val="FF0000"/>
                </a:solidFill>
              </a:rPr>
              <a:t>تم</a:t>
            </a:r>
            <a:r>
              <a:rPr lang="fa-IR" sz="4400" dirty="0"/>
              <a:t> می گوییم.</a:t>
            </a:r>
          </a:p>
          <a:p>
            <a:pPr marL="0" indent="0" algn="r">
              <a:buNone/>
            </a:pPr>
            <a:r>
              <a:rPr lang="fa-IR" sz="4400" dirty="0"/>
              <a:t>انتخاب یک مضمون (تم) تلفیقی خوب بیشتر یک هنر است تا علم.</a:t>
            </a:r>
            <a:endParaRPr lang="en-US" sz="4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5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مضمون یا تم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Voice 004_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77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r" rtl="1">
              <a:buClr>
                <a:srgbClr val="FF0000"/>
              </a:buClr>
              <a:buFont typeface="+mj-lt"/>
              <a:buAutoNum type="arabicParenR"/>
            </a:pPr>
            <a:r>
              <a:rPr lang="fa-IR" dirty="0"/>
              <a:t>دیسیپلین محور یا رشته محور</a:t>
            </a:r>
          </a:p>
          <a:p>
            <a:pPr marL="457200" indent="-457200" algn="r" rtl="1">
              <a:buClr>
                <a:srgbClr val="FF0000"/>
              </a:buClr>
              <a:buFont typeface="+mj-lt"/>
              <a:buAutoNum type="arabicParenR"/>
            </a:pPr>
            <a:r>
              <a:rPr lang="fa-IR" dirty="0"/>
              <a:t>رشته های موازی</a:t>
            </a:r>
          </a:p>
          <a:p>
            <a:pPr marL="457200" indent="-457200" algn="r" rtl="1">
              <a:buClr>
                <a:srgbClr val="FF0000"/>
              </a:buClr>
              <a:buFont typeface="+mj-lt"/>
              <a:buAutoNum type="arabicParenR"/>
            </a:pPr>
            <a:r>
              <a:rPr lang="fa-IR" dirty="0"/>
              <a:t>رشته های مکمل</a:t>
            </a:r>
          </a:p>
          <a:p>
            <a:pPr marL="457200" indent="-457200" algn="r" rtl="1">
              <a:buClr>
                <a:srgbClr val="FF0000"/>
              </a:buClr>
              <a:buFont typeface="+mj-lt"/>
              <a:buAutoNum type="arabicParenR"/>
            </a:pPr>
            <a:r>
              <a:rPr lang="fa-IR" dirty="0"/>
              <a:t>میان رشته ای</a:t>
            </a:r>
          </a:p>
          <a:p>
            <a:pPr marL="457200" indent="-457200" algn="r" rtl="1">
              <a:buClr>
                <a:srgbClr val="FF0000"/>
              </a:buClr>
              <a:buFont typeface="+mj-lt"/>
              <a:buAutoNum type="arabicParenR"/>
            </a:pPr>
            <a:r>
              <a:rPr lang="fa-IR" dirty="0"/>
              <a:t>الگوی روز تلفیق شده</a:t>
            </a:r>
          </a:p>
          <a:p>
            <a:pPr marL="457200" indent="-457200" algn="r" rtl="1">
              <a:buClr>
                <a:srgbClr val="FF0000"/>
              </a:buClr>
              <a:buFont typeface="+mj-lt"/>
              <a:buAutoNum type="arabicParenR"/>
            </a:pPr>
            <a:r>
              <a:rPr lang="fa-IR" dirty="0"/>
              <a:t>برنامه کامل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sz="6000" dirty="0">
                <a:solidFill>
                  <a:schemeClr val="tx1"/>
                </a:solidFill>
              </a:rPr>
              <a:t>انواع تلفیق</a:t>
            </a:r>
            <a:br>
              <a:rPr lang="fa-IR" dirty="0">
                <a:solidFill>
                  <a:schemeClr val="tx1"/>
                </a:solidFill>
              </a:rPr>
            </a:br>
            <a:r>
              <a:rPr lang="fa-IR" dirty="0">
                <a:solidFill>
                  <a:schemeClr val="tx1"/>
                </a:solidFill>
              </a:rPr>
              <a:t>از دیدگاه جی کوبز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Voice 005_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 algn="r" rtl="1">
              <a:buClr>
                <a:srgbClr val="C00000"/>
              </a:buClr>
              <a:buFont typeface="+mj-lt"/>
              <a:buAutoNum type="arabicParenR"/>
            </a:pPr>
            <a:r>
              <a:rPr lang="fa-IR" dirty="0"/>
              <a:t>زمان تداوم و تغییر</a:t>
            </a:r>
          </a:p>
          <a:p>
            <a:pPr marL="457200" indent="-457200" algn="r" rtl="1">
              <a:buClr>
                <a:srgbClr val="C00000"/>
              </a:buClr>
              <a:buFont typeface="+mj-lt"/>
              <a:buAutoNum type="arabicParenR"/>
            </a:pPr>
            <a:endParaRPr lang="fa-IR" dirty="0"/>
          </a:p>
          <a:p>
            <a:pPr marL="457200" indent="-457200" algn="r" rtl="1">
              <a:buClr>
                <a:srgbClr val="C00000"/>
              </a:buClr>
              <a:buFont typeface="+mj-lt"/>
              <a:buAutoNum type="arabicParenR"/>
            </a:pPr>
            <a:r>
              <a:rPr lang="fa-IR" dirty="0"/>
              <a:t>مکان و فضا</a:t>
            </a:r>
          </a:p>
          <a:p>
            <a:pPr marL="457200" indent="-457200" algn="r" rtl="1">
              <a:buClr>
                <a:srgbClr val="C00000"/>
              </a:buClr>
              <a:buFont typeface="+mj-lt"/>
              <a:buAutoNum type="arabicParenR"/>
            </a:pPr>
            <a:endParaRPr lang="fa-IR" dirty="0"/>
          </a:p>
          <a:p>
            <a:pPr marL="457200" indent="-457200" algn="r" rtl="1">
              <a:buClr>
                <a:srgbClr val="C00000"/>
              </a:buClr>
              <a:buFont typeface="+mj-lt"/>
              <a:buAutoNum type="arabicParenR"/>
            </a:pPr>
            <a:r>
              <a:rPr lang="fa-IR" dirty="0"/>
              <a:t>فرهنگ وهویت</a:t>
            </a:r>
          </a:p>
          <a:p>
            <a:pPr marL="457200" indent="-457200" algn="r" rtl="1">
              <a:buClr>
                <a:srgbClr val="C00000"/>
              </a:buClr>
              <a:buFont typeface="+mj-lt"/>
              <a:buAutoNum type="arabicParenR"/>
            </a:pPr>
            <a:endParaRPr lang="fa-IR" dirty="0"/>
          </a:p>
          <a:p>
            <a:pPr marL="457200" indent="-457200" algn="r" rtl="1">
              <a:buClr>
                <a:srgbClr val="C00000"/>
              </a:buClr>
              <a:buFont typeface="+mj-lt"/>
              <a:buAutoNum type="arabicParenR"/>
            </a:pPr>
            <a:r>
              <a:rPr lang="fa-IR" dirty="0"/>
              <a:t>نظام اجتماعی</a:t>
            </a:r>
          </a:p>
          <a:p>
            <a:pPr marL="457200" indent="-457200" algn="r" rtl="1">
              <a:buClr>
                <a:srgbClr val="C00000"/>
              </a:buClr>
              <a:buFont typeface="+mj-lt"/>
              <a:buAutoNum type="arabicParenR"/>
            </a:pPr>
            <a:endParaRPr lang="fa-IR" dirty="0"/>
          </a:p>
          <a:p>
            <a:pPr marL="457200" indent="-457200" algn="r" rtl="1">
              <a:buClr>
                <a:srgbClr val="C00000"/>
              </a:buClr>
              <a:buFont typeface="+mj-lt"/>
              <a:buAutoNum type="arabicParenR"/>
            </a:pPr>
            <a:r>
              <a:rPr lang="fa-IR" dirty="0"/>
              <a:t>منابع وفعالیت های اقتصادی</a:t>
            </a:r>
          </a:p>
          <a:p>
            <a:pPr marL="0" indent="0" algn="r" rtl="1">
              <a:buClr>
                <a:srgbClr val="C00000"/>
              </a:buClr>
              <a:buNone/>
            </a:pPr>
            <a:endParaRPr lang="fa-IR" dirty="0"/>
          </a:p>
          <a:p>
            <a:pPr marL="457200" indent="-457200" algn="r" rtl="1">
              <a:buClr>
                <a:srgbClr val="C00000"/>
              </a:buClr>
              <a:buFont typeface="+mj-lt"/>
              <a:buAutoNum type="arabicParenR"/>
            </a:pPr>
            <a:endParaRPr lang="fa-IR" dirty="0"/>
          </a:p>
          <a:p>
            <a:pPr marL="0" indent="0" algn="r" rtl="1">
              <a:buClr>
                <a:srgbClr val="C00000"/>
              </a:buClr>
              <a:buNone/>
            </a:pPr>
            <a:endParaRPr lang="fa-IR" dirty="0"/>
          </a:p>
          <a:p>
            <a:pPr marL="0" indent="0" algn="r" rtl="1">
              <a:buClr>
                <a:srgbClr val="C00000"/>
              </a:buClr>
              <a:buNone/>
            </a:pPr>
            <a:endParaRPr lang="fa-IR" dirty="0"/>
          </a:p>
          <a:p>
            <a:pPr marL="0" indent="0" algn="r" rtl="1">
              <a:buClr>
                <a:srgbClr val="C00000"/>
              </a:buClr>
              <a:buNone/>
            </a:pPr>
            <a:endParaRPr lang="fa-IR" dirty="0"/>
          </a:p>
          <a:p>
            <a:pPr marL="457200" indent="-457200" algn="r" rtl="1">
              <a:buClr>
                <a:srgbClr val="C00000"/>
              </a:buClr>
              <a:buFont typeface="+mj-lt"/>
              <a:buAutoNum type="arabicParenR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sz="7300" dirty="0">
                <a:solidFill>
                  <a:schemeClr val="tx1"/>
                </a:solidFill>
              </a:rPr>
              <a:t>حوزه های موضوعی</a:t>
            </a:r>
            <a:br>
              <a:rPr lang="fa-IR" dirty="0">
                <a:solidFill>
                  <a:schemeClr val="tx1"/>
                </a:solidFill>
              </a:rPr>
            </a:br>
            <a:r>
              <a:rPr lang="fa-IR" dirty="0">
                <a:solidFill>
                  <a:schemeClr val="tx1"/>
                </a:solidFill>
              </a:rPr>
              <a:t>در آموزش مطالعات اجتماعی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Voice 006_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0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3600" dirty="0"/>
              <a:t>الف- بررسی و کاوش</a:t>
            </a:r>
          </a:p>
          <a:p>
            <a:pPr marL="0" indent="0" algn="r" rtl="1">
              <a:buNone/>
            </a:pPr>
            <a:r>
              <a:rPr lang="fa-IR" sz="3600" dirty="0"/>
              <a:t>ب-مشارکت</a:t>
            </a:r>
          </a:p>
          <a:p>
            <a:pPr marL="0" indent="0" algn="r" rtl="1">
              <a:buNone/>
            </a:pPr>
            <a:r>
              <a:rPr lang="fa-IR" sz="3600" dirty="0"/>
              <a:t>ج-برقراری ارتباط</a:t>
            </a:r>
          </a:p>
          <a:p>
            <a:pPr marL="0" indent="0" algn="r" rtl="1">
              <a:buNone/>
            </a:pPr>
            <a:r>
              <a:rPr lang="fa-IR" sz="3600" dirty="0"/>
              <a:t>د-خلاقیت</a:t>
            </a:r>
          </a:p>
          <a:p>
            <a:pPr marL="0" indent="0" algn="r" rtl="1">
              <a:buNone/>
            </a:pPr>
            <a:r>
              <a:rPr lang="fa-IR" sz="3600" dirty="0"/>
              <a:t>ه-واکنش شخصی و اظهار نظر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solidFill>
                  <a:schemeClr val="tx1"/>
                </a:solidFill>
              </a:rPr>
              <a:t>حیطه مهارت ها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Voice 007_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662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7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r" rtl="1">
              <a:buClr>
                <a:srgbClr val="C00000"/>
              </a:buClr>
              <a:buFont typeface="+mj-lt"/>
              <a:buAutoNum type="arabicParenR"/>
            </a:pPr>
            <a:r>
              <a:rPr lang="fa-IR" dirty="0"/>
              <a:t>مهارت های سواد خواندن</a:t>
            </a:r>
          </a:p>
          <a:p>
            <a:pPr marL="457200" indent="-457200" algn="r" rtl="1">
              <a:buClr>
                <a:srgbClr val="C00000"/>
              </a:buClr>
              <a:buFont typeface="+mj-lt"/>
              <a:buAutoNum type="arabicParenR"/>
            </a:pPr>
            <a:endParaRPr lang="fa-IR" dirty="0"/>
          </a:p>
          <a:p>
            <a:pPr marL="457200" indent="-457200" algn="r" rtl="1">
              <a:buClr>
                <a:srgbClr val="C00000"/>
              </a:buClr>
              <a:buFont typeface="+mj-lt"/>
              <a:buAutoNum type="arabicParenR"/>
            </a:pPr>
            <a:r>
              <a:rPr lang="fa-IR" dirty="0"/>
              <a:t>مهارت های حسابی وعددی</a:t>
            </a:r>
          </a:p>
          <a:p>
            <a:pPr marL="457200" indent="-457200" algn="r" rtl="1">
              <a:buClr>
                <a:srgbClr val="C00000"/>
              </a:buClr>
              <a:buFont typeface="+mj-lt"/>
              <a:buAutoNum type="arabicParenR"/>
            </a:pPr>
            <a:endParaRPr lang="fa-IR" dirty="0"/>
          </a:p>
          <a:p>
            <a:pPr marL="457200" indent="-457200" algn="r" rtl="1">
              <a:buClr>
                <a:srgbClr val="C00000"/>
              </a:buClr>
              <a:buFont typeface="+mj-lt"/>
              <a:buAutoNum type="arabicParenR"/>
            </a:pPr>
            <a:r>
              <a:rPr lang="fa-IR" dirty="0"/>
              <a:t>مهارت های زندگی</a:t>
            </a:r>
          </a:p>
          <a:p>
            <a:pPr marL="457200" indent="-457200" algn="r" rtl="1">
              <a:buClr>
                <a:srgbClr val="C00000"/>
              </a:buClr>
              <a:buFont typeface="+mj-lt"/>
              <a:buAutoNum type="arabicParenR"/>
            </a:pPr>
            <a:endParaRPr lang="fa-IR" dirty="0"/>
          </a:p>
          <a:p>
            <a:pPr marL="457200" indent="-457200" algn="r" rtl="1">
              <a:buClr>
                <a:srgbClr val="C00000"/>
              </a:buClr>
              <a:buFont typeface="+mj-lt"/>
              <a:buAutoNum type="arabicParenR"/>
            </a:pPr>
            <a:r>
              <a:rPr lang="fa-IR" dirty="0"/>
              <a:t>مهارت های مربوط به </a:t>
            </a:r>
            <a:r>
              <a:rPr lang="en-US" dirty="0"/>
              <a:t>IT</a:t>
            </a:r>
            <a:r>
              <a:rPr lang="fa-IR" dirty="0"/>
              <a:t> و </a:t>
            </a:r>
            <a:r>
              <a:rPr lang="en-US" dirty="0"/>
              <a:t>ICT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solidFill>
                  <a:schemeClr val="tx1"/>
                </a:solidFill>
              </a:rPr>
              <a:t>مهارت های مشترک با سایر دروس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65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27584" y="1412776"/>
            <a:ext cx="7408333" cy="4353347"/>
          </a:xfrm>
        </p:spPr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fa-IR" sz="2800" dirty="0">
                <a:solidFill>
                  <a:schemeClr val="tx1"/>
                </a:solidFill>
              </a:rPr>
              <a:t>ارزش یک نوع درجه بندی، طبقه بندی و امتیاز بندی پدیده است از خوب تا بد یا از مثبت تا منفی</a:t>
            </a:r>
          </a:p>
          <a:p>
            <a:pPr marL="0" indent="0" algn="r" rtl="1">
              <a:buNone/>
            </a:pPr>
            <a:endParaRPr lang="fa-IR" sz="2800" dirty="0">
              <a:solidFill>
                <a:schemeClr val="tx1"/>
              </a:solidFill>
            </a:endParaRPr>
          </a:p>
          <a:p>
            <a:pPr marL="0" indent="0" algn="r" rtl="1">
              <a:buNone/>
            </a:pPr>
            <a:r>
              <a:rPr lang="fa-IR" sz="2800" dirty="0">
                <a:solidFill>
                  <a:schemeClr val="tx1"/>
                </a:solidFill>
              </a:rPr>
              <a:t>ابعاد ارزش:</a:t>
            </a:r>
          </a:p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schemeClr val="tx1"/>
                </a:solidFill>
              </a:rPr>
              <a:t>بعد احساسی </a:t>
            </a:r>
          </a:p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schemeClr val="tx1"/>
                </a:solidFill>
              </a:rPr>
              <a:t>بعد شناختی</a:t>
            </a:r>
          </a:p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schemeClr val="tx1"/>
                </a:solidFill>
              </a:rPr>
              <a:t>بعد تصمیم گیری و اجرای خواسته</a:t>
            </a:r>
          </a:p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a-IR" sz="2800" dirty="0">
              <a:solidFill>
                <a:schemeClr val="tx1"/>
              </a:solidFill>
            </a:endParaRPr>
          </a:p>
          <a:p>
            <a:pPr marL="0" indent="0" algn="r" rtl="1">
              <a:buClr>
                <a:srgbClr val="FF0000"/>
              </a:buClr>
              <a:buNone/>
            </a:pPr>
            <a:r>
              <a:rPr lang="fa-IR" sz="2800" dirty="0">
                <a:solidFill>
                  <a:schemeClr val="tx1"/>
                </a:solidFill>
              </a:rPr>
              <a:t>نگرش عبارت است از تمایل یا احساس فرد در مورد یک موفقیت،عمل،اندیشه یا پدیده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solidFill>
                  <a:schemeClr val="tx1"/>
                </a:solidFill>
              </a:rPr>
              <a:t>حیطه ارزش ها و نگرش ها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Voice 008_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555" y="459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0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59</TotalTime>
  <Words>302</Words>
  <Application>Microsoft Office PowerPoint</Application>
  <PresentationFormat>On-screen Show (4:3)</PresentationFormat>
  <Paragraphs>99</Paragraphs>
  <Slides>14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Waveform</vt:lpstr>
      <vt:lpstr>حیطه های اصلی در: آموزش مطالعات اجتماعی</vt:lpstr>
      <vt:lpstr>3 حیطه اساسی در برنامه درسی مطالعات اجتماعی:</vt:lpstr>
      <vt:lpstr>رویکرد تلفیقی</vt:lpstr>
      <vt:lpstr>مضمون یا تم</vt:lpstr>
      <vt:lpstr>انواع تلفیق از دیدگاه جی کوبز</vt:lpstr>
      <vt:lpstr>حوزه های موضوعی در آموزش مطالعات اجتماعی</vt:lpstr>
      <vt:lpstr>حیطه مهارت ها</vt:lpstr>
      <vt:lpstr>مهارت های مشترک با سایر دروس</vt:lpstr>
      <vt:lpstr>حیطه ارزش ها و نگرش ها</vt:lpstr>
      <vt:lpstr>پیدایش و منشاء ارزش ها</vt:lpstr>
      <vt:lpstr>عوامل موثر در شکل گیری نظام ارزشی:</vt:lpstr>
      <vt:lpstr>آموزش ارزش ها:</vt:lpstr>
      <vt:lpstr>درونی کردن ارزش ها:</vt:lpstr>
      <vt:lpstr>شیوه ها و راهکارهای آموزش ارزش ها: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حیطه های اصلی در: آموزش مطالعات اجتماعی</dc:title>
  <dc:creator>rajaei</dc:creator>
  <cp:lastModifiedBy>Unknown User</cp:lastModifiedBy>
  <cp:revision>12</cp:revision>
  <dcterms:created xsi:type="dcterms:W3CDTF">2020-05-25T17:44:06Z</dcterms:created>
  <dcterms:modified xsi:type="dcterms:W3CDTF">2020-06-06T09:09:26Z</dcterms:modified>
</cp:coreProperties>
</file>