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63" r:id="rId2"/>
    <p:sldId id="256" r:id="rId3"/>
    <p:sldId id="257" r:id="rId4"/>
    <p:sldId id="258" r:id="rId5"/>
    <p:sldId id="259" r:id="rId6"/>
    <p:sldId id="260" r:id="rId7"/>
    <p:sldId id="261" r:id="rId8"/>
    <p:sldId id="262" r:id="rId9"/>
    <p:sldId id="266" r:id="rId10"/>
    <p:sldId id="267" r:id="rId11"/>
    <p:sldId id="268" r:id="rId12"/>
    <p:sldId id="269" r:id="rId13"/>
    <p:sldId id="272" r:id="rId14"/>
    <p:sldId id="273" r:id="rId15"/>
  </p:sldIdLst>
  <p:sldSz cx="12192000" cy="6858000"/>
  <p:notesSz cx="6858000" cy="9144000"/>
  <p:embeddedFontLst>
    <p:embeddedFont>
      <p:font typeface="B Mitra" panose="00000400000000000000" pitchFamily="2" charset="-78"/>
      <p:regular r:id="rId16"/>
    </p:embeddedFont>
    <p:embeddedFont>
      <p:font typeface="Homa" panose="020B0604020202020204" charset="0"/>
      <p:regular r:id="rId17"/>
    </p:embeddedFont>
    <p:embeddedFont>
      <p:font typeface="Calibri Light" panose="020F0302020204030204" pitchFamily="34" charset="0"/>
      <p:regular r:id="rId18"/>
      <p:italic r:id="rId19"/>
    </p:embeddedFont>
    <p:embeddedFont>
      <p:font typeface="0 Titr Bold" panose="020B0604020202020204" charset="0"/>
      <p:bold r:id="rId20"/>
    </p:embeddedFont>
    <p:embeddedFont>
      <p:font typeface="IranNastaliq" panose="020B0604020202020204" charset="0"/>
      <p:regular r:id="rId21"/>
    </p:embeddedFont>
    <p:embeddedFont>
      <p:font typeface="0 Homa" panose="020B0604020202020204" charset="0"/>
      <p:regular r:id="rId22"/>
    </p:embeddedFont>
    <p:embeddedFont>
      <p:font typeface="B Lotus" panose="00000400000000000000" pitchFamily="2" charset="-78"/>
      <p:regular r:id="rId23"/>
    </p:embeddedFont>
    <p:embeddedFont>
      <p:font typeface="Calibri" panose="020F0502020204030204" pitchFamily="34" charset="0"/>
      <p:regular r:id="rId24"/>
      <p:bold r:id="rId25"/>
      <p:italic r:id="rId26"/>
      <p:boldItalic r:id="rId27"/>
    </p:embeddedFont>
  </p:embeddedFontLst>
  <p:defaultTextStyle>
    <a:defPPr>
      <a:defRPr lang="fa-I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8F8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838" autoAdjust="0"/>
    <p:restoredTop sz="94660" autoAdjust="0"/>
  </p:normalViewPr>
  <p:slideViewPr>
    <p:cSldViewPr snapToGrid="0">
      <p:cViewPr varScale="1">
        <p:scale>
          <a:sx n="74" d="100"/>
          <a:sy n="74" d="100"/>
        </p:scale>
        <p:origin x="582" y="9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font" Target="fonts/font11.fntdata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font" Target="fonts/font10.fntdata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9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8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7.fntdata"/><Relationship Id="rId27" Type="http://schemas.openxmlformats.org/officeDocument/2006/relationships/font" Target="fonts/font12.fntdata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4B41BC-3ACC-4F46-812A-A83F7F4BF868}" type="datetimeFigureOut">
              <a:rPr lang="fa-IR" smtClean="0"/>
              <a:pPr/>
              <a:t>05/10/1441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47C09D2-AD61-4A99-8F91-A3F53FA9C04B}" type="slidenum">
              <a:rPr lang="fa-IR" smtClean="0"/>
              <a:pPr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6135191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8F8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8" name="Rounded Rectangle 7"/>
          <p:cNvSpPr/>
          <p:nvPr userDrawn="1"/>
        </p:nvSpPr>
        <p:spPr>
          <a:xfrm>
            <a:off x="129305" y="130464"/>
            <a:ext cx="9273311" cy="6597073"/>
          </a:xfrm>
          <a:prstGeom prst="roundRect">
            <a:avLst>
              <a:gd name="adj" fmla="val 7438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9" name="Rounded Rectangle 8"/>
          <p:cNvSpPr/>
          <p:nvPr userDrawn="1"/>
        </p:nvSpPr>
        <p:spPr>
          <a:xfrm>
            <a:off x="9647377" y="130463"/>
            <a:ext cx="2336800" cy="6597073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9242" y="243596"/>
            <a:ext cx="1533070" cy="2219544"/>
          </a:xfrm>
          <a:prstGeom prst="rect">
            <a:avLst/>
          </a:prstGeom>
        </p:spPr>
      </p:pic>
      <p:sp>
        <p:nvSpPr>
          <p:cNvPr id="12" name="Rectangle 11"/>
          <p:cNvSpPr/>
          <p:nvPr userDrawn="1"/>
        </p:nvSpPr>
        <p:spPr>
          <a:xfrm>
            <a:off x="9570083" y="2463140"/>
            <a:ext cx="2491387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a-IR" sz="2000" b="0" cap="none" spc="0" dirty="0">
                <a:ln w="9525">
                  <a:noFill/>
                  <a:prstDash val="solid"/>
                </a:ln>
                <a:solidFill>
                  <a:schemeClr val="tx1"/>
                </a:solidFill>
                <a:effectLst/>
                <a:latin typeface="IranNastaliq" panose="02020505000000020003" pitchFamily="18" charset="0"/>
                <a:cs typeface="Homa" panose="00000400000000000000" pitchFamily="2" charset="-78"/>
              </a:rPr>
              <a:t>پردیس شهید رجایی ارومیه</a:t>
            </a:r>
            <a:endParaRPr lang="en-US" sz="2000" b="0" cap="none" spc="0" dirty="0">
              <a:ln w="9525">
                <a:noFill/>
                <a:prstDash val="solid"/>
              </a:ln>
              <a:solidFill>
                <a:schemeClr val="tx1"/>
              </a:solidFill>
              <a:effectLst/>
              <a:latin typeface="IranNastaliq" panose="02020505000000020003" pitchFamily="18" charset="0"/>
              <a:cs typeface="Homa" panose="00000400000000000000" pitchFamily="2" charset="-78"/>
            </a:endParaRPr>
          </a:p>
        </p:txBody>
      </p:sp>
      <p:sp>
        <p:nvSpPr>
          <p:cNvPr id="13" name="Rectangle 12"/>
          <p:cNvSpPr/>
          <p:nvPr userDrawn="1"/>
        </p:nvSpPr>
        <p:spPr>
          <a:xfrm>
            <a:off x="9741586" y="3255769"/>
            <a:ext cx="2169247" cy="21251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just" rtl="1">
              <a:lnSpc>
                <a:spcPct val="130000"/>
              </a:lnSpc>
            </a:pPr>
            <a:r>
              <a:rPr lang="fa-IR" sz="2400" b="0" cap="none" spc="0" dirty="0">
                <a:ln w="9525">
                  <a:noFill/>
                  <a:prstDash val="solid"/>
                </a:ln>
                <a:solidFill>
                  <a:schemeClr val="tx1"/>
                </a:solidFill>
                <a:effectLst/>
                <a:cs typeface="0 Titr Bold" panose="00000700000000000000" pitchFamily="2" charset="-78"/>
              </a:rPr>
              <a:t>درس:</a:t>
            </a:r>
          </a:p>
          <a:p>
            <a:pPr algn="just" rtl="1">
              <a:lnSpc>
                <a:spcPct val="130000"/>
              </a:lnSpc>
            </a:pPr>
            <a:r>
              <a:rPr lang="fa-IR" sz="2400" b="0" cap="none" spc="0" dirty="0">
                <a:ln w="9525">
                  <a:noFill/>
                  <a:prstDash val="solid"/>
                </a:ln>
                <a:solidFill>
                  <a:schemeClr val="tx1"/>
                </a:solidFill>
                <a:effectLst/>
                <a:cs typeface="0 Homa" panose="00000400000000000000" pitchFamily="2" charset="-78"/>
              </a:rPr>
              <a:t>ارزشیابی</a:t>
            </a:r>
            <a:r>
              <a:rPr lang="fa-IR" sz="2400" b="0" cap="none" spc="0" baseline="0" dirty="0">
                <a:ln w="9525">
                  <a:noFill/>
                  <a:prstDash val="solid"/>
                </a:ln>
                <a:solidFill>
                  <a:schemeClr val="tx1"/>
                </a:solidFill>
                <a:effectLst/>
                <a:cs typeface="0 Homa" panose="00000400000000000000" pitchFamily="2" charset="-78"/>
              </a:rPr>
              <a:t> از یادگیری</a:t>
            </a:r>
          </a:p>
          <a:p>
            <a:pPr algn="just" rtl="1">
              <a:lnSpc>
                <a:spcPct val="130000"/>
              </a:lnSpc>
            </a:pPr>
            <a:endParaRPr lang="fa-IR" sz="800" b="0" cap="none" spc="0" baseline="0" dirty="0">
              <a:ln w="9525">
                <a:noFill/>
                <a:prstDash val="solid"/>
              </a:ln>
              <a:solidFill>
                <a:schemeClr val="tx1"/>
              </a:solidFill>
              <a:effectLst/>
              <a:cs typeface="0 Titr Bold" panose="00000700000000000000" pitchFamily="2" charset="-78"/>
            </a:endParaRPr>
          </a:p>
          <a:p>
            <a:pPr algn="just" rtl="1">
              <a:lnSpc>
                <a:spcPct val="130000"/>
              </a:lnSpc>
            </a:pPr>
            <a:r>
              <a:rPr lang="fa-IR" sz="2300" b="0" cap="none" spc="0" baseline="0" dirty="0">
                <a:ln w="9525">
                  <a:noFill/>
                  <a:prstDash val="solid"/>
                </a:ln>
                <a:solidFill>
                  <a:schemeClr val="tx1"/>
                </a:solidFill>
                <a:effectLst/>
                <a:cs typeface="0 Titr Bold" panose="00000700000000000000" pitchFamily="2" charset="-78"/>
              </a:rPr>
              <a:t>مدرس:</a:t>
            </a:r>
          </a:p>
          <a:p>
            <a:pPr algn="just" rtl="1">
              <a:lnSpc>
                <a:spcPct val="130000"/>
              </a:lnSpc>
            </a:pPr>
            <a:r>
              <a:rPr lang="fa-IR" sz="2400" b="0" cap="none" spc="0" baseline="0" dirty="0">
                <a:ln w="9525">
                  <a:noFill/>
                  <a:prstDash val="solid"/>
                </a:ln>
                <a:solidFill>
                  <a:schemeClr val="tx1"/>
                </a:solidFill>
                <a:effectLst/>
                <a:cs typeface="0 Homa" panose="00000400000000000000" pitchFamily="2" charset="-78"/>
              </a:rPr>
              <a:t>دکتر مهدی نجاری</a:t>
            </a:r>
            <a:endParaRPr lang="en-US" sz="2400" b="0" cap="none" spc="0" dirty="0">
              <a:ln w="9525">
                <a:noFill/>
                <a:prstDash val="solid"/>
              </a:ln>
              <a:solidFill>
                <a:schemeClr val="tx1"/>
              </a:solidFill>
              <a:effectLst/>
              <a:cs typeface="0 Homa" panose="00000400000000000000" pitchFamily="2" charset="-78"/>
            </a:endParaRP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8753" y="5533582"/>
            <a:ext cx="1114911" cy="1114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93993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a-I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907082" y="2440868"/>
            <a:ext cx="5939446" cy="378565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a-IR" sz="4800" dirty="0">
                <a:ln w="9525">
                  <a:solidFill>
                    <a:schemeClr val="bg1"/>
                  </a:solidFill>
                  <a:prstDash val="solid"/>
                </a:ln>
                <a:cs typeface="0 Titr Bold" panose="00000700000000000000" pitchFamily="2" charset="-78"/>
              </a:rPr>
              <a:t>درس ارزشیابی از یادگیری</a:t>
            </a:r>
          </a:p>
          <a:p>
            <a:pPr algn="ctr">
              <a:lnSpc>
                <a:spcPct val="200000"/>
              </a:lnSpc>
            </a:pPr>
            <a:r>
              <a:rPr lang="fa-IR" sz="4800" dirty="0">
                <a:ln w="9525">
                  <a:solidFill>
                    <a:schemeClr val="bg1"/>
                  </a:solidFill>
                  <a:prstDash val="solid"/>
                </a:ln>
                <a:cs typeface="0 Homa" panose="00000400000000000000" pitchFamily="2" charset="-78"/>
              </a:rPr>
              <a:t>جلسه </a:t>
            </a:r>
            <a:r>
              <a:rPr lang="fa-IR" sz="4800" dirty="0" smtClean="0">
                <a:ln w="9525">
                  <a:solidFill>
                    <a:schemeClr val="bg1"/>
                  </a:solidFill>
                  <a:prstDash val="solid"/>
                </a:ln>
                <a:cs typeface="0 Homa" panose="00000400000000000000" pitchFamily="2" charset="-78"/>
              </a:rPr>
              <a:t>ششم</a:t>
            </a:r>
            <a:endParaRPr lang="fa-IR" sz="4800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cs typeface="0 Homa" panose="00000400000000000000" pitchFamily="2" charset="-78"/>
            </a:endParaRPr>
          </a:p>
          <a:p>
            <a:pPr algn="ctr">
              <a:lnSpc>
                <a:spcPct val="200000"/>
              </a:lnSpc>
            </a:pPr>
            <a:r>
              <a:rPr lang="fa-IR" sz="4800" dirty="0" smtClean="0">
                <a:ln w="9525">
                  <a:solidFill>
                    <a:schemeClr val="bg1"/>
                  </a:solidFill>
                  <a:prstDash val="solid"/>
                </a:ln>
                <a:cs typeface="0 Titr Bold" panose="00000700000000000000" pitchFamily="2" charset="-78"/>
              </a:rPr>
              <a:t>آزمون ها</a:t>
            </a:r>
            <a:endParaRPr lang="en-US" sz="4800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cs typeface="0 Titr Bold" panose="00000700000000000000" pitchFamily="2" charset="-78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9131" y="-157014"/>
            <a:ext cx="5535348" cy="2346036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3602181" y="3657600"/>
            <a:ext cx="2530763" cy="9144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496425" y="-19050"/>
            <a:ext cx="272483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" name="۶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816010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653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219220"/>
            <a:ext cx="9241849" cy="330936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 algn="r">
              <a:lnSpc>
                <a:spcPct val="90000"/>
              </a:lnSpc>
              <a:spcBef>
                <a:spcPts val="1000"/>
              </a:spcBef>
            </a:pPr>
            <a:r>
              <a:rPr lang="fa-IR" sz="2000" b="1" dirty="0">
                <a:solidFill>
                  <a:srgbClr val="FF0000"/>
                </a:solidFill>
                <a:cs typeface="B Mitra" panose="00000400000000000000" pitchFamily="2" charset="-78"/>
              </a:rPr>
              <a:t>سایر </a:t>
            </a:r>
            <a:r>
              <a:rPr lang="fa-IR" sz="2000" b="1" dirty="0" smtClean="0">
                <a:solidFill>
                  <a:srgbClr val="FF0000"/>
                </a:solidFill>
                <a:cs typeface="B Mitra" panose="00000400000000000000" pitchFamily="2" charset="-78"/>
              </a:rPr>
              <a:t>نکات سوالات </a:t>
            </a:r>
            <a:r>
              <a:rPr lang="fa-IR" sz="2000" b="1" dirty="0">
                <a:solidFill>
                  <a:srgbClr val="FF0000"/>
                </a:solidFill>
                <a:cs typeface="B Mitra" panose="00000400000000000000" pitchFamily="2" charset="-78"/>
              </a:rPr>
              <a:t>جور </a:t>
            </a:r>
            <a:r>
              <a:rPr lang="fa-IR" sz="2000" b="1" dirty="0" smtClean="0">
                <a:solidFill>
                  <a:srgbClr val="FF0000"/>
                </a:solidFill>
                <a:cs typeface="B Mitra" panose="00000400000000000000" pitchFamily="2" charset="-78"/>
              </a:rPr>
              <a:t>کردنی</a:t>
            </a:r>
          </a:p>
          <a:p>
            <a:pPr lvl="0" algn="r">
              <a:lnSpc>
                <a:spcPct val="90000"/>
              </a:lnSpc>
              <a:spcBef>
                <a:spcPts val="1000"/>
              </a:spcBef>
            </a:pPr>
            <a:r>
              <a:rPr lang="fa-IR" sz="2600" dirty="0" smtClean="0">
                <a:solidFill>
                  <a:prstClr val="black"/>
                </a:solidFill>
                <a:cs typeface="B Mitra" panose="00000400000000000000" pitchFamily="2" charset="-78"/>
              </a:rPr>
              <a:t>-اطلاعات کامل درباره چگونگی جور کردن پرسش ها و پاسخ ها را در راهنمای سوال بنویسید.</a:t>
            </a:r>
          </a:p>
          <a:p>
            <a:pPr lvl="0" algn="r">
              <a:lnSpc>
                <a:spcPct val="90000"/>
              </a:lnSpc>
              <a:spcBef>
                <a:spcPts val="1000"/>
              </a:spcBef>
            </a:pPr>
            <a:r>
              <a:rPr lang="fa-IR" sz="2600" dirty="0" smtClean="0">
                <a:solidFill>
                  <a:prstClr val="black"/>
                </a:solidFill>
                <a:cs typeface="B Mitra" panose="00000400000000000000" pitchFamily="2" charset="-78"/>
              </a:rPr>
              <a:t>- </a:t>
            </a:r>
            <a:r>
              <a:rPr lang="fa-IR" sz="2600" dirty="0">
                <a:solidFill>
                  <a:prstClr val="black"/>
                </a:solidFill>
                <a:cs typeface="B Mitra" panose="00000400000000000000" pitchFamily="2" charset="-78"/>
              </a:rPr>
              <a:t>موضوع های مهم و در ارتباط با هدف های آموزشی را در سوال ها قرار دهید.</a:t>
            </a:r>
          </a:p>
          <a:p>
            <a:pPr lvl="0" algn="r">
              <a:lnSpc>
                <a:spcPct val="90000"/>
              </a:lnSpc>
              <a:spcBef>
                <a:spcPts val="1000"/>
              </a:spcBef>
            </a:pPr>
            <a:r>
              <a:rPr lang="fa-IR" sz="2600" dirty="0">
                <a:solidFill>
                  <a:prstClr val="black"/>
                </a:solidFill>
                <a:cs typeface="B Mitra" panose="00000400000000000000" pitchFamily="2" charset="-78"/>
              </a:rPr>
              <a:t>- پرسش ها و پاسخ های هر تمرین را متجانس انتخاب کنید.</a:t>
            </a:r>
          </a:p>
          <a:p>
            <a:pPr lvl="0" algn="r">
              <a:lnSpc>
                <a:spcPct val="90000"/>
              </a:lnSpc>
              <a:spcBef>
                <a:spcPts val="1000"/>
              </a:spcBef>
            </a:pPr>
            <a:r>
              <a:rPr lang="fa-IR" sz="2600" dirty="0">
                <a:solidFill>
                  <a:prstClr val="black"/>
                </a:solidFill>
                <a:cs typeface="B Mitra" panose="00000400000000000000" pitchFamily="2" charset="-78"/>
              </a:rPr>
              <a:t>- در نوشتن صورت سوال های ابتکاری عمل کنید.</a:t>
            </a:r>
          </a:p>
          <a:p>
            <a:pPr lvl="0" algn="r">
              <a:lnSpc>
                <a:spcPct val="90000"/>
              </a:lnSpc>
              <a:spcBef>
                <a:spcPts val="1000"/>
              </a:spcBef>
            </a:pPr>
            <a:r>
              <a:rPr lang="fa-IR" sz="2600" dirty="0">
                <a:solidFill>
                  <a:prstClr val="black"/>
                </a:solidFill>
                <a:cs typeface="B Mitra" panose="00000400000000000000" pitchFamily="2" charset="-78"/>
              </a:rPr>
              <a:t>- فهرست پرسش و پاسخ را به طور منطقی مرتب کنید.</a:t>
            </a:r>
          </a:p>
          <a:p>
            <a:pPr lvl="0" algn="r">
              <a:lnSpc>
                <a:spcPct val="90000"/>
              </a:lnSpc>
              <a:spcBef>
                <a:spcPts val="1000"/>
              </a:spcBef>
            </a:pPr>
            <a:r>
              <a:rPr lang="fa-IR" sz="2600" dirty="0">
                <a:solidFill>
                  <a:prstClr val="black"/>
                </a:solidFill>
                <a:cs typeface="B Mitra" panose="00000400000000000000" pitchFamily="2" charset="-78"/>
              </a:rPr>
              <a:t>-از نوشتن تمرین ها یا سوال هایی که پرسش ها و پاسخ های آنها کاملا جور باشد پرهیز کنید.</a:t>
            </a: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496425" y="-19050"/>
            <a:ext cx="272483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536258575"/>
      </p:ext>
    </p:extLst>
  </p:cSld>
  <p:clrMapOvr>
    <a:masterClrMapping/>
  </p:clrMapOvr>
  <p:transition spd="slow">
    <p:comb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227876"/>
            <a:ext cx="9241849" cy="564513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 algn="r">
              <a:lnSpc>
                <a:spcPct val="90000"/>
              </a:lnSpc>
              <a:spcBef>
                <a:spcPts val="1000"/>
              </a:spcBef>
            </a:pPr>
            <a:r>
              <a:rPr lang="fa-IR" sz="2000" b="1" dirty="0" smtClean="0">
                <a:solidFill>
                  <a:srgbClr val="FF0000"/>
                </a:solidFill>
                <a:cs typeface="B Mitra" panose="00000400000000000000" pitchFamily="2" charset="-78"/>
              </a:rPr>
              <a:t>سوال های چند گزینه ای</a:t>
            </a:r>
            <a:endParaRPr lang="fa-IR" sz="2000" b="1" dirty="0">
              <a:solidFill>
                <a:srgbClr val="FF0000"/>
              </a:solidFill>
              <a:cs typeface="B Mitra" panose="00000400000000000000" pitchFamily="2" charset="-78"/>
            </a:endParaRPr>
          </a:p>
          <a:p>
            <a:pPr lvl="0" algn="r">
              <a:lnSpc>
                <a:spcPct val="90000"/>
              </a:lnSpc>
              <a:spcBef>
                <a:spcPts val="1000"/>
              </a:spcBef>
            </a:pPr>
            <a:r>
              <a:rPr lang="fa-IR" sz="2000" dirty="0">
                <a:solidFill>
                  <a:prstClr val="black"/>
                </a:solidFill>
                <a:cs typeface="B Mitra" panose="00000400000000000000" pitchFamily="2" charset="-78"/>
              </a:rPr>
              <a:t>هر یک از این سوال ها، </a:t>
            </a:r>
            <a:r>
              <a:rPr lang="fa-IR" sz="2000" b="1" u="sng" dirty="0">
                <a:solidFill>
                  <a:prstClr val="black"/>
                </a:solidFill>
                <a:cs typeface="B Mitra" panose="00000400000000000000" pitchFamily="2" charset="-78"/>
              </a:rPr>
              <a:t>از یک قسمت اصلی </a:t>
            </a:r>
            <a:r>
              <a:rPr lang="fa-IR" sz="2000" dirty="0">
                <a:solidFill>
                  <a:prstClr val="black"/>
                </a:solidFill>
                <a:cs typeface="B Mitra" panose="00000400000000000000" pitchFamily="2" charset="-78"/>
              </a:rPr>
              <a:t>و </a:t>
            </a:r>
            <a:r>
              <a:rPr lang="fa-IR" sz="2000" b="1" dirty="0">
                <a:solidFill>
                  <a:prstClr val="black"/>
                </a:solidFill>
                <a:cs typeface="B Mitra" panose="00000400000000000000" pitchFamily="2" charset="-78"/>
              </a:rPr>
              <a:t>تعدادی گزینه (پاسخ) </a:t>
            </a:r>
            <a:r>
              <a:rPr lang="fa-IR" sz="2000" dirty="0">
                <a:solidFill>
                  <a:prstClr val="black"/>
                </a:solidFill>
                <a:cs typeface="B Mitra" panose="00000400000000000000" pitchFamily="2" charset="-78"/>
              </a:rPr>
              <a:t>تشکیل می شود و آزمون شونده از</a:t>
            </a:r>
          </a:p>
          <a:p>
            <a:pPr lvl="0" algn="r">
              <a:lnSpc>
                <a:spcPct val="90000"/>
              </a:lnSpc>
              <a:spcBef>
                <a:spcPts val="1000"/>
              </a:spcBef>
            </a:pPr>
            <a:r>
              <a:rPr lang="fa-IR" sz="2000" dirty="0">
                <a:solidFill>
                  <a:prstClr val="black"/>
                </a:solidFill>
                <a:cs typeface="B Mitra" panose="00000400000000000000" pitchFamily="2" charset="-78"/>
              </a:rPr>
              <a:t>میان گزینه های پیشنهادی، گزینه صحیح (پاسخ سوال یا کلید) را انتخاب می کند.</a:t>
            </a:r>
          </a:p>
          <a:p>
            <a:pPr lvl="0" algn="r">
              <a:lnSpc>
                <a:spcPct val="90000"/>
              </a:lnSpc>
              <a:spcBef>
                <a:spcPts val="1000"/>
              </a:spcBef>
            </a:pPr>
            <a:r>
              <a:rPr lang="fa-IR" sz="2000" dirty="0">
                <a:solidFill>
                  <a:prstClr val="black"/>
                </a:solidFill>
                <a:cs typeface="B Mitra" panose="00000400000000000000" pitchFamily="2" charset="-78"/>
              </a:rPr>
              <a:t>بنابراین </a:t>
            </a:r>
            <a:r>
              <a:rPr lang="fa-IR" sz="2000" b="1" dirty="0">
                <a:solidFill>
                  <a:prstClr val="black"/>
                </a:solidFill>
                <a:cs typeface="B Mitra" panose="00000400000000000000" pitchFamily="2" charset="-78"/>
              </a:rPr>
              <a:t>سوالات چندگزینه ای </a:t>
            </a:r>
            <a:r>
              <a:rPr lang="fa-IR" sz="2000" dirty="0">
                <a:solidFill>
                  <a:prstClr val="black"/>
                </a:solidFill>
                <a:cs typeface="B Mitra" panose="00000400000000000000" pitchFamily="2" charset="-78"/>
              </a:rPr>
              <a:t>دارای </a:t>
            </a:r>
            <a:r>
              <a:rPr lang="fa-IR" sz="2000" dirty="0">
                <a:solidFill>
                  <a:srgbClr val="FF0000"/>
                </a:solidFill>
                <a:cs typeface="B Mitra" panose="00000400000000000000" pitchFamily="2" charset="-78"/>
              </a:rPr>
              <a:t>سه</a:t>
            </a:r>
            <a:r>
              <a:rPr lang="fa-IR" sz="2000" dirty="0">
                <a:solidFill>
                  <a:prstClr val="black"/>
                </a:solidFill>
                <a:cs typeface="B Mitra" panose="00000400000000000000" pitchFamily="2" charset="-78"/>
              </a:rPr>
              <a:t> قسمت اصلی </a:t>
            </a:r>
            <a:r>
              <a:rPr lang="fa-IR" sz="2000" b="1" dirty="0">
                <a:solidFill>
                  <a:prstClr val="black"/>
                </a:solidFill>
                <a:cs typeface="B Mitra" panose="00000400000000000000" pitchFamily="2" charset="-78"/>
              </a:rPr>
              <a:t>تنه سوال، گزینه کلید و گزینه های انحرافی</a:t>
            </a:r>
          </a:p>
          <a:p>
            <a:pPr lvl="0" algn="r">
              <a:lnSpc>
                <a:spcPct val="90000"/>
              </a:lnSpc>
              <a:spcBef>
                <a:spcPts val="1000"/>
              </a:spcBef>
            </a:pPr>
            <a:r>
              <a:rPr lang="fa-IR" sz="2000" dirty="0">
                <a:solidFill>
                  <a:prstClr val="black"/>
                </a:solidFill>
                <a:cs typeface="B Mitra" panose="00000400000000000000" pitchFamily="2" charset="-78"/>
              </a:rPr>
              <a:t>هستند.</a:t>
            </a:r>
          </a:p>
          <a:p>
            <a:pPr lvl="0" algn="r">
              <a:lnSpc>
                <a:spcPct val="90000"/>
              </a:lnSpc>
              <a:spcBef>
                <a:spcPts val="1000"/>
              </a:spcBef>
            </a:pPr>
            <a:r>
              <a:rPr lang="fa-IR" sz="2000" b="1" dirty="0">
                <a:solidFill>
                  <a:prstClr val="black"/>
                </a:solidFill>
                <a:cs typeface="B Mitra" panose="00000400000000000000" pitchFamily="2" charset="-78"/>
              </a:rPr>
              <a:t>1- قسمت اصلی یا تنه سوال </a:t>
            </a:r>
            <a:r>
              <a:rPr lang="fa-IR" sz="2000" dirty="0">
                <a:solidFill>
                  <a:prstClr val="black"/>
                </a:solidFill>
                <a:cs typeface="B Mitra" panose="00000400000000000000" pitchFamily="2" charset="-78"/>
              </a:rPr>
              <a:t>:  این بخش از سوال، متن اصلی سوال را تشکیل می دهد و</a:t>
            </a:r>
          </a:p>
          <a:p>
            <a:pPr lvl="0" algn="r">
              <a:lnSpc>
                <a:spcPct val="90000"/>
              </a:lnSpc>
              <a:spcBef>
                <a:spcPts val="1000"/>
              </a:spcBef>
            </a:pPr>
            <a:r>
              <a:rPr lang="fa-IR" sz="2000" dirty="0">
                <a:solidFill>
                  <a:prstClr val="black"/>
                </a:solidFill>
                <a:cs typeface="B Mitra" panose="00000400000000000000" pitchFamily="2" charset="-78"/>
              </a:rPr>
              <a:t>دربرگیرنده مسئله یا موضوعی است که سوال باید آن را اندازه گیری کند.</a:t>
            </a:r>
          </a:p>
          <a:p>
            <a:pPr lvl="0" algn="r">
              <a:lnSpc>
                <a:spcPct val="90000"/>
              </a:lnSpc>
              <a:spcBef>
                <a:spcPts val="1000"/>
              </a:spcBef>
            </a:pPr>
            <a:r>
              <a:rPr lang="fa-IR" sz="2000" b="1" dirty="0">
                <a:solidFill>
                  <a:prstClr val="black"/>
                </a:solidFill>
                <a:cs typeface="B Mitra" panose="00000400000000000000" pitchFamily="2" charset="-78"/>
              </a:rPr>
              <a:t>2- گزینه درست یا پاسخ سوال </a:t>
            </a:r>
            <a:r>
              <a:rPr lang="fa-IR" sz="2000" dirty="0">
                <a:solidFill>
                  <a:prstClr val="black"/>
                </a:solidFill>
                <a:cs typeface="B Mitra" panose="00000400000000000000" pitchFamily="2" charset="-78"/>
              </a:rPr>
              <a:t>: یکی از گزینه های پیشنهادی، پاسخ درست سوال است که</a:t>
            </a:r>
          </a:p>
          <a:p>
            <a:pPr lvl="0" algn="r">
              <a:lnSpc>
                <a:spcPct val="90000"/>
              </a:lnSpc>
              <a:spcBef>
                <a:spcPts val="1000"/>
              </a:spcBef>
            </a:pPr>
            <a:r>
              <a:rPr lang="fa-IR" sz="2000" dirty="0">
                <a:solidFill>
                  <a:prstClr val="black"/>
                </a:solidFill>
                <a:cs typeface="B Mitra" panose="00000400000000000000" pitchFamily="2" charset="-78"/>
              </a:rPr>
              <a:t>آزمون شونده باید آن را برگزیند. به این گزینه </a:t>
            </a:r>
            <a:r>
              <a:rPr lang="fa-IR" sz="2000" b="1" u="sng" dirty="0">
                <a:solidFill>
                  <a:prstClr val="black"/>
                </a:solidFill>
                <a:cs typeface="B Mitra" panose="00000400000000000000" pitchFamily="2" charset="-78"/>
              </a:rPr>
              <a:t>کلید</a:t>
            </a:r>
            <a:r>
              <a:rPr lang="fa-IR" sz="2000" dirty="0">
                <a:solidFill>
                  <a:prstClr val="black"/>
                </a:solidFill>
                <a:cs typeface="B Mitra" panose="00000400000000000000" pitchFamily="2" charset="-78"/>
              </a:rPr>
              <a:t> گفته می شود.</a:t>
            </a:r>
          </a:p>
          <a:p>
            <a:pPr lvl="0" algn="r">
              <a:lnSpc>
                <a:spcPct val="90000"/>
              </a:lnSpc>
              <a:spcBef>
                <a:spcPts val="1000"/>
              </a:spcBef>
            </a:pPr>
            <a:r>
              <a:rPr lang="fa-IR" sz="2000" b="1" dirty="0">
                <a:solidFill>
                  <a:prstClr val="black"/>
                </a:solidFill>
                <a:cs typeface="B Mitra" panose="00000400000000000000" pitchFamily="2" charset="-78"/>
              </a:rPr>
              <a:t>3- گزینه های انحرافی </a:t>
            </a:r>
            <a:r>
              <a:rPr lang="fa-IR" sz="2000" dirty="0">
                <a:solidFill>
                  <a:prstClr val="black"/>
                </a:solidFill>
                <a:cs typeface="B Mitra" panose="00000400000000000000" pitchFamily="2" charset="-78"/>
              </a:rPr>
              <a:t>: به غیر از گزینه درست سوال، تعدادی گزینه دیگر نیز برای هر</a:t>
            </a:r>
          </a:p>
          <a:p>
            <a:pPr lvl="0" algn="r">
              <a:lnSpc>
                <a:spcPct val="90000"/>
              </a:lnSpc>
              <a:spcBef>
                <a:spcPts val="1000"/>
              </a:spcBef>
            </a:pPr>
            <a:r>
              <a:rPr lang="fa-IR" sz="2000" dirty="0">
                <a:solidFill>
                  <a:prstClr val="black"/>
                </a:solidFill>
                <a:cs typeface="B Mitra" panose="00000400000000000000" pitchFamily="2" charset="-78"/>
              </a:rPr>
              <a:t>سوال تهیه میشود که به آنها گزینه های انحرافی می گویند. </a:t>
            </a:r>
            <a:r>
              <a:rPr lang="fa-IR" sz="2000" b="1" u="sng" dirty="0">
                <a:solidFill>
                  <a:prstClr val="black"/>
                </a:solidFill>
                <a:cs typeface="B Mitra" panose="00000400000000000000" pitchFamily="2" charset="-78"/>
              </a:rPr>
              <a:t>نقش گزینه های انحرافی، منحرف</a:t>
            </a:r>
          </a:p>
          <a:p>
            <a:pPr lvl="0" algn="r">
              <a:lnSpc>
                <a:spcPct val="90000"/>
              </a:lnSpc>
              <a:spcBef>
                <a:spcPts val="1000"/>
              </a:spcBef>
            </a:pPr>
            <a:r>
              <a:rPr lang="fa-IR" sz="2000" b="1" u="sng" dirty="0">
                <a:solidFill>
                  <a:prstClr val="black"/>
                </a:solidFill>
                <a:cs typeface="B Mitra" panose="00000400000000000000" pitchFamily="2" charset="-78"/>
              </a:rPr>
              <a:t>کردن آزمون شوندگانی است که پاسخ درست سوال را نمی دانند.</a:t>
            </a:r>
            <a:endParaRPr lang="fa-IR" sz="2000" dirty="0">
              <a:solidFill>
                <a:prstClr val="black"/>
              </a:solidFill>
              <a:cs typeface="B Mitra" panose="00000400000000000000" pitchFamily="2" charset="-78"/>
            </a:endParaRPr>
          </a:p>
          <a:p>
            <a:pPr lvl="0" algn="r">
              <a:lnSpc>
                <a:spcPct val="90000"/>
              </a:lnSpc>
              <a:spcBef>
                <a:spcPts val="1000"/>
              </a:spcBef>
            </a:pPr>
            <a:r>
              <a:rPr lang="fa-IR" sz="2000" dirty="0">
                <a:solidFill>
                  <a:prstClr val="black"/>
                </a:solidFill>
                <a:cs typeface="B Mitra" panose="00000400000000000000" pitchFamily="2" charset="-78"/>
              </a:rPr>
              <a:t>*سوال های چندگزینه ای مناسب سوال هایی هستند که افراد بی اطلاع را جذب گزینه های انحرافی خود</a:t>
            </a:r>
          </a:p>
          <a:p>
            <a:pPr lvl="0" algn="r">
              <a:lnSpc>
                <a:spcPct val="90000"/>
              </a:lnSpc>
              <a:spcBef>
                <a:spcPts val="1000"/>
              </a:spcBef>
            </a:pPr>
            <a:r>
              <a:rPr lang="fa-IR" sz="2000" dirty="0">
                <a:solidFill>
                  <a:prstClr val="black"/>
                </a:solidFill>
                <a:cs typeface="B Mitra" panose="00000400000000000000" pitchFamily="2" charset="-78"/>
              </a:rPr>
              <a:t>سازد.</a:t>
            </a: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496425" y="-19050"/>
            <a:ext cx="272483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536258575"/>
      </p:ext>
    </p:extLst>
  </p:cSld>
  <p:clrMapOvr>
    <a:masterClrMapping/>
  </p:clrMapOvr>
  <p:transition spd="slow">
    <p:comb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62217" y="531687"/>
            <a:ext cx="9046674" cy="551689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 algn="r">
              <a:lnSpc>
                <a:spcPct val="90000"/>
              </a:lnSpc>
              <a:spcBef>
                <a:spcPts val="1000"/>
              </a:spcBef>
            </a:pPr>
            <a:r>
              <a:rPr lang="fa-IR" sz="2000" b="1" u="sng" dirty="0">
                <a:solidFill>
                  <a:srgbClr val="FFC000"/>
                </a:solidFill>
                <a:cs typeface="B Mitra" panose="00000400000000000000" pitchFamily="2" charset="-78"/>
              </a:rPr>
              <a:t>متن اصلی یا تنه سوال را یک جمله استفهامی یا یک جمله ناتمام تشکیل می دهد </a:t>
            </a:r>
            <a:r>
              <a:rPr lang="fa-IR" sz="2000" dirty="0">
                <a:solidFill>
                  <a:prstClr val="black"/>
                </a:solidFill>
                <a:cs typeface="B Mitra" panose="00000400000000000000" pitchFamily="2" charset="-78"/>
              </a:rPr>
              <a:t>و گزینه های پیشنهادی، جواب احتمالی برای جمله استفهامی یا تکمیل کننده جمله ناقص هستند.</a:t>
            </a:r>
          </a:p>
          <a:p>
            <a:pPr lvl="0" algn="r">
              <a:lnSpc>
                <a:spcPct val="90000"/>
              </a:lnSpc>
              <a:spcBef>
                <a:spcPts val="1000"/>
              </a:spcBef>
            </a:pPr>
            <a:r>
              <a:rPr lang="fa-IR" sz="2000" dirty="0">
                <a:solidFill>
                  <a:prstClr val="black"/>
                </a:solidFill>
                <a:cs typeface="B Mitra" panose="00000400000000000000" pitchFamily="2" charset="-78"/>
              </a:rPr>
              <a:t>تعداد گزینه های هر سوال چند گزینه ای معمولا از 2 تا 5 گزینه متغیر است. از لحاظ نظری </a:t>
            </a:r>
            <a:r>
              <a:rPr lang="fa-IR" sz="2000" b="1" u="sng" dirty="0">
                <a:solidFill>
                  <a:prstClr val="black"/>
                </a:solidFill>
                <a:cs typeface="B Mitra" panose="00000400000000000000" pitchFamily="2" charset="-78"/>
              </a:rPr>
              <a:t>هرچه تعداد گزینه ها</a:t>
            </a:r>
          </a:p>
          <a:p>
            <a:pPr lvl="0" algn="r">
              <a:lnSpc>
                <a:spcPct val="90000"/>
              </a:lnSpc>
              <a:spcBef>
                <a:spcPts val="1000"/>
              </a:spcBef>
            </a:pPr>
            <a:r>
              <a:rPr lang="fa-IR" sz="2000" b="1" u="sng" dirty="0">
                <a:solidFill>
                  <a:prstClr val="black"/>
                </a:solidFill>
                <a:cs typeface="B Mitra" panose="00000400000000000000" pitchFamily="2" charset="-78"/>
              </a:rPr>
              <a:t>بیشتر باشد</a:t>
            </a:r>
            <a:r>
              <a:rPr lang="fa-IR" sz="2000" dirty="0">
                <a:solidFill>
                  <a:prstClr val="black"/>
                </a:solidFill>
                <a:cs typeface="B Mitra" panose="00000400000000000000" pitchFamily="2" charset="-78"/>
              </a:rPr>
              <a:t>، </a:t>
            </a:r>
            <a:r>
              <a:rPr lang="fa-IR" sz="2000" b="1" u="sng" dirty="0">
                <a:solidFill>
                  <a:prstClr val="black"/>
                </a:solidFill>
                <a:cs typeface="B Mitra" panose="00000400000000000000" pitchFamily="2" charset="-78"/>
              </a:rPr>
              <a:t>امکان حدس زدن کمتر </a:t>
            </a:r>
            <a:r>
              <a:rPr lang="fa-IR" sz="2000" dirty="0">
                <a:solidFill>
                  <a:prstClr val="black"/>
                </a:solidFill>
                <a:cs typeface="B Mitra" panose="00000400000000000000" pitchFamily="2" charset="-78"/>
              </a:rPr>
              <a:t>می شود اما به سبب اینکه پیدا کردن بیشتر از  3 گزینه انحرافی مشکل</a:t>
            </a:r>
          </a:p>
          <a:p>
            <a:pPr lvl="0" algn="r">
              <a:lnSpc>
                <a:spcPct val="90000"/>
              </a:lnSpc>
              <a:spcBef>
                <a:spcPts val="1000"/>
              </a:spcBef>
            </a:pPr>
            <a:r>
              <a:rPr lang="fa-IR" sz="2000" dirty="0">
                <a:solidFill>
                  <a:prstClr val="black"/>
                </a:solidFill>
                <a:cs typeface="B Mitra" panose="00000400000000000000" pitchFamily="2" charset="-78"/>
              </a:rPr>
              <a:t>است آزمون های  4 گزین های مرسوم ترند.</a:t>
            </a:r>
          </a:p>
          <a:p>
            <a:pPr lvl="0" algn="r">
              <a:lnSpc>
                <a:spcPct val="90000"/>
              </a:lnSpc>
              <a:spcBef>
                <a:spcPts val="1000"/>
              </a:spcBef>
            </a:pPr>
            <a:r>
              <a:rPr lang="fa-IR" sz="2000" b="1" dirty="0">
                <a:solidFill>
                  <a:srgbClr val="FF0000"/>
                </a:solidFill>
                <a:cs typeface="B Mitra" panose="00000400000000000000" pitchFamily="2" charset="-78"/>
              </a:rPr>
              <a:t>انواع سوال های چندگزینه ای</a:t>
            </a:r>
          </a:p>
          <a:p>
            <a:pPr lvl="0" algn="r">
              <a:lnSpc>
                <a:spcPct val="90000"/>
              </a:lnSpc>
              <a:spcBef>
                <a:spcPts val="1000"/>
              </a:spcBef>
            </a:pPr>
            <a:r>
              <a:rPr lang="fa-IR" sz="2000" b="1" dirty="0">
                <a:solidFill>
                  <a:prstClr val="black"/>
                </a:solidFill>
                <a:cs typeface="B Mitra" panose="00000400000000000000" pitchFamily="2" charset="-78"/>
              </a:rPr>
              <a:t>الف-پرسشی </a:t>
            </a:r>
          </a:p>
          <a:p>
            <a:pPr lvl="0" algn="r">
              <a:lnSpc>
                <a:spcPct val="90000"/>
              </a:lnSpc>
              <a:spcBef>
                <a:spcPts val="1000"/>
              </a:spcBef>
            </a:pPr>
            <a:r>
              <a:rPr lang="fa-IR" sz="2000" b="1" dirty="0">
                <a:solidFill>
                  <a:prstClr val="black"/>
                </a:solidFill>
                <a:cs typeface="B Mitra" panose="00000400000000000000" pitchFamily="2" charset="-78"/>
              </a:rPr>
              <a:t>ب- ناتمام </a:t>
            </a:r>
          </a:p>
          <a:p>
            <a:pPr lvl="0" algn="r">
              <a:lnSpc>
                <a:spcPct val="90000"/>
              </a:lnSpc>
              <a:spcBef>
                <a:spcPts val="1000"/>
              </a:spcBef>
            </a:pPr>
            <a:r>
              <a:rPr lang="fa-IR" sz="2000" b="1" dirty="0">
                <a:solidFill>
                  <a:prstClr val="black"/>
                </a:solidFill>
                <a:cs typeface="B Mitra" panose="00000400000000000000" pitchFamily="2" charset="-78"/>
              </a:rPr>
              <a:t>پ- تنها گزینه درست  </a:t>
            </a:r>
          </a:p>
          <a:p>
            <a:pPr lvl="0" algn="r">
              <a:lnSpc>
                <a:spcPct val="90000"/>
              </a:lnSpc>
              <a:spcBef>
                <a:spcPts val="1000"/>
              </a:spcBef>
            </a:pPr>
            <a:r>
              <a:rPr lang="fa-IR" sz="2000" b="1" dirty="0">
                <a:solidFill>
                  <a:prstClr val="black"/>
                </a:solidFill>
                <a:cs typeface="B Mitra" panose="00000400000000000000" pitchFamily="2" charset="-78"/>
              </a:rPr>
              <a:t>ج- بهترین گزینه </a:t>
            </a:r>
          </a:p>
          <a:p>
            <a:pPr lvl="0" algn="r">
              <a:lnSpc>
                <a:spcPct val="90000"/>
              </a:lnSpc>
              <a:spcBef>
                <a:spcPts val="1000"/>
              </a:spcBef>
            </a:pPr>
            <a:r>
              <a:rPr lang="fa-IR" sz="2000" b="1" dirty="0">
                <a:solidFill>
                  <a:prstClr val="black"/>
                </a:solidFill>
                <a:cs typeface="B Mitra" panose="00000400000000000000" pitchFamily="2" charset="-78"/>
              </a:rPr>
              <a:t>د– منفی </a:t>
            </a:r>
          </a:p>
          <a:p>
            <a:pPr lvl="0" algn="r">
              <a:lnSpc>
                <a:spcPct val="90000"/>
              </a:lnSpc>
              <a:spcBef>
                <a:spcPts val="1000"/>
              </a:spcBef>
            </a:pPr>
            <a:r>
              <a:rPr lang="fa-IR" sz="2000" b="1" dirty="0">
                <a:solidFill>
                  <a:prstClr val="black"/>
                </a:solidFill>
                <a:cs typeface="B Mitra" panose="00000400000000000000" pitchFamily="2" charset="-78"/>
              </a:rPr>
              <a:t>ز– جایگزینی </a:t>
            </a:r>
          </a:p>
          <a:p>
            <a:pPr lvl="0" algn="r">
              <a:lnSpc>
                <a:spcPct val="90000"/>
              </a:lnSpc>
              <a:spcBef>
                <a:spcPts val="1000"/>
              </a:spcBef>
            </a:pPr>
            <a:r>
              <a:rPr lang="fa-IR" sz="2000" b="1" dirty="0">
                <a:solidFill>
                  <a:prstClr val="black"/>
                </a:solidFill>
                <a:cs typeface="B Mitra" panose="00000400000000000000" pitchFamily="2" charset="-78"/>
              </a:rPr>
              <a:t>س– ناتمام پیشنهادی </a:t>
            </a:r>
          </a:p>
          <a:p>
            <a:pPr lvl="0" algn="r">
              <a:lnSpc>
                <a:spcPct val="90000"/>
              </a:lnSpc>
              <a:spcBef>
                <a:spcPts val="1000"/>
              </a:spcBef>
            </a:pPr>
            <a:r>
              <a:rPr lang="fa-IR" sz="2000" b="1" dirty="0">
                <a:solidFill>
                  <a:prstClr val="black"/>
                </a:solidFill>
                <a:cs typeface="B Mitra" panose="00000400000000000000" pitchFamily="2" charset="-78"/>
              </a:rPr>
              <a:t>ش-پاسخ ترکیبی</a:t>
            </a: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496425" y="-19050"/>
            <a:ext cx="272483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536258575"/>
      </p:ext>
    </p:extLst>
  </p:cSld>
  <p:clrMapOvr>
    <a:masterClrMapping/>
  </p:clrMapOvr>
  <p:transition spd="slow">
    <p:comb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62217" y="531687"/>
            <a:ext cx="9046674" cy="572823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 algn="r">
              <a:lnSpc>
                <a:spcPct val="90000"/>
              </a:lnSpc>
              <a:spcBef>
                <a:spcPts val="1000"/>
              </a:spcBef>
            </a:pPr>
            <a:r>
              <a:rPr lang="fa-IR" sz="2600" dirty="0">
                <a:solidFill>
                  <a:srgbClr val="FF0000"/>
                </a:solidFill>
                <a:cs typeface="B Mitra" panose="00000400000000000000" pitchFamily="2" charset="-78"/>
              </a:rPr>
              <a:t>*پیشنهاد</a:t>
            </a:r>
            <a:r>
              <a:rPr lang="fa-IR" sz="2600" dirty="0">
                <a:solidFill>
                  <a:prstClr val="black"/>
                </a:solidFill>
                <a:cs typeface="B Mitra" panose="00000400000000000000" pitchFamily="2" charset="-78"/>
              </a:rPr>
              <a:t>: بیشتر سوال های چندگزینه ای پرسشی باشد.</a:t>
            </a:r>
          </a:p>
          <a:p>
            <a:pPr lvl="0" algn="r">
              <a:lnSpc>
                <a:spcPct val="90000"/>
              </a:lnSpc>
              <a:spcBef>
                <a:spcPts val="1000"/>
              </a:spcBef>
            </a:pPr>
            <a:r>
              <a:rPr lang="fa-IR" sz="2000" dirty="0">
                <a:solidFill>
                  <a:prstClr val="black"/>
                </a:solidFill>
                <a:cs typeface="B Mitra" panose="00000400000000000000" pitchFamily="2" charset="-78"/>
              </a:rPr>
              <a:t>در سوال های چندگزینه ای پرسشی، تنه اصلی سوال به صورت پرسش مطرح می شود و گزینه ها پاسخ سوال</a:t>
            </a:r>
            <a:r>
              <a:rPr lang="en-US" sz="2000" dirty="0">
                <a:solidFill>
                  <a:prstClr val="black"/>
                </a:solidFill>
                <a:cs typeface="B Mitra" panose="00000400000000000000" pitchFamily="2" charset="-78"/>
              </a:rPr>
              <a:t>-</a:t>
            </a:r>
            <a:endParaRPr lang="fa-IR" sz="2000" dirty="0">
              <a:solidFill>
                <a:prstClr val="black"/>
              </a:solidFill>
              <a:cs typeface="B Mitra" panose="00000400000000000000" pitchFamily="2" charset="-78"/>
            </a:endParaRPr>
          </a:p>
          <a:p>
            <a:pPr lvl="0" algn="r">
              <a:lnSpc>
                <a:spcPct val="90000"/>
              </a:lnSpc>
              <a:spcBef>
                <a:spcPts val="1000"/>
              </a:spcBef>
            </a:pPr>
            <a:r>
              <a:rPr lang="fa-IR" sz="2000" dirty="0">
                <a:solidFill>
                  <a:prstClr val="black"/>
                </a:solidFill>
                <a:cs typeface="B Mitra" panose="00000400000000000000" pitchFamily="2" charset="-78"/>
              </a:rPr>
              <a:t>هستند.</a:t>
            </a:r>
          </a:p>
          <a:p>
            <a:pPr lvl="0" algn="r">
              <a:lnSpc>
                <a:spcPct val="90000"/>
              </a:lnSpc>
              <a:spcBef>
                <a:spcPts val="1000"/>
              </a:spcBef>
            </a:pPr>
            <a:r>
              <a:rPr lang="fa-IR" sz="2000" dirty="0">
                <a:solidFill>
                  <a:prstClr val="black"/>
                </a:solidFill>
                <a:cs typeface="B Mitra" panose="00000400000000000000" pitchFamily="2" charset="-78"/>
              </a:rPr>
              <a:t>-در </a:t>
            </a:r>
            <a:r>
              <a:rPr lang="fa-IR" sz="2000" dirty="0" smtClean="0">
                <a:solidFill>
                  <a:prstClr val="black"/>
                </a:solidFill>
                <a:cs typeface="B Mitra" panose="00000400000000000000" pitchFamily="2" charset="-78"/>
              </a:rPr>
              <a:t>سوال </a:t>
            </a:r>
            <a:r>
              <a:rPr lang="fa-IR" sz="2000" dirty="0">
                <a:solidFill>
                  <a:prstClr val="black"/>
                </a:solidFill>
                <a:cs typeface="B Mitra" panose="00000400000000000000" pitchFamily="2" charset="-78"/>
              </a:rPr>
              <a:t>چندگزینه ای ناتمام، تنه اصلی سوال به صورت ناقص یا جای خالی(ناتمام) مطرح می شود و گزینه ها</a:t>
            </a:r>
          </a:p>
          <a:p>
            <a:pPr lvl="0" algn="r">
              <a:lnSpc>
                <a:spcPct val="90000"/>
              </a:lnSpc>
              <a:spcBef>
                <a:spcPts val="1000"/>
              </a:spcBef>
            </a:pPr>
            <a:r>
              <a:rPr lang="fa-IR" sz="2000" dirty="0">
                <a:solidFill>
                  <a:prstClr val="black"/>
                </a:solidFill>
                <a:cs typeface="B Mitra" panose="00000400000000000000" pitchFamily="2" charset="-78"/>
              </a:rPr>
              <a:t>کامل کننده تنه اصلی هستند. بهتر است جای خالی در انتهای جمله تنه اصلی باشد.</a:t>
            </a:r>
          </a:p>
          <a:p>
            <a:pPr lvl="0" algn="r">
              <a:lnSpc>
                <a:spcPct val="90000"/>
              </a:lnSpc>
              <a:spcBef>
                <a:spcPts val="1000"/>
              </a:spcBef>
            </a:pPr>
            <a:r>
              <a:rPr lang="fa-IR" sz="2000" dirty="0">
                <a:solidFill>
                  <a:prstClr val="black"/>
                </a:solidFill>
                <a:cs typeface="B Mitra" panose="00000400000000000000" pitchFamily="2" charset="-78"/>
              </a:rPr>
              <a:t>-در سوال های چند گزینه ای تنها گزینه درست، تنه اصلی سوال می تواند به شکل پرسشی یا ناتمام مطرح شود</a:t>
            </a:r>
          </a:p>
          <a:p>
            <a:pPr lvl="0" algn="r">
              <a:lnSpc>
                <a:spcPct val="90000"/>
              </a:lnSpc>
              <a:spcBef>
                <a:spcPts val="1000"/>
              </a:spcBef>
            </a:pPr>
            <a:r>
              <a:rPr lang="fa-IR" sz="2000" dirty="0">
                <a:solidFill>
                  <a:prstClr val="black"/>
                </a:solidFill>
                <a:cs typeface="B Mitra" panose="00000400000000000000" pitchFamily="2" charset="-78"/>
              </a:rPr>
              <a:t>اما از بین گزینه ها، </a:t>
            </a:r>
            <a:r>
              <a:rPr lang="fa-IR" sz="2000" b="1" u="sng" dirty="0">
                <a:solidFill>
                  <a:prstClr val="black"/>
                </a:solidFill>
                <a:cs typeface="B Mitra" panose="00000400000000000000" pitchFamily="2" charset="-78"/>
              </a:rPr>
              <a:t>فقط یک گزینه پاسخ اصلی سوال </a:t>
            </a:r>
            <a:r>
              <a:rPr lang="fa-IR" sz="2000" dirty="0">
                <a:solidFill>
                  <a:prstClr val="black"/>
                </a:solidFill>
                <a:cs typeface="B Mitra" panose="00000400000000000000" pitchFamily="2" charset="-78"/>
              </a:rPr>
              <a:t>است و بقیه غلط هستند.</a:t>
            </a:r>
          </a:p>
          <a:p>
            <a:pPr lvl="0" algn="r">
              <a:lnSpc>
                <a:spcPct val="90000"/>
              </a:lnSpc>
              <a:spcBef>
                <a:spcPts val="1000"/>
              </a:spcBef>
            </a:pPr>
            <a:r>
              <a:rPr lang="fa-IR" sz="2000" dirty="0">
                <a:solidFill>
                  <a:prstClr val="black"/>
                </a:solidFill>
                <a:cs typeface="B Mitra" panose="00000400000000000000" pitchFamily="2" charset="-78"/>
              </a:rPr>
              <a:t>-در سوال های چند گزینه ای بهترین گزینه، همه گزینه های پاسخ صحیح می باشند اما باید کاملترین یا</a:t>
            </a:r>
          </a:p>
          <a:p>
            <a:pPr lvl="0" algn="r">
              <a:lnSpc>
                <a:spcPct val="90000"/>
              </a:lnSpc>
              <a:spcBef>
                <a:spcPts val="1000"/>
              </a:spcBef>
            </a:pPr>
            <a:r>
              <a:rPr lang="fa-IR" sz="2000" dirty="0">
                <a:solidFill>
                  <a:prstClr val="black"/>
                </a:solidFill>
                <a:cs typeface="B Mitra" panose="00000400000000000000" pitchFamily="2" charset="-78"/>
              </a:rPr>
              <a:t>صحیح ترین گزینه به عنوان پاسخ اصلی انتخاب شود. در زمینه های </a:t>
            </a:r>
            <a:r>
              <a:rPr lang="fa-IR" sz="2000" b="1" u="sng" dirty="0">
                <a:solidFill>
                  <a:prstClr val="black"/>
                </a:solidFill>
                <a:cs typeface="B Mitra" panose="00000400000000000000" pitchFamily="2" charset="-78"/>
              </a:rPr>
              <a:t>علوم اجتماعی </a:t>
            </a:r>
            <a:r>
              <a:rPr lang="fa-IR" sz="2000" dirty="0">
                <a:solidFill>
                  <a:prstClr val="black"/>
                </a:solidFill>
                <a:cs typeface="B Mitra" panose="00000400000000000000" pitchFamily="2" charset="-78"/>
              </a:rPr>
              <a:t>و </a:t>
            </a:r>
            <a:r>
              <a:rPr lang="fa-IR" sz="2000" b="1" u="sng" dirty="0">
                <a:solidFill>
                  <a:prstClr val="black"/>
                </a:solidFill>
                <a:cs typeface="B Mitra" panose="00000400000000000000" pitchFamily="2" charset="-78"/>
              </a:rPr>
              <a:t>علوم انسانی </a:t>
            </a:r>
            <a:r>
              <a:rPr lang="fa-IR" sz="2000" dirty="0">
                <a:solidFill>
                  <a:prstClr val="black"/>
                </a:solidFill>
                <a:cs typeface="B Mitra" panose="00000400000000000000" pitchFamily="2" charset="-78"/>
              </a:rPr>
              <a:t>استفاده از</a:t>
            </a:r>
          </a:p>
          <a:p>
            <a:pPr lvl="0" algn="r">
              <a:lnSpc>
                <a:spcPct val="90000"/>
              </a:lnSpc>
              <a:spcBef>
                <a:spcPts val="1000"/>
              </a:spcBef>
            </a:pPr>
            <a:r>
              <a:rPr lang="fa-IR" sz="2000" dirty="0">
                <a:solidFill>
                  <a:prstClr val="black"/>
                </a:solidFill>
                <a:cs typeface="B Mitra" panose="00000400000000000000" pitchFamily="2" charset="-78"/>
              </a:rPr>
              <a:t>سوال های چند گزینه ای </a:t>
            </a:r>
            <a:r>
              <a:rPr lang="fa-IR" sz="2000" b="1" u="sng" dirty="0">
                <a:solidFill>
                  <a:prstClr val="black"/>
                </a:solidFill>
                <a:cs typeface="B Mitra" panose="00000400000000000000" pitchFamily="2" charset="-78"/>
              </a:rPr>
              <a:t>بهترین گزینه </a:t>
            </a:r>
            <a:r>
              <a:rPr lang="fa-IR" sz="2000" dirty="0">
                <a:solidFill>
                  <a:prstClr val="black"/>
                </a:solidFill>
                <a:cs typeface="B Mitra" panose="00000400000000000000" pitchFamily="2" charset="-78"/>
              </a:rPr>
              <a:t>مفیدترند.</a:t>
            </a:r>
          </a:p>
          <a:p>
            <a:pPr lvl="0" algn="r">
              <a:lnSpc>
                <a:spcPct val="90000"/>
              </a:lnSpc>
              <a:spcBef>
                <a:spcPts val="1000"/>
              </a:spcBef>
            </a:pPr>
            <a:r>
              <a:rPr lang="fa-IR" sz="2000" dirty="0">
                <a:solidFill>
                  <a:prstClr val="black"/>
                </a:solidFill>
                <a:cs typeface="B Mitra" panose="00000400000000000000" pitchFamily="2" charset="-78"/>
              </a:rPr>
              <a:t>مثال : الف- کسب اطلاعات تازه در زمینه آموزش = </a:t>
            </a:r>
            <a:r>
              <a:rPr lang="fa-IR" sz="2000" dirty="0">
                <a:solidFill>
                  <a:srgbClr val="FF0000"/>
                </a:solidFill>
                <a:cs typeface="B Mitra" panose="00000400000000000000" pitchFamily="2" charset="-78"/>
              </a:rPr>
              <a:t>درست است چون یکی از تعاریف یادگیری می باشد</a:t>
            </a:r>
          </a:p>
          <a:p>
            <a:pPr lvl="0" algn="r">
              <a:lnSpc>
                <a:spcPct val="90000"/>
              </a:lnSpc>
              <a:spcBef>
                <a:spcPts val="1000"/>
              </a:spcBef>
            </a:pPr>
            <a:r>
              <a:rPr lang="fa-IR" sz="2000" dirty="0">
                <a:solidFill>
                  <a:srgbClr val="FF0000"/>
                </a:solidFill>
                <a:cs typeface="B Mitra" panose="00000400000000000000" pitchFamily="2" charset="-78"/>
              </a:rPr>
              <a:t>         </a:t>
            </a:r>
            <a:r>
              <a:rPr lang="fa-IR" sz="2000" dirty="0">
                <a:solidFill>
                  <a:prstClr val="black"/>
                </a:solidFill>
                <a:cs typeface="B Mitra" panose="00000400000000000000" pitchFamily="2" charset="-78"/>
              </a:rPr>
              <a:t>ب- ایجاد تغییرات مطلوب در رفتار یادگیرنده= </a:t>
            </a:r>
            <a:r>
              <a:rPr lang="fa-IR" sz="2000" dirty="0">
                <a:solidFill>
                  <a:srgbClr val="FF0000"/>
                </a:solidFill>
                <a:cs typeface="B Mitra" panose="00000400000000000000" pitchFamily="2" charset="-78"/>
              </a:rPr>
              <a:t>درست است چون یکی از تعاریف یادگیری میباشد.</a:t>
            </a:r>
          </a:p>
          <a:p>
            <a:pPr lvl="0" algn="r">
              <a:lnSpc>
                <a:spcPct val="90000"/>
              </a:lnSpc>
              <a:spcBef>
                <a:spcPts val="1000"/>
              </a:spcBef>
            </a:pPr>
            <a:r>
              <a:rPr lang="fa-IR" sz="2000" dirty="0">
                <a:solidFill>
                  <a:srgbClr val="FF0000"/>
                </a:solidFill>
                <a:cs typeface="B Mitra" panose="00000400000000000000" pitchFamily="2" charset="-78"/>
              </a:rPr>
              <a:t>          </a:t>
            </a:r>
            <a:r>
              <a:rPr lang="fa-IR" sz="2000" dirty="0">
                <a:solidFill>
                  <a:prstClr val="black"/>
                </a:solidFill>
                <a:cs typeface="B Mitra" panose="00000400000000000000" pitchFamily="2" charset="-78"/>
              </a:rPr>
              <a:t>ج- توانایی بخاطر سپردن و یادآوری تجارب پیشین= </a:t>
            </a:r>
            <a:r>
              <a:rPr lang="fa-IR" sz="2000" dirty="0">
                <a:solidFill>
                  <a:srgbClr val="FF0000"/>
                </a:solidFill>
                <a:cs typeface="B Mitra" panose="00000400000000000000" pitchFamily="2" charset="-78"/>
              </a:rPr>
              <a:t>درست است چون یکی از تعاریف یادگیری میباشد.</a:t>
            </a:r>
          </a:p>
          <a:p>
            <a:pPr lvl="0" algn="r">
              <a:lnSpc>
                <a:spcPct val="90000"/>
              </a:lnSpc>
              <a:spcBef>
                <a:spcPts val="1000"/>
              </a:spcBef>
            </a:pPr>
            <a:r>
              <a:rPr lang="fa-IR" sz="2000" dirty="0">
                <a:solidFill>
                  <a:srgbClr val="FF0000"/>
                </a:solidFill>
                <a:cs typeface="B Mitra" panose="00000400000000000000" pitchFamily="2" charset="-78"/>
              </a:rPr>
              <a:t>           </a:t>
            </a:r>
            <a:r>
              <a:rPr lang="fa-IR" sz="2000" dirty="0">
                <a:solidFill>
                  <a:prstClr val="black"/>
                </a:solidFill>
                <a:cs typeface="B Mitra" panose="00000400000000000000" pitchFamily="2" charset="-78"/>
              </a:rPr>
              <a:t>د- ایجاد تغییرات پایدار در توان و رفتار یادگیرنده= </a:t>
            </a:r>
            <a:r>
              <a:rPr lang="fa-IR" sz="2000" dirty="0">
                <a:solidFill>
                  <a:srgbClr val="FF0000"/>
                </a:solidFill>
                <a:cs typeface="B Mitra" panose="00000400000000000000" pitchFamily="2" charset="-78"/>
              </a:rPr>
              <a:t>تعریف کامل و جامعی از یادگیری.</a:t>
            </a: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496425" y="-19050"/>
            <a:ext cx="272483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4069425581"/>
      </p:ext>
    </p:extLst>
  </p:cSld>
  <p:clrMapOvr>
    <a:masterClrMapping/>
  </p:clrMapOvr>
  <p:transition spd="slow">
    <p:comb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62217" y="531687"/>
            <a:ext cx="9046674" cy="402417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 algn="r">
              <a:lnSpc>
                <a:spcPct val="90000"/>
              </a:lnSpc>
              <a:spcBef>
                <a:spcPts val="1000"/>
              </a:spcBef>
            </a:pPr>
            <a:r>
              <a:rPr lang="fa-IR" sz="2000" dirty="0">
                <a:solidFill>
                  <a:prstClr val="black"/>
                </a:solidFill>
                <a:cs typeface="B Mitra" panose="00000400000000000000" pitchFamily="2" charset="-78"/>
              </a:rPr>
              <a:t>-در سوال های چند گزینه ای از نوع منفی، تنه سوال بصورت منفی پرسیده می شود </a:t>
            </a:r>
            <a:r>
              <a:rPr lang="fa-IR" sz="2000" b="1" u="sng" dirty="0">
                <a:solidFill>
                  <a:prstClr val="black"/>
                </a:solidFill>
                <a:cs typeface="B Mitra" panose="00000400000000000000" pitchFamily="2" charset="-78"/>
              </a:rPr>
              <a:t>و همه گزینه ها غلط</a:t>
            </a:r>
          </a:p>
          <a:p>
            <a:pPr lvl="0" algn="r">
              <a:lnSpc>
                <a:spcPct val="90000"/>
              </a:lnSpc>
              <a:spcBef>
                <a:spcPts val="1000"/>
              </a:spcBef>
            </a:pPr>
            <a:r>
              <a:rPr lang="fa-IR" sz="2000" b="1" u="sng" dirty="0">
                <a:solidFill>
                  <a:prstClr val="black"/>
                </a:solidFill>
                <a:cs typeface="B Mitra" panose="00000400000000000000" pitchFamily="2" charset="-78"/>
              </a:rPr>
              <a:t>هستند بجز یک گزینه</a:t>
            </a:r>
          </a:p>
          <a:p>
            <a:pPr lvl="0" algn="r">
              <a:lnSpc>
                <a:spcPct val="90000"/>
              </a:lnSpc>
              <a:spcBef>
                <a:spcPts val="1000"/>
              </a:spcBef>
            </a:pPr>
            <a:r>
              <a:rPr lang="fa-IR" sz="2000" dirty="0">
                <a:solidFill>
                  <a:prstClr val="black"/>
                </a:solidFill>
                <a:cs typeface="B Mitra" panose="00000400000000000000" pitchFamily="2" charset="-78"/>
              </a:rPr>
              <a:t>- در سوال های چند گزینه ای جایگزینی، در تنه یا متن غلط هایی گنجانده می شود و از آزمون شوندگان</a:t>
            </a:r>
          </a:p>
          <a:p>
            <a:pPr lvl="0" algn="r">
              <a:lnSpc>
                <a:spcPct val="90000"/>
              </a:lnSpc>
              <a:spcBef>
                <a:spcPts val="1000"/>
              </a:spcBef>
            </a:pPr>
            <a:r>
              <a:rPr lang="fa-IR" sz="2000" dirty="0">
                <a:solidFill>
                  <a:prstClr val="black"/>
                </a:solidFill>
                <a:cs typeface="B Mitra" panose="00000400000000000000" pitchFamily="2" charset="-78"/>
              </a:rPr>
              <a:t>می خواهند آنها را با گزینه های درست پاسخ جایگزین سازند.</a:t>
            </a:r>
          </a:p>
          <a:p>
            <a:pPr lvl="0" algn="r">
              <a:lnSpc>
                <a:spcPct val="90000"/>
              </a:lnSpc>
              <a:spcBef>
                <a:spcPts val="1000"/>
              </a:spcBef>
            </a:pPr>
            <a:r>
              <a:rPr lang="fa-IR" sz="2000" dirty="0">
                <a:solidFill>
                  <a:prstClr val="black"/>
                </a:solidFill>
                <a:cs typeface="B Mitra" panose="00000400000000000000" pitchFamily="2" charset="-78"/>
              </a:rPr>
              <a:t>- در سوال های چند گزینه ای ناتمام پیشنهادی، آزمونشونده باید با توجه به راهنمایی که در صورت سوال</a:t>
            </a:r>
          </a:p>
          <a:p>
            <a:pPr lvl="0" algn="r">
              <a:lnSpc>
                <a:spcPct val="90000"/>
              </a:lnSpc>
              <a:spcBef>
                <a:spcPts val="1000"/>
              </a:spcBef>
            </a:pPr>
            <a:r>
              <a:rPr lang="fa-IR" sz="2000" dirty="0">
                <a:solidFill>
                  <a:prstClr val="black"/>
                </a:solidFill>
                <a:cs typeface="B Mitra" panose="00000400000000000000" pitchFamily="2" charset="-78"/>
              </a:rPr>
              <a:t>می شود گزینه پیشنهادی و درست خود را ارائه نماید.</a:t>
            </a:r>
          </a:p>
          <a:p>
            <a:pPr lvl="0" algn="r">
              <a:lnSpc>
                <a:spcPct val="90000"/>
              </a:lnSpc>
              <a:spcBef>
                <a:spcPts val="1000"/>
              </a:spcBef>
            </a:pPr>
            <a:r>
              <a:rPr lang="fa-IR" sz="2000" dirty="0">
                <a:solidFill>
                  <a:prstClr val="black"/>
                </a:solidFill>
                <a:cs typeface="B Mitra" panose="00000400000000000000" pitchFamily="2" charset="-78"/>
              </a:rPr>
              <a:t>- در سوال های چند گزینه ای پاسخ ترکیبی، جمله های یک پاراگراف بهم ریخته اند و از آزمون شونده می خواهند</a:t>
            </a:r>
          </a:p>
          <a:p>
            <a:pPr lvl="0" algn="r">
              <a:lnSpc>
                <a:spcPct val="90000"/>
              </a:lnSpc>
              <a:spcBef>
                <a:spcPts val="1000"/>
              </a:spcBef>
            </a:pPr>
            <a:r>
              <a:rPr lang="fa-IR" sz="2000" dirty="0">
                <a:solidFill>
                  <a:prstClr val="black"/>
                </a:solidFill>
                <a:cs typeface="B Mitra" panose="00000400000000000000" pitchFamily="2" charset="-78"/>
              </a:rPr>
              <a:t>آنها را به شکل درست مرتب سازند.</a:t>
            </a:r>
          </a:p>
          <a:p>
            <a:pPr lvl="0" algn="r">
              <a:lnSpc>
                <a:spcPct val="90000"/>
              </a:lnSpc>
              <a:spcBef>
                <a:spcPts val="1000"/>
              </a:spcBef>
            </a:pPr>
            <a:r>
              <a:rPr lang="fa-IR" sz="2000" dirty="0">
                <a:solidFill>
                  <a:srgbClr val="FF0000"/>
                </a:solidFill>
                <a:cs typeface="B Mitra" panose="00000400000000000000" pitchFamily="2" charset="-78"/>
              </a:rPr>
              <a:t>*نکته: </a:t>
            </a:r>
            <a:r>
              <a:rPr lang="fa-IR" sz="2000" dirty="0">
                <a:solidFill>
                  <a:prstClr val="black"/>
                </a:solidFill>
                <a:cs typeface="B Mitra" panose="00000400000000000000" pitchFamily="2" charset="-78"/>
              </a:rPr>
              <a:t>از بین انواع سوال های چند گزینه ای گفته شده در بالا، </a:t>
            </a:r>
            <a:r>
              <a:rPr lang="fa-IR" sz="2000" b="1" dirty="0">
                <a:solidFill>
                  <a:prstClr val="black"/>
                </a:solidFill>
                <a:cs typeface="B Mitra" panose="00000400000000000000" pitchFamily="2" charset="-78"/>
              </a:rPr>
              <a:t>تنها گزینه درست، بهترین گزینه و منفی </a:t>
            </a:r>
            <a:r>
              <a:rPr lang="fa-IR" sz="2000" dirty="0">
                <a:solidFill>
                  <a:prstClr val="black"/>
                </a:solidFill>
                <a:cs typeface="B Mitra" panose="00000400000000000000" pitchFamily="2" charset="-78"/>
              </a:rPr>
              <a:t>از</a:t>
            </a:r>
          </a:p>
          <a:p>
            <a:pPr lvl="0" algn="r">
              <a:lnSpc>
                <a:spcPct val="90000"/>
              </a:lnSpc>
              <a:spcBef>
                <a:spcPts val="1000"/>
              </a:spcBef>
            </a:pPr>
            <a:r>
              <a:rPr lang="fa-IR" sz="2000" dirty="0">
                <a:solidFill>
                  <a:prstClr val="black"/>
                </a:solidFill>
                <a:cs typeface="B Mitra" panose="00000400000000000000" pitchFamily="2" charset="-78"/>
              </a:rPr>
              <a:t>نوع سوال های چند گزینه ای </a:t>
            </a:r>
            <a:r>
              <a:rPr lang="fa-IR" sz="2000" b="1" dirty="0">
                <a:solidFill>
                  <a:prstClr val="black"/>
                </a:solidFill>
                <a:cs typeface="B Mitra" panose="00000400000000000000" pitchFamily="2" charset="-78"/>
              </a:rPr>
              <a:t>مربوط به گزینه </a:t>
            </a:r>
            <a:r>
              <a:rPr lang="fa-IR" sz="2000" dirty="0">
                <a:solidFill>
                  <a:prstClr val="black"/>
                </a:solidFill>
                <a:cs typeface="B Mitra" panose="00000400000000000000" pitchFamily="2" charset="-78"/>
              </a:rPr>
              <a:t>هستند و بقیه موارد از نوع بدنه سوال هستند.</a:t>
            </a: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496425" y="-19050"/>
            <a:ext cx="272483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856336432"/>
      </p:ext>
    </p:extLst>
  </p:cSld>
  <p:clrMapOvr>
    <a:masterClrMapping/>
  </p:clrMapOvr>
  <p:transition spd="slow">
    <p:comb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38546" y="151180"/>
            <a:ext cx="9199419" cy="13537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>
              <a:lnSpc>
                <a:spcPct val="90000"/>
              </a:lnSpc>
              <a:spcBef>
                <a:spcPts val="1000"/>
              </a:spcBef>
            </a:pPr>
            <a:r>
              <a:rPr lang="fa-IR" sz="3200" dirty="0">
                <a:solidFill>
                  <a:prstClr val="black"/>
                </a:solidFill>
                <a:cs typeface="B Mitra" panose="00000400000000000000" pitchFamily="2" charset="-78"/>
              </a:rPr>
              <a:t>*دسته بندی انواع آزمون ها </a:t>
            </a:r>
          </a:p>
          <a:p>
            <a:pPr lvl="0" algn="r">
              <a:lnSpc>
                <a:spcPct val="90000"/>
              </a:lnSpc>
              <a:spcBef>
                <a:spcPts val="1000"/>
              </a:spcBef>
            </a:pPr>
            <a:r>
              <a:rPr lang="fa-IR" sz="2000" dirty="0">
                <a:solidFill>
                  <a:prstClr val="black"/>
                </a:solidFill>
                <a:cs typeface="B Mitra" panose="00000400000000000000" pitchFamily="2" charset="-78"/>
              </a:rPr>
              <a:t>انواع سوالها در آزمونهای کتبی (براساس نوع تصحیح پاسخ ها بطور کلی سوالات به دو دسته تقسیم</a:t>
            </a:r>
          </a:p>
          <a:p>
            <a:pPr lvl="0" algn="r">
              <a:lnSpc>
                <a:spcPct val="90000"/>
              </a:lnSpc>
              <a:spcBef>
                <a:spcPts val="1000"/>
              </a:spcBef>
            </a:pPr>
            <a:r>
              <a:rPr lang="fa-IR" sz="2000" dirty="0">
                <a:solidFill>
                  <a:prstClr val="black"/>
                </a:solidFill>
                <a:cs typeface="B Mitra" panose="00000400000000000000" pitchFamily="2" charset="-78"/>
              </a:rPr>
              <a:t>میشوند)</a:t>
            </a: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496425" y="-19050"/>
            <a:ext cx="272483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8255" y="1504884"/>
            <a:ext cx="2231329" cy="135952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34851" y="3264006"/>
            <a:ext cx="9003114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/>
            <a:r>
              <a:rPr lang="fa-IR" dirty="0">
                <a:solidFill>
                  <a:prstClr val="black"/>
                </a:solidFill>
                <a:cs typeface="B Lotus" panose="00000400000000000000" pitchFamily="2" charset="-78"/>
              </a:rPr>
              <a:t>1</a:t>
            </a:r>
            <a:r>
              <a:rPr lang="fa-IR" sz="2000" dirty="0">
                <a:solidFill>
                  <a:prstClr val="black"/>
                </a:solidFill>
                <a:cs typeface="B Lotus" panose="00000400000000000000" pitchFamily="2" charset="-78"/>
              </a:rPr>
              <a:t>- سوالهای عینی(پاسخ گزین): پاسخ آنها کاملا مشخص و واضح است که همه تصحیح کنندگان</a:t>
            </a:r>
          </a:p>
          <a:p>
            <a:pPr lvl="0" algn="r"/>
            <a:r>
              <a:rPr lang="fa-IR" sz="2000" dirty="0">
                <a:solidFill>
                  <a:prstClr val="black"/>
                </a:solidFill>
                <a:cs typeface="B Lotus" panose="00000400000000000000" pitchFamily="2" charset="-78"/>
              </a:rPr>
              <a:t>برداشت یکسانی از پاسخ </a:t>
            </a:r>
            <a:r>
              <a:rPr lang="fa-IR" sz="2000" dirty="0" smtClean="0">
                <a:solidFill>
                  <a:prstClr val="black"/>
                </a:solidFill>
                <a:cs typeface="B Lotus" panose="00000400000000000000" pitchFamily="2" charset="-78"/>
              </a:rPr>
              <a:t>دارند.</a:t>
            </a:r>
            <a:endParaRPr lang="fa-IR" sz="2000" dirty="0">
              <a:solidFill>
                <a:prstClr val="black"/>
              </a:solidFill>
              <a:cs typeface="B Lotus" panose="00000400000000000000" pitchFamily="2" charset="-78"/>
            </a:endParaRPr>
          </a:p>
          <a:p>
            <a:pPr lvl="0" algn="r"/>
            <a:endParaRPr lang="fa-IR" dirty="0">
              <a:solidFill>
                <a:prstClr val="black"/>
              </a:solidFill>
              <a:cs typeface="B Lotus" panose="00000400000000000000" pitchFamily="2" charset="-78"/>
            </a:endParaRPr>
          </a:p>
          <a:p>
            <a:pPr lvl="0" algn="r"/>
            <a:r>
              <a:rPr lang="fa-IR" dirty="0">
                <a:solidFill>
                  <a:prstClr val="black"/>
                </a:solidFill>
                <a:cs typeface="B Lotus" panose="00000400000000000000" pitchFamily="2" charset="-78"/>
              </a:rPr>
              <a:t>2- </a:t>
            </a:r>
            <a:r>
              <a:rPr lang="fa-IR" sz="2000" dirty="0">
                <a:solidFill>
                  <a:prstClr val="black"/>
                </a:solidFill>
                <a:cs typeface="B Lotus" panose="00000400000000000000" pitchFamily="2" charset="-78"/>
              </a:rPr>
              <a:t>سوالهای غیرعینی(ذهنی، پاسخ ساز): ذهنیت مصحح در تصحیح سوال تاثیرگذار </a:t>
            </a:r>
            <a:r>
              <a:rPr lang="fa-IR" sz="2000" dirty="0" smtClean="0">
                <a:solidFill>
                  <a:prstClr val="black"/>
                </a:solidFill>
                <a:cs typeface="B Lotus" panose="00000400000000000000" pitchFamily="2" charset="-78"/>
              </a:rPr>
              <a:t>است.</a:t>
            </a:r>
            <a:endParaRPr lang="fa-IR" sz="2000" dirty="0">
              <a:solidFill>
                <a:prstClr val="black"/>
              </a:solidFill>
              <a:cs typeface="B Lotus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678512025"/>
      </p:ext>
    </p:extLst>
  </p:cSld>
  <p:clrMapOvr>
    <a:masterClrMapping/>
  </p:clrMapOvr>
  <p:transition spd="slow">
    <p:randomBar dir="vert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07193" y="1619372"/>
            <a:ext cx="9199418" cy="40241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>
              <a:lnSpc>
                <a:spcPct val="90000"/>
              </a:lnSpc>
              <a:spcBef>
                <a:spcPts val="1000"/>
              </a:spcBef>
            </a:pPr>
            <a:r>
              <a:rPr lang="fa-IR" sz="2000" dirty="0">
                <a:solidFill>
                  <a:prstClr val="black"/>
                </a:solidFill>
                <a:cs typeface="B Mitra" panose="00000400000000000000" pitchFamily="2" charset="-78"/>
              </a:rPr>
              <a:t>سوال هایی هستند که هم صورت سوال و هم جواب هایی برای سوال در اختیار آزمون شوندگان قرار میدهند</a:t>
            </a:r>
          </a:p>
          <a:p>
            <a:pPr lvl="0" algn="r">
              <a:lnSpc>
                <a:spcPct val="90000"/>
              </a:lnSpc>
              <a:spcBef>
                <a:spcPts val="1000"/>
              </a:spcBef>
            </a:pPr>
            <a:r>
              <a:rPr lang="fa-IR" sz="2000" dirty="0">
                <a:solidFill>
                  <a:prstClr val="black"/>
                </a:solidFill>
                <a:cs typeface="B Mitra" panose="00000400000000000000" pitchFamily="2" charset="-78"/>
              </a:rPr>
              <a:t>و آزمون شوندگان </a:t>
            </a:r>
            <a:r>
              <a:rPr lang="fa-IR" sz="2000" dirty="0" smtClean="0">
                <a:solidFill>
                  <a:prstClr val="black"/>
                </a:solidFill>
                <a:cs typeface="B Mitra" panose="00000400000000000000" pitchFamily="2" charset="-78"/>
              </a:rPr>
              <a:t>درباره ی </a:t>
            </a:r>
            <a:r>
              <a:rPr lang="fa-IR" sz="2000" dirty="0">
                <a:solidFill>
                  <a:prstClr val="black"/>
                </a:solidFill>
                <a:cs typeface="B Mitra" panose="00000400000000000000" pitchFamily="2" charset="-78"/>
              </a:rPr>
              <a:t>جواب های داده شده اعمالی انجام می دهند یا تصمیم هایی اتخاذ میکنند.</a:t>
            </a:r>
          </a:p>
          <a:p>
            <a:pPr lvl="0" algn="r">
              <a:lnSpc>
                <a:spcPct val="90000"/>
              </a:lnSpc>
              <a:spcBef>
                <a:spcPts val="1000"/>
              </a:spcBef>
            </a:pPr>
            <a:endParaRPr lang="fa-IR" sz="2000" dirty="0">
              <a:solidFill>
                <a:prstClr val="black"/>
              </a:solidFill>
              <a:cs typeface="B Mitra" panose="00000400000000000000" pitchFamily="2" charset="-78"/>
            </a:endParaRPr>
          </a:p>
          <a:p>
            <a:pPr lvl="0" algn="r">
              <a:lnSpc>
                <a:spcPct val="90000"/>
              </a:lnSpc>
              <a:spcBef>
                <a:spcPts val="1000"/>
              </a:spcBef>
            </a:pPr>
            <a:r>
              <a:rPr lang="fa-IR" sz="2000" dirty="0">
                <a:solidFill>
                  <a:prstClr val="black"/>
                </a:solidFill>
                <a:cs typeface="B Mitra" panose="00000400000000000000" pitchFamily="2" charset="-78"/>
              </a:rPr>
              <a:t>انواع سوال های عینی اصلی :  الف- صحیح_غلط        ب- جورکردنی        ج- چندگزینه ای</a:t>
            </a:r>
          </a:p>
          <a:p>
            <a:pPr lvl="0" algn="r">
              <a:lnSpc>
                <a:spcPct val="90000"/>
              </a:lnSpc>
              <a:spcBef>
                <a:spcPts val="1000"/>
              </a:spcBef>
            </a:pPr>
            <a:endParaRPr lang="fa-IR" sz="2000" dirty="0">
              <a:solidFill>
                <a:prstClr val="black"/>
              </a:solidFill>
              <a:cs typeface="B Mitra" panose="00000400000000000000" pitchFamily="2" charset="-78"/>
            </a:endParaRPr>
          </a:p>
          <a:p>
            <a:pPr lvl="0" algn="r">
              <a:lnSpc>
                <a:spcPct val="90000"/>
              </a:lnSpc>
              <a:spcBef>
                <a:spcPts val="1000"/>
              </a:spcBef>
            </a:pPr>
            <a:r>
              <a:rPr lang="fa-IR" sz="2000" b="1" dirty="0">
                <a:solidFill>
                  <a:srgbClr val="FF0000"/>
                </a:solidFill>
                <a:cs typeface="B Mitra" panose="00000400000000000000" pitchFamily="2" charset="-78"/>
              </a:rPr>
              <a:t>الف- صحیح_غلط</a:t>
            </a:r>
            <a:endParaRPr lang="en-US" sz="2000" b="1" dirty="0">
              <a:solidFill>
                <a:srgbClr val="FF0000"/>
              </a:solidFill>
              <a:cs typeface="B Mitra" panose="00000400000000000000" pitchFamily="2" charset="-78"/>
            </a:endParaRPr>
          </a:p>
          <a:p>
            <a:pPr lvl="0" algn="r">
              <a:lnSpc>
                <a:spcPct val="90000"/>
              </a:lnSpc>
              <a:spcBef>
                <a:spcPts val="1000"/>
              </a:spcBef>
            </a:pPr>
            <a:r>
              <a:rPr lang="fa-IR" sz="2000" dirty="0">
                <a:solidFill>
                  <a:prstClr val="black"/>
                </a:solidFill>
                <a:cs typeface="B Mitra" panose="00000400000000000000" pitchFamily="2" charset="-78"/>
              </a:rPr>
              <a:t>در این سوال ها تعدادی پرسش یا جمله (گویه یا ماده) در اختیار آزمون شونده گذاشته میشود و او صحیح یا</a:t>
            </a:r>
          </a:p>
          <a:p>
            <a:pPr lvl="0" algn="r">
              <a:lnSpc>
                <a:spcPct val="90000"/>
              </a:lnSpc>
              <a:spcBef>
                <a:spcPts val="1000"/>
              </a:spcBef>
            </a:pPr>
            <a:r>
              <a:rPr lang="fa-IR" sz="2000" dirty="0">
                <a:solidFill>
                  <a:prstClr val="black"/>
                </a:solidFill>
                <a:cs typeface="B Mitra" panose="00000400000000000000" pitchFamily="2" charset="-78"/>
              </a:rPr>
              <a:t>غلط بودن آنها را </a:t>
            </a:r>
            <a:r>
              <a:rPr lang="fa-IR" sz="2000">
                <a:solidFill>
                  <a:prstClr val="black"/>
                </a:solidFill>
                <a:cs typeface="B Mitra" panose="00000400000000000000" pitchFamily="2" charset="-78"/>
              </a:rPr>
              <a:t>تعیین </a:t>
            </a:r>
            <a:r>
              <a:rPr lang="fa-IR" sz="2000" smtClean="0">
                <a:solidFill>
                  <a:prstClr val="black"/>
                </a:solidFill>
                <a:cs typeface="B Mitra" panose="00000400000000000000" pitchFamily="2" charset="-78"/>
              </a:rPr>
              <a:t>می کند</a:t>
            </a:r>
            <a:r>
              <a:rPr lang="fa-IR" sz="2000" dirty="0">
                <a:solidFill>
                  <a:prstClr val="black"/>
                </a:solidFill>
                <a:cs typeface="B Mitra" panose="00000400000000000000" pitchFamily="2" charset="-78"/>
              </a:rPr>
              <a:t>.</a:t>
            </a:r>
          </a:p>
          <a:p>
            <a:pPr lvl="0" algn="r">
              <a:lnSpc>
                <a:spcPct val="90000"/>
              </a:lnSpc>
              <a:spcBef>
                <a:spcPts val="1000"/>
              </a:spcBef>
            </a:pPr>
            <a:r>
              <a:rPr lang="fa-IR" sz="2000" dirty="0">
                <a:solidFill>
                  <a:prstClr val="black"/>
                </a:solidFill>
                <a:cs typeface="B Mitra" panose="00000400000000000000" pitchFamily="2" charset="-78"/>
              </a:rPr>
              <a:t>انواع سوال های صحیح- غلط: بله/ خیر</a:t>
            </a:r>
            <a:r>
              <a:rPr lang="fa-IR" sz="2000" dirty="0">
                <a:solidFill>
                  <a:srgbClr val="FF0000"/>
                </a:solidFill>
                <a:cs typeface="B Mitra" panose="00000400000000000000" pitchFamily="2" charset="-78"/>
              </a:rPr>
              <a:t>-</a:t>
            </a:r>
            <a:r>
              <a:rPr lang="fa-IR" sz="2000" dirty="0">
                <a:solidFill>
                  <a:prstClr val="black"/>
                </a:solidFill>
                <a:cs typeface="B Mitra" panose="00000400000000000000" pitchFamily="2" charset="-78"/>
              </a:rPr>
              <a:t> بله/خیر </a:t>
            </a:r>
            <a:r>
              <a:rPr lang="fa-IR" sz="2000" u="sng" dirty="0">
                <a:solidFill>
                  <a:prstClr val="black"/>
                </a:solidFill>
                <a:cs typeface="B Mitra" panose="00000400000000000000" pitchFamily="2" charset="-78"/>
              </a:rPr>
              <a:t>با توضیح </a:t>
            </a:r>
            <a:r>
              <a:rPr lang="fa-IR" sz="2000" dirty="0">
                <a:solidFill>
                  <a:srgbClr val="FF0000"/>
                </a:solidFill>
                <a:cs typeface="B Mitra" panose="00000400000000000000" pitchFamily="2" charset="-78"/>
              </a:rPr>
              <a:t>-</a:t>
            </a:r>
            <a:r>
              <a:rPr lang="fa-IR" sz="2000" dirty="0">
                <a:solidFill>
                  <a:prstClr val="black"/>
                </a:solidFill>
                <a:cs typeface="B Mitra" panose="00000400000000000000" pitchFamily="2" charset="-78"/>
              </a:rPr>
              <a:t> درست/ نادرست</a:t>
            </a:r>
            <a:r>
              <a:rPr lang="fa-IR" sz="2000" dirty="0">
                <a:solidFill>
                  <a:srgbClr val="FF0000"/>
                </a:solidFill>
                <a:cs typeface="B Mitra" panose="00000400000000000000" pitchFamily="2" charset="-78"/>
              </a:rPr>
              <a:t>- </a:t>
            </a:r>
            <a:r>
              <a:rPr lang="fa-IR" sz="2000" dirty="0">
                <a:solidFill>
                  <a:prstClr val="black"/>
                </a:solidFill>
                <a:cs typeface="B Mitra" panose="00000400000000000000" pitchFamily="2" charset="-78"/>
              </a:rPr>
              <a:t>صحیح/غلط </a:t>
            </a:r>
            <a:r>
              <a:rPr lang="fa-IR" sz="2000" u="sng" dirty="0">
                <a:solidFill>
                  <a:prstClr val="black"/>
                </a:solidFill>
                <a:cs typeface="B Mitra" panose="00000400000000000000" pitchFamily="2" charset="-78"/>
              </a:rPr>
              <a:t>ساده</a:t>
            </a:r>
            <a:r>
              <a:rPr lang="fa-IR" sz="2000" dirty="0">
                <a:solidFill>
                  <a:srgbClr val="FF0000"/>
                </a:solidFill>
                <a:cs typeface="B Mitra" panose="00000400000000000000" pitchFamily="2" charset="-78"/>
              </a:rPr>
              <a:t>-</a:t>
            </a:r>
          </a:p>
          <a:p>
            <a:pPr lvl="0" algn="r">
              <a:lnSpc>
                <a:spcPct val="90000"/>
              </a:lnSpc>
              <a:spcBef>
                <a:spcPts val="1000"/>
              </a:spcBef>
            </a:pPr>
            <a:r>
              <a:rPr lang="fa-IR" sz="2000" dirty="0">
                <a:solidFill>
                  <a:prstClr val="black"/>
                </a:solidFill>
                <a:cs typeface="B Mitra" panose="00000400000000000000" pitchFamily="2" charset="-78"/>
              </a:rPr>
              <a:t>صحیح/غلط </a:t>
            </a:r>
            <a:r>
              <a:rPr lang="fa-IR" sz="2000" u="sng" dirty="0">
                <a:solidFill>
                  <a:prstClr val="black"/>
                </a:solidFill>
                <a:cs typeface="B Mitra" panose="00000400000000000000" pitchFamily="2" charset="-78"/>
              </a:rPr>
              <a:t>با توضیح</a:t>
            </a:r>
            <a:r>
              <a:rPr lang="fa-IR" sz="2000" dirty="0">
                <a:solidFill>
                  <a:srgbClr val="FF0000"/>
                </a:solidFill>
                <a:cs typeface="B Mitra" panose="00000400000000000000" pitchFamily="2" charset="-78"/>
              </a:rPr>
              <a:t>-</a:t>
            </a:r>
            <a:r>
              <a:rPr lang="fa-IR" sz="2000" dirty="0">
                <a:solidFill>
                  <a:prstClr val="black"/>
                </a:solidFill>
                <a:cs typeface="B Mitra" panose="00000400000000000000" pitchFamily="2" charset="-78"/>
              </a:rPr>
              <a:t> موافق/مخالف</a:t>
            </a:r>
            <a:r>
              <a:rPr lang="fa-IR" sz="2000" dirty="0">
                <a:solidFill>
                  <a:srgbClr val="FF0000"/>
                </a:solidFill>
                <a:cs typeface="B Mitra" panose="00000400000000000000" pitchFamily="2" charset="-78"/>
              </a:rPr>
              <a:t>-</a:t>
            </a:r>
            <a:r>
              <a:rPr lang="fa-IR" sz="2000" dirty="0">
                <a:solidFill>
                  <a:prstClr val="black"/>
                </a:solidFill>
                <a:cs typeface="B Mitra" panose="00000400000000000000" pitchFamily="2" charset="-78"/>
              </a:rPr>
              <a:t> واقعیت/عقیده</a:t>
            </a:r>
            <a:r>
              <a:rPr lang="fa-IR" sz="2000" dirty="0">
                <a:solidFill>
                  <a:srgbClr val="FF0000"/>
                </a:solidFill>
                <a:cs typeface="B Mitra" panose="00000400000000000000" pitchFamily="2" charset="-78"/>
              </a:rPr>
              <a:t>-</a:t>
            </a:r>
            <a:r>
              <a:rPr lang="fa-IR" sz="2000" dirty="0">
                <a:solidFill>
                  <a:prstClr val="black"/>
                </a:solidFill>
                <a:cs typeface="B Mitra" panose="00000400000000000000" pitchFamily="2" charset="-78"/>
              </a:rPr>
              <a:t> نوع چند صحیح/غلط(نوع خوشه ای)</a:t>
            </a: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496425" y="-19050"/>
            <a:ext cx="272483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extBox 1"/>
          <p:cNvSpPr txBox="1"/>
          <p:nvPr/>
        </p:nvSpPr>
        <p:spPr>
          <a:xfrm>
            <a:off x="7635961" y="489396"/>
            <a:ext cx="16706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a-IR" sz="2400" b="1" dirty="0" smtClean="0">
                <a:cs typeface="B Lotus" panose="00000400000000000000" pitchFamily="2" charset="-78"/>
              </a:rPr>
              <a:t>سوال های عینی</a:t>
            </a:r>
            <a:endParaRPr lang="en-US" sz="2400" b="1" dirty="0">
              <a:cs typeface="B Lotus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4612324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71848" y="1212865"/>
            <a:ext cx="9153237" cy="56451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>
              <a:lnSpc>
                <a:spcPct val="90000"/>
              </a:lnSpc>
              <a:spcBef>
                <a:spcPts val="1000"/>
              </a:spcBef>
            </a:pPr>
            <a:r>
              <a:rPr lang="fa-IR" sz="3200" dirty="0">
                <a:solidFill>
                  <a:srgbClr val="FF0000"/>
                </a:solidFill>
                <a:cs typeface="B Mitra" panose="00000400000000000000" pitchFamily="2" charset="-78"/>
              </a:rPr>
              <a:t>محاسن سوال های صحیح – غلط:</a:t>
            </a:r>
          </a:p>
          <a:p>
            <a:pPr lvl="0" algn="r">
              <a:lnSpc>
                <a:spcPct val="90000"/>
              </a:lnSpc>
              <a:spcBef>
                <a:spcPts val="1000"/>
              </a:spcBef>
            </a:pPr>
            <a:r>
              <a:rPr lang="fa-IR" sz="2600" dirty="0">
                <a:solidFill>
                  <a:prstClr val="black"/>
                </a:solidFill>
                <a:cs typeface="B Mitra" panose="00000400000000000000" pitchFamily="2" charset="-78"/>
              </a:rPr>
              <a:t>1- بیان موضوعات درسی در قالب عبارات ساده</a:t>
            </a:r>
            <a:endParaRPr lang="en-US" sz="2600" dirty="0">
              <a:solidFill>
                <a:prstClr val="black"/>
              </a:solidFill>
              <a:cs typeface="B Mitra" panose="00000400000000000000" pitchFamily="2" charset="-78"/>
            </a:endParaRPr>
          </a:p>
          <a:p>
            <a:pPr lvl="0" algn="r">
              <a:lnSpc>
                <a:spcPct val="90000"/>
              </a:lnSpc>
              <a:spcBef>
                <a:spcPts val="1000"/>
              </a:spcBef>
            </a:pPr>
            <a:r>
              <a:rPr lang="fa-IR" sz="2600" dirty="0">
                <a:solidFill>
                  <a:prstClr val="black"/>
                </a:solidFill>
                <a:cs typeface="B Mitra" panose="00000400000000000000" pitchFamily="2" charset="-78"/>
              </a:rPr>
              <a:t>2-سادگی تهیه (چون قاعده خاصی ندارد)</a:t>
            </a:r>
          </a:p>
          <a:p>
            <a:pPr lvl="0" algn="r">
              <a:lnSpc>
                <a:spcPct val="90000"/>
              </a:lnSpc>
              <a:spcBef>
                <a:spcPts val="1000"/>
              </a:spcBef>
            </a:pPr>
            <a:r>
              <a:rPr lang="fa-IR" sz="2600" dirty="0">
                <a:solidFill>
                  <a:prstClr val="black"/>
                </a:solidFill>
                <a:cs typeface="B Mitra" panose="00000400000000000000" pitchFamily="2" charset="-78"/>
              </a:rPr>
              <a:t>3-عینی بودن تصحیح جواب ها</a:t>
            </a:r>
            <a:endParaRPr lang="en-US" sz="2600" dirty="0">
              <a:solidFill>
                <a:prstClr val="black"/>
              </a:solidFill>
              <a:cs typeface="B Mitra" panose="00000400000000000000" pitchFamily="2" charset="-78"/>
            </a:endParaRPr>
          </a:p>
          <a:p>
            <a:pPr lvl="0" algn="r">
              <a:lnSpc>
                <a:spcPct val="90000"/>
              </a:lnSpc>
              <a:spcBef>
                <a:spcPts val="1000"/>
              </a:spcBef>
            </a:pPr>
            <a:r>
              <a:rPr lang="fa-IR" sz="2600" dirty="0">
                <a:solidFill>
                  <a:prstClr val="black"/>
                </a:solidFill>
                <a:cs typeface="B Mitra" panose="00000400000000000000" pitchFamily="2" charset="-78"/>
              </a:rPr>
              <a:t>4-امکان زیاد بودن تعداد آنها در هر جلسه امتحان</a:t>
            </a:r>
            <a:endParaRPr lang="en-US" sz="2600" dirty="0">
              <a:solidFill>
                <a:prstClr val="black"/>
              </a:solidFill>
              <a:cs typeface="B Mitra" panose="00000400000000000000" pitchFamily="2" charset="-78"/>
            </a:endParaRPr>
          </a:p>
          <a:p>
            <a:pPr lvl="0" algn="r">
              <a:lnSpc>
                <a:spcPct val="90000"/>
              </a:lnSpc>
              <a:spcBef>
                <a:spcPts val="1000"/>
              </a:spcBef>
            </a:pPr>
            <a:r>
              <a:rPr lang="fa-IR" sz="3200" dirty="0">
                <a:solidFill>
                  <a:srgbClr val="FF0000"/>
                </a:solidFill>
                <a:cs typeface="B Mitra" panose="00000400000000000000" pitchFamily="2" charset="-78"/>
              </a:rPr>
              <a:t>معایب سوال های صحیح_غلط:</a:t>
            </a:r>
            <a:endParaRPr lang="fa-IR" sz="2000" dirty="0">
              <a:solidFill>
                <a:srgbClr val="FF0000"/>
              </a:solidFill>
              <a:cs typeface="B Mitra" panose="00000400000000000000" pitchFamily="2" charset="-78"/>
            </a:endParaRPr>
          </a:p>
          <a:p>
            <a:pPr lvl="0" algn="r">
              <a:lnSpc>
                <a:spcPct val="90000"/>
              </a:lnSpc>
              <a:spcBef>
                <a:spcPts val="1000"/>
              </a:spcBef>
            </a:pPr>
            <a:r>
              <a:rPr lang="fa-IR" sz="2000" dirty="0">
                <a:solidFill>
                  <a:prstClr val="black"/>
                </a:solidFill>
                <a:cs typeface="B Mitra" panose="00000400000000000000" pitchFamily="2" charset="-78"/>
              </a:rPr>
              <a:t>1- اغلب برای سنجش اطلاعات جزئی و کم اهمیت بکار میروند.(لایه های عمیق فکری و حیطه های شناختی با</a:t>
            </a:r>
          </a:p>
          <a:p>
            <a:pPr lvl="0" algn="r">
              <a:lnSpc>
                <a:spcPct val="90000"/>
              </a:lnSpc>
              <a:spcBef>
                <a:spcPts val="1000"/>
              </a:spcBef>
            </a:pPr>
            <a:r>
              <a:rPr lang="fa-IR" sz="2000" dirty="0">
                <a:solidFill>
                  <a:prstClr val="black"/>
                </a:solidFill>
                <a:cs typeface="B Mitra" panose="00000400000000000000" pitchFamily="2" charset="-78"/>
              </a:rPr>
              <a:t>این آزمون </a:t>
            </a:r>
            <a:r>
              <a:rPr lang="fa-IR" sz="2000" u="sng" dirty="0">
                <a:solidFill>
                  <a:prstClr val="black"/>
                </a:solidFill>
                <a:cs typeface="B Mitra" panose="00000400000000000000" pitchFamily="2" charset="-78"/>
              </a:rPr>
              <a:t>قابل سنجش نیست</a:t>
            </a:r>
            <a:r>
              <a:rPr lang="fa-IR" sz="2000" dirty="0">
                <a:solidFill>
                  <a:prstClr val="black"/>
                </a:solidFill>
                <a:cs typeface="B Mitra" panose="00000400000000000000" pitchFamily="2" charset="-78"/>
              </a:rPr>
              <a:t>).</a:t>
            </a:r>
            <a:endParaRPr lang="en-US" sz="2000" dirty="0">
              <a:solidFill>
                <a:prstClr val="black"/>
              </a:solidFill>
              <a:cs typeface="B Mitra" panose="00000400000000000000" pitchFamily="2" charset="-78"/>
            </a:endParaRPr>
          </a:p>
          <a:p>
            <a:pPr lvl="0" algn="r">
              <a:lnSpc>
                <a:spcPct val="90000"/>
              </a:lnSpc>
              <a:spcBef>
                <a:spcPts val="1000"/>
              </a:spcBef>
            </a:pPr>
            <a:r>
              <a:rPr lang="fa-IR" sz="2000" dirty="0">
                <a:solidFill>
                  <a:prstClr val="black"/>
                </a:solidFill>
                <a:cs typeface="B Mitra" panose="00000400000000000000" pitchFamily="2" charset="-78"/>
              </a:rPr>
              <a:t>2- حدس کورکورانه را افزایش می دهد.(</a:t>
            </a:r>
            <a:r>
              <a:rPr lang="fa-IR" sz="2000" u="sng" dirty="0">
                <a:solidFill>
                  <a:prstClr val="black"/>
                </a:solidFill>
                <a:cs typeface="B Mitra" panose="00000400000000000000" pitchFamily="2" charset="-78"/>
              </a:rPr>
              <a:t>مهمترین عیب</a:t>
            </a:r>
            <a:r>
              <a:rPr lang="fa-IR" sz="2000" dirty="0">
                <a:solidFill>
                  <a:prstClr val="black"/>
                </a:solidFill>
                <a:cs typeface="B Mitra" panose="00000400000000000000" pitchFamily="2" charset="-78"/>
              </a:rPr>
              <a:t>)</a:t>
            </a:r>
          </a:p>
          <a:p>
            <a:pPr lvl="0" algn="r">
              <a:lnSpc>
                <a:spcPct val="90000"/>
              </a:lnSpc>
              <a:spcBef>
                <a:spcPts val="1000"/>
              </a:spcBef>
            </a:pPr>
            <a:r>
              <a:rPr lang="fa-IR" sz="2000" dirty="0">
                <a:solidFill>
                  <a:prstClr val="black"/>
                </a:solidFill>
                <a:cs typeface="B Mitra" panose="00000400000000000000" pitchFamily="2" charset="-78"/>
              </a:rPr>
              <a:t>3- کاربرد زیاد آنها باعث افزایش حفظ طوطی وار می شود(. و دانش آموزان خودشان را با یادگیری مطالب کم</a:t>
            </a:r>
          </a:p>
          <a:p>
            <a:pPr lvl="0" algn="r">
              <a:lnSpc>
                <a:spcPct val="90000"/>
              </a:lnSpc>
              <a:spcBef>
                <a:spcPts val="1000"/>
              </a:spcBef>
            </a:pPr>
            <a:r>
              <a:rPr lang="fa-IR" sz="2000" dirty="0">
                <a:solidFill>
                  <a:prstClr val="black"/>
                </a:solidFill>
                <a:cs typeface="B Mitra" panose="00000400000000000000" pitchFamily="2" charset="-78"/>
              </a:rPr>
              <a:t>اهمیت می سنجند)</a:t>
            </a:r>
          </a:p>
          <a:p>
            <a:pPr lvl="0" algn="r">
              <a:lnSpc>
                <a:spcPct val="90000"/>
              </a:lnSpc>
              <a:spcBef>
                <a:spcPts val="1000"/>
              </a:spcBef>
            </a:pPr>
            <a:r>
              <a:rPr lang="fa-IR" sz="2000" dirty="0">
                <a:solidFill>
                  <a:prstClr val="black"/>
                </a:solidFill>
                <a:cs typeface="B Mitra" panose="00000400000000000000" pitchFamily="2" charset="-78"/>
              </a:rPr>
              <a:t>4- بیشتر هدفهای سطح پایین را میسنجند.</a:t>
            </a: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496425" y="-19050"/>
            <a:ext cx="272483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9087705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182143"/>
            <a:ext cx="9227127" cy="37851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>
              <a:lnSpc>
                <a:spcPct val="90000"/>
              </a:lnSpc>
              <a:spcBef>
                <a:spcPts val="1000"/>
              </a:spcBef>
            </a:pPr>
            <a:r>
              <a:rPr lang="fa-IR" sz="3200" dirty="0">
                <a:solidFill>
                  <a:srgbClr val="FF0000"/>
                </a:solidFill>
                <a:cs typeface="B Mitra" panose="00000400000000000000" pitchFamily="2" charset="-78"/>
              </a:rPr>
              <a:t>قواعد تهیه سوال های صحیح – غلط:</a:t>
            </a:r>
          </a:p>
          <a:p>
            <a:pPr lvl="0" algn="r">
              <a:lnSpc>
                <a:spcPct val="90000"/>
              </a:lnSpc>
              <a:spcBef>
                <a:spcPts val="1000"/>
              </a:spcBef>
            </a:pPr>
            <a:r>
              <a:rPr lang="fa-IR" sz="2000" dirty="0">
                <a:solidFill>
                  <a:prstClr val="black"/>
                </a:solidFill>
                <a:cs typeface="B Mitra" panose="00000400000000000000" pitchFamily="2" charset="-78"/>
              </a:rPr>
              <a:t>1- سوال ها را تا حد امکان مختصر، ساده و روشن بنویسید.</a:t>
            </a:r>
          </a:p>
          <a:p>
            <a:pPr lvl="0" algn="r">
              <a:lnSpc>
                <a:spcPct val="90000"/>
              </a:lnSpc>
              <a:spcBef>
                <a:spcPts val="1000"/>
              </a:spcBef>
            </a:pPr>
            <a:r>
              <a:rPr lang="fa-IR" sz="2000" dirty="0">
                <a:solidFill>
                  <a:prstClr val="black"/>
                </a:solidFill>
                <a:cs typeface="B Mitra" panose="00000400000000000000" pitchFamily="2" charset="-78"/>
              </a:rPr>
              <a:t>2- جملاتی را بکار ببرید که برای کسانی که موضوع سوال را یاد گرفته اند </a:t>
            </a:r>
            <a:r>
              <a:rPr lang="fa-IR" sz="2000" b="1" u="sng" dirty="0">
                <a:solidFill>
                  <a:prstClr val="black"/>
                </a:solidFill>
                <a:cs typeface="B Mitra" panose="00000400000000000000" pitchFamily="2" charset="-78"/>
              </a:rPr>
              <a:t>به طور آشکار درست یا غلط</a:t>
            </a:r>
          </a:p>
          <a:p>
            <a:pPr lvl="0" algn="r">
              <a:lnSpc>
                <a:spcPct val="90000"/>
              </a:lnSpc>
              <a:spcBef>
                <a:spcPts val="1000"/>
              </a:spcBef>
            </a:pPr>
            <a:r>
              <a:rPr lang="fa-IR" sz="2000" b="1" u="sng" dirty="0">
                <a:solidFill>
                  <a:prstClr val="black"/>
                </a:solidFill>
                <a:cs typeface="B Mitra" panose="00000400000000000000" pitchFamily="2" charset="-78"/>
              </a:rPr>
              <a:t>باشد.</a:t>
            </a:r>
            <a:endParaRPr lang="en-US" sz="2000" b="1" u="sng" dirty="0">
              <a:solidFill>
                <a:prstClr val="black"/>
              </a:solidFill>
              <a:cs typeface="B Mitra" panose="00000400000000000000" pitchFamily="2" charset="-78"/>
            </a:endParaRPr>
          </a:p>
          <a:p>
            <a:pPr lvl="0" algn="r">
              <a:lnSpc>
                <a:spcPct val="90000"/>
              </a:lnSpc>
              <a:spcBef>
                <a:spcPts val="1000"/>
              </a:spcBef>
            </a:pPr>
            <a:r>
              <a:rPr lang="fa-IR" sz="2000" dirty="0">
                <a:solidFill>
                  <a:prstClr val="black"/>
                </a:solidFill>
                <a:cs typeface="B Mitra" panose="00000400000000000000" pitchFamily="2" charset="-78"/>
              </a:rPr>
              <a:t>3- حتی المقدور از کلماتی مثل همه، بعضی وقت ها، غالبا، هرگز و ... بپرهیزید </a:t>
            </a:r>
            <a:r>
              <a:rPr lang="fa-IR" sz="2000" b="1" dirty="0">
                <a:solidFill>
                  <a:prstClr val="black"/>
                </a:solidFill>
                <a:cs typeface="B Mitra" panose="00000400000000000000" pitchFamily="2" charset="-78"/>
              </a:rPr>
              <a:t>(چون این کلمات هدایتگر</a:t>
            </a:r>
          </a:p>
          <a:p>
            <a:pPr lvl="0" algn="r">
              <a:lnSpc>
                <a:spcPct val="90000"/>
              </a:lnSpc>
              <a:spcBef>
                <a:spcPts val="1000"/>
              </a:spcBef>
            </a:pPr>
            <a:r>
              <a:rPr lang="fa-IR" sz="2000" b="1" dirty="0">
                <a:solidFill>
                  <a:prstClr val="black"/>
                </a:solidFill>
                <a:cs typeface="B Mitra" panose="00000400000000000000" pitchFamily="2" charset="-78"/>
              </a:rPr>
              <a:t>می شوند) </a:t>
            </a:r>
          </a:p>
          <a:p>
            <a:pPr lvl="0" algn="r">
              <a:lnSpc>
                <a:spcPct val="90000"/>
              </a:lnSpc>
              <a:spcBef>
                <a:spcPts val="1000"/>
              </a:spcBef>
            </a:pPr>
            <a:r>
              <a:rPr lang="fa-IR" sz="2000" dirty="0">
                <a:solidFill>
                  <a:prstClr val="black"/>
                </a:solidFill>
                <a:cs typeface="B Mitra" panose="00000400000000000000" pitchFamily="2" charset="-78"/>
              </a:rPr>
              <a:t>4- تعداد سوال های صحیح و غلط تقریبا به یک اندازه باشد.</a:t>
            </a:r>
            <a:endParaRPr lang="en-US" sz="2000" dirty="0">
              <a:solidFill>
                <a:prstClr val="black"/>
              </a:solidFill>
              <a:cs typeface="B Mitra" panose="00000400000000000000" pitchFamily="2" charset="-78"/>
            </a:endParaRPr>
          </a:p>
          <a:p>
            <a:pPr lvl="0" algn="r">
              <a:lnSpc>
                <a:spcPct val="90000"/>
              </a:lnSpc>
              <a:spcBef>
                <a:spcPts val="1000"/>
              </a:spcBef>
            </a:pPr>
            <a:r>
              <a:rPr lang="fa-IR" sz="2000" dirty="0">
                <a:solidFill>
                  <a:prstClr val="black"/>
                </a:solidFill>
                <a:cs typeface="B Mitra" panose="00000400000000000000" pitchFamily="2" charset="-78"/>
              </a:rPr>
              <a:t>5- سوال های صحیح و غلط را از روی جملات کتاب دقیقا ننویسیم.</a:t>
            </a:r>
          </a:p>
          <a:p>
            <a:pPr lvl="0" algn="r">
              <a:lnSpc>
                <a:spcPct val="90000"/>
              </a:lnSpc>
              <a:spcBef>
                <a:spcPts val="1000"/>
              </a:spcBef>
            </a:pPr>
            <a:r>
              <a:rPr lang="fa-IR" sz="2000" dirty="0">
                <a:solidFill>
                  <a:prstClr val="black"/>
                </a:solidFill>
                <a:cs typeface="B Mitra" panose="00000400000000000000" pitchFamily="2" charset="-78"/>
              </a:rPr>
              <a:t>6- </a:t>
            </a:r>
            <a:r>
              <a:rPr lang="fa-IR" sz="2000" b="1" u="sng" dirty="0">
                <a:solidFill>
                  <a:prstClr val="black"/>
                </a:solidFill>
                <a:cs typeface="B Mitra" panose="00000400000000000000" pitchFamily="2" charset="-78"/>
              </a:rPr>
              <a:t>هر سوال </a:t>
            </a:r>
            <a:r>
              <a:rPr lang="fa-IR" sz="2000" dirty="0">
                <a:solidFill>
                  <a:prstClr val="black"/>
                </a:solidFill>
                <a:cs typeface="B Mitra" panose="00000400000000000000" pitchFamily="2" charset="-78"/>
              </a:rPr>
              <a:t>به </a:t>
            </a:r>
            <a:r>
              <a:rPr lang="fa-IR" sz="2000" b="1" u="sng" dirty="0">
                <a:solidFill>
                  <a:prstClr val="black"/>
                </a:solidFill>
                <a:cs typeface="B Mitra" panose="00000400000000000000" pitchFamily="2" charset="-78"/>
              </a:rPr>
              <a:t>یک هدف آموزشی </a:t>
            </a:r>
            <a:r>
              <a:rPr lang="fa-IR" sz="2000" dirty="0">
                <a:solidFill>
                  <a:prstClr val="black"/>
                </a:solidFill>
                <a:cs typeface="B Mitra" panose="00000400000000000000" pitchFamily="2" charset="-78"/>
              </a:rPr>
              <a:t>مهم مربوط باشد و مطالب بی اهمیت در سوال قرار نگیرد</a:t>
            </a:r>
            <a:r>
              <a:rPr lang="fa-IR" sz="2000" dirty="0" smtClean="0">
                <a:solidFill>
                  <a:prstClr val="black"/>
                </a:solidFill>
                <a:cs typeface="B Mitra" panose="00000400000000000000" pitchFamily="2" charset="-78"/>
              </a:rPr>
              <a:t>.</a:t>
            </a:r>
            <a:endParaRPr lang="fa-IR" sz="2000" dirty="0">
              <a:solidFill>
                <a:prstClr val="black"/>
              </a:solidFill>
              <a:cs typeface="B Mitra" panose="00000400000000000000" pitchFamily="2" charset="-78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496425" y="-19050"/>
            <a:ext cx="272483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008441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44773" y="1302840"/>
            <a:ext cx="8814218" cy="52398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>
              <a:lnSpc>
                <a:spcPct val="90000"/>
              </a:lnSpc>
              <a:spcBef>
                <a:spcPts val="1000"/>
              </a:spcBef>
            </a:pPr>
            <a:r>
              <a:rPr lang="fa-IR" sz="2000" dirty="0">
                <a:solidFill>
                  <a:prstClr val="black"/>
                </a:solidFill>
                <a:cs typeface="B Mitra" panose="00000400000000000000" pitchFamily="2" charset="-78"/>
              </a:rPr>
              <a:t>1- موضوعات مهم و در ارتباط با هدف های آموزشی را در سوال های خود بیاورید.</a:t>
            </a:r>
          </a:p>
          <a:p>
            <a:pPr lvl="0" algn="r">
              <a:lnSpc>
                <a:spcPct val="90000"/>
              </a:lnSpc>
              <a:spcBef>
                <a:spcPts val="1000"/>
              </a:spcBef>
            </a:pPr>
            <a:r>
              <a:rPr lang="fa-IR" sz="2000" dirty="0">
                <a:solidFill>
                  <a:prstClr val="black"/>
                </a:solidFill>
                <a:cs typeface="B Mitra" panose="00000400000000000000" pitchFamily="2" charset="-78"/>
              </a:rPr>
              <a:t>2- سوال هایی طرح کنید که درک و فهم را بسنجد نه یادآوری کلمه به کلمه را.</a:t>
            </a:r>
          </a:p>
          <a:p>
            <a:pPr lvl="0" algn="r">
              <a:lnSpc>
                <a:spcPct val="90000"/>
              </a:lnSpc>
              <a:spcBef>
                <a:spcPts val="1000"/>
              </a:spcBef>
            </a:pPr>
            <a:r>
              <a:rPr lang="fa-IR" sz="2000" dirty="0">
                <a:solidFill>
                  <a:prstClr val="black"/>
                </a:solidFill>
                <a:cs typeface="B Mitra" panose="00000400000000000000" pitchFamily="2" charset="-78"/>
              </a:rPr>
              <a:t>3- سوال هایی طرح کنید که درست یا غلط بودن آنها (به وسیله اشخاص صاحب نظر) قابل دفاع باشد.</a:t>
            </a:r>
            <a:endParaRPr lang="en-US" sz="2000" dirty="0">
              <a:solidFill>
                <a:prstClr val="black"/>
              </a:solidFill>
              <a:cs typeface="B Mitra" panose="00000400000000000000" pitchFamily="2" charset="-78"/>
            </a:endParaRPr>
          </a:p>
          <a:p>
            <a:pPr lvl="0" algn="r">
              <a:lnSpc>
                <a:spcPct val="90000"/>
              </a:lnSpc>
              <a:spcBef>
                <a:spcPts val="1000"/>
              </a:spcBef>
            </a:pPr>
            <a:r>
              <a:rPr lang="fa-IR" sz="2000" dirty="0">
                <a:solidFill>
                  <a:prstClr val="black"/>
                </a:solidFill>
                <a:cs typeface="B Mitra" panose="00000400000000000000" pitchFamily="2" charset="-78"/>
              </a:rPr>
              <a:t>4- از جمله های پیچیده و چند قسمتی استفاده نکنید.</a:t>
            </a:r>
            <a:endParaRPr lang="en-US" sz="2000" dirty="0">
              <a:solidFill>
                <a:prstClr val="black"/>
              </a:solidFill>
              <a:cs typeface="B Mitra" panose="00000400000000000000" pitchFamily="2" charset="-78"/>
            </a:endParaRPr>
          </a:p>
          <a:p>
            <a:pPr lvl="0" algn="r">
              <a:lnSpc>
                <a:spcPct val="90000"/>
              </a:lnSpc>
              <a:spcBef>
                <a:spcPts val="1000"/>
              </a:spcBef>
            </a:pPr>
            <a:r>
              <a:rPr lang="fa-IR" sz="2000" dirty="0">
                <a:solidFill>
                  <a:prstClr val="black"/>
                </a:solidFill>
                <a:cs typeface="B Mitra" panose="00000400000000000000" pitchFamily="2" charset="-78"/>
              </a:rPr>
              <a:t>5- در هر سوال بیشتر از یک موضوع قرار ندهید.</a:t>
            </a:r>
            <a:endParaRPr lang="en-US" sz="2000" dirty="0">
              <a:solidFill>
                <a:prstClr val="black"/>
              </a:solidFill>
              <a:cs typeface="B Mitra" panose="00000400000000000000" pitchFamily="2" charset="-78"/>
            </a:endParaRPr>
          </a:p>
          <a:p>
            <a:pPr lvl="0" algn="r">
              <a:lnSpc>
                <a:spcPct val="90000"/>
              </a:lnSpc>
              <a:spcBef>
                <a:spcPts val="1000"/>
              </a:spcBef>
            </a:pPr>
            <a:r>
              <a:rPr lang="fa-IR" sz="2000" dirty="0">
                <a:solidFill>
                  <a:prstClr val="black"/>
                </a:solidFill>
                <a:cs typeface="B Mitra" panose="00000400000000000000" pitchFamily="2" charset="-78"/>
              </a:rPr>
              <a:t>6- در صورت امکان از زبان </a:t>
            </a:r>
            <a:r>
              <a:rPr lang="fa-IR" sz="2000" b="1" u="sng" dirty="0">
                <a:solidFill>
                  <a:prstClr val="black"/>
                </a:solidFill>
                <a:cs typeface="B Mitra" panose="00000400000000000000" pitchFamily="2" charset="-78"/>
              </a:rPr>
              <a:t>کمی و دقیق</a:t>
            </a:r>
            <a:r>
              <a:rPr lang="fa-IR" sz="2000" dirty="0">
                <a:solidFill>
                  <a:prstClr val="black"/>
                </a:solidFill>
                <a:cs typeface="B Mitra" panose="00000400000000000000" pitchFamily="2" charset="-78"/>
              </a:rPr>
              <a:t> استفاده کنید </a:t>
            </a:r>
            <a:r>
              <a:rPr lang="fa-IR" sz="2000" b="1" u="sng" dirty="0">
                <a:solidFill>
                  <a:prstClr val="black"/>
                </a:solidFill>
                <a:cs typeface="B Mitra" panose="00000400000000000000" pitchFamily="2" charset="-78"/>
              </a:rPr>
              <a:t>نه از زبان کیفی و غیر دقیق</a:t>
            </a:r>
            <a:endParaRPr lang="fa-IR" sz="2000" dirty="0">
              <a:solidFill>
                <a:prstClr val="black"/>
              </a:solidFill>
              <a:cs typeface="B Mitra" panose="00000400000000000000" pitchFamily="2" charset="-78"/>
            </a:endParaRPr>
          </a:p>
          <a:p>
            <a:pPr lvl="0" algn="r">
              <a:lnSpc>
                <a:spcPct val="90000"/>
              </a:lnSpc>
              <a:spcBef>
                <a:spcPts val="1000"/>
              </a:spcBef>
            </a:pPr>
            <a:r>
              <a:rPr lang="fa-IR" sz="2000" b="1" u="sng" dirty="0">
                <a:solidFill>
                  <a:prstClr val="black"/>
                </a:solidFill>
                <a:cs typeface="B Mitra" panose="00000400000000000000" pitchFamily="2" charset="-78"/>
              </a:rPr>
              <a:t> </a:t>
            </a:r>
            <a:r>
              <a:rPr lang="fa-IR" sz="2000" dirty="0">
                <a:solidFill>
                  <a:prstClr val="black"/>
                </a:solidFill>
                <a:cs typeface="B Mitra" panose="00000400000000000000" pitchFamily="2" charset="-78"/>
              </a:rPr>
              <a:t>* زبان کیفی و غیر دقیق زبان تفسیرپذیر است و هر کسی براساس فهم خود پاسخ می دهند (درک</a:t>
            </a:r>
          </a:p>
          <a:p>
            <a:pPr lvl="0" algn="r">
              <a:lnSpc>
                <a:spcPct val="90000"/>
              </a:lnSpc>
              <a:spcBef>
                <a:spcPts val="1000"/>
              </a:spcBef>
            </a:pPr>
            <a:r>
              <a:rPr lang="fa-IR" sz="2000" dirty="0">
                <a:solidFill>
                  <a:prstClr val="black"/>
                </a:solidFill>
                <a:cs typeface="B Mitra" panose="00000400000000000000" pitchFamily="2" charset="-78"/>
              </a:rPr>
              <a:t>مشترک وجود ندارد)</a:t>
            </a:r>
            <a:endParaRPr lang="en-US" sz="2000" dirty="0">
              <a:solidFill>
                <a:prstClr val="black"/>
              </a:solidFill>
              <a:cs typeface="B Mitra" panose="00000400000000000000" pitchFamily="2" charset="-78"/>
            </a:endParaRPr>
          </a:p>
          <a:p>
            <a:pPr lvl="0" algn="r">
              <a:lnSpc>
                <a:spcPct val="90000"/>
              </a:lnSpc>
              <a:spcBef>
                <a:spcPts val="1000"/>
              </a:spcBef>
            </a:pPr>
            <a:r>
              <a:rPr lang="fa-IR" sz="2000" dirty="0">
                <a:solidFill>
                  <a:prstClr val="black"/>
                </a:solidFill>
                <a:cs typeface="B Mitra" panose="00000400000000000000" pitchFamily="2" charset="-78"/>
              </a:rPr>
              <a:t>7- تا آنجا که ممکن است از طرح </a:t>
            </a:r>
            <a:r>
              <a:rPr lang="fa-IR" sz="2000" b="1" u="sng" dirty="0">
                <a:solidFill>
                  <a:prstClr val="black"/>
                </a:solidFill>
                <a:cs typeface="B Mitra" panose="00000400000000000000" pitchFamily="2" charset="-78"/>
              </a:rPr>
              <a:t>سوال های منفی </a:t>
            </a:r>
            <a:r>
              <a:rPr lang="fa-IR" sz="2000" dirty="0">
                <a:solidFill>
                  <a:prstClr val="black"/>
                </a:solidFill>
                <a:cs typeface="B Mitra" panose="00000400000000000000" pitchFamily="2" charset="-78"/>
              </a:rPr>
              <a:t>پرهیز کنید.</a:t>
            </a:r>
          </a:p>
          <a:p>
            <a:pPr lvl="0" algn="r">
              <a:lnSpc>
                <a:spcPct val="90000"/>
              </a:lnSpc>
              <a:spcBef>
                <a:spcPts val="1000"/>
              </a:spcBef>
            </a:pPr>
            <a:r>
              <a:rPr lang="fa-IR" sz="2000" dirty="0">
                <a:solidFill>
                  <a:prstClr val="black"/>
                </a:solidFill>
                <a:cs typeface="B Mitra" panose="00000400000000000000" pitchFamily="2" charset="-78"/>
              </a:rPr>
              <a:t>8- از کلمات راهنما یا اشاره کننده به جواب درست استفاده نکنید.</a:t>
            </a:r>
          </a:p>
          <a:p>
            <a:pPr lvl="0" algn="r">
              <a:lnSpc>
                <a:spcPct val="90000"/>
              </a:lnSpc>
              <a:spcBef>
                <a:spcPts val="1000"/>
              </a:spcBef>
            </a:pPr>
            <a:r>
              <a:rPr lang="fa-IR" sz="2000" dirty="0">
                <a:solidFill>
                  <a:prstClr val="black"/>
                </a:solidFill>
                <a:cs typeface="B Mitra" panose="00000400000000000000" pitchFamily="2" charset="-78"/>
              </a:rPr>
              <a:t>9- سعی کنید تعداد سوالهای غلط بیشتر از تعداد درست باشد. </a:t>
            </a:r>
            <a:r>
              <a:rPr lang="fa-IR" sz="2000" b="1" u="sng" dirty="0">
                <a:solidFill>
                  <a:prstClr val="black"/>
                </a:solidFill>
                <a:cs typeface="B Mitra" panose="00000400000000000000" pitchFamily="2" charset="-78"/>
              </a:rPr>
              <a:t>چون سوالات غلط ضریب تمیز فعالتری</a:t>
            </a:r>
          </a:p>
          <a:p>
            <a:pPr lvl="0" algn="r">
              <a:lnSpc>
                <a:spcPct val="90000"/>
              </a:lnSpc>
              <a:spcBef>
                <a:spcPts val="1000"/>
              </a:spcBef>
            </a:pPr>
            <a:r>
              <a:rPr lang="fa-IR" sz="2000" b="1" u="sng" dirty="0">
                <a:solidFill>
                  <a:prstClr val="black"/>
                </a:solidFill>
                <a:cs typeface="B Mitra" panose="00000400000000000000" pitchFamily="2" charset="-78"/>
              </a:rPr>
              <a:t>دارند.</a:t>
            </a:r>
          </a:p>
          <a:p>
            <a:pPr lvl="0" algn="r">
              <a:lnSpc>
                <a:spcPct val="90000"/>
              </a:lnSpc>
              <a:spcBef>
                <a:spcPts val="1000"/>
              </a:spcBef>
            </a:pPr>
            <a:r>
              <a:rPr lang="fa-IR" sz="2000" dirty="0">
                <a:solidFill>
                  <a:prstClr val="black"/>
                </a:solidFill>
                <a:cs typeface="B Mitra" panose="00000400000000000000" pitchFamily="2" charset="-78"/>
              </a:rPr>
              <a:t>10- طول سوال های صحیح و غلط را تقریبا هم اندازه انتخاب کنید.</a:t>
            </a: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496425" y="-19050"/>
            <a:ext cx="272483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extBox 1"/>
          <p:cNvSpPr txBox="1"/>
          <p:nvPr/>
        </p:nvSpPr>
        <p:spPr>
          <a:xfrm>
            <a:off x="3061355" y="669701"/>
            <a:ext cx="33810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a-IR" b="1" dirty="0" smtClean="0">
                <a:cs typeface="B Lotus" panose="00000400000000000000" pitchFamily="2" charset="-78"/>
              </a:rPr>
              <a:t>سایر نکات در مورد سوال های  صحیح- غلط</a:t>
            </a:r>
            <a:endParaRPr lang="en-US" b="1" dirty="0">
              <a:cs typeface="B Lotus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667394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42296" y="141947"/>
            <a:ext cx="9241849" cy="52455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 rtl="1">
              <a:lnSpc>
                <a:spcPct val="150000"/>
              </a:lnSpc>
            </a:pPr>
            <a:r>
              <a:rPr lang="fa-IR" sz="2800" b="1" dirty="0">
                <a:solidFill>
                  <a:srgbClr val="FF0000"/>
                </a:solidFill>
                <a:cs typeface="B Mitra" panose="00000400000000000000" pitchFamily="2" charset="-78"/>
              </a:rPr>
              <a:t>موارد استفاده سوال های </a:t>
            </a:r>
            <a:r>
              <a:rPr lang="fa-IR" sz="2800" b="1" dirty="0" smtClean="0">
                <a:solidFill>
                  <a:srgbClr val="FF0000"/>
                </a:solidFill>
                <a:cs typeface="B Mitra" panose="00000400000000000000" pitchFamily="2" charset="-78"/>
              </a:rPr>
              <a:t>صحیح- غلط</a:t>
            </a:r>
          </a:p>
          <a:p>
            <a:pPr algn="just" rtl="1">
              <a:lnSpc>
                <a:spcPct val="150000"/>
              </a:lnSpc>
            </a:pPr>
            <a:r>
              <a:rPr lang="fa-IR" sz="2600" dirty="0" smtClean="0">
                <a:solidFill>
                  <a:prstClr val="black"/>
                </a:solidFill>
                <a:cs typeface="B Mitra" panose="00000400000000000000" pitchFamily="2" charset="-78"/>
              </a:rPr>
              <a:t>الف-یادآوری </a:t>
            </a:r>
            <a:r>
              <a:rPr lang="fa-IR" sz="2600" dirty="0">
                <a:solidFill>
                  <a:prstClr val="black"/>
                </a:solidFill>
                <a:cs typeface="B Mitra" panose="00000400000000000000" pitchFamily="2" charset="-78"/>
              </a:rPr>
              <a:t>دانش امور واقعی </a:t>
            </a:r>
          </a:p>
          <a:p>
            <a:pPr lvl="0" algn="r">
              <a:lnSpc>
                <a:spcPct val="90000"/>
              </a:lnSpc>
              <a:spcBef>
                <a:spcPts val="1000"/>
              </a:spcBef>
            </a:pPr>
            <a:r>
              <a:rPr lang="fa-IR" sz="2600" dirty="0">
                <a:solidFill>
                  <a:prstClr val="black"/>
                </a:solidFill>
                <a:cs typeface="B Mitra" panose="00000400000000000000" pitchFamily="2" charset="-78"/>
              </a:rPr>
              <a:t>ب- یادآوری دانش مفهومی </a:t>
            </a:r>
          </a:p>
          <a:p>
            <a:pPr lvl="0" algn="r">
              <a:lnSpc>
                <a:spcPct val="90000"/>
              </a:lnSpc>
              <a:spcBef>
                <a:spcPts val="1000"/>
              </a:spcBef>
            </a:pPr>
            <a:r>
              <a:rPr lang="fa-IR" sz="2600" dirty="0">
                <a:solidFill>
                  <a:prstClr val="black"/>
                </a:solidFill>
                <a:cs typeface="B Mitra" panose="00000400000000000000" pitchFamily="2" charset="-78"/>
              </a:rPr>
              <a:t>پ- یادآوری دانش روندی </a:t>
            </a:r>
          </a:p>
          <a:p>
            <a:pPr lvl="0" algn="r">
              <a:lnSpc>
                <a:spcPct val="90000"/>
              </a:lnSpc>
              <a:spcBef>
                <a:spcPts val="1000"/>
              </a:spcBef>
            </a:pPr>
            <a:r>
              <a:rPr lang="fa-IR" sz="2600" dirty="0">
                <a:solidFill>
                  <a:prstClr val="black"/>
                </a:solidFill>
                <a:cs typeface="B Mitra" panose="00000400000000000000" pitchFamily="2" charset="-78"/>
              </a:rPr>
              <a:t>ج- یادآوری دانش فراشناختی </a:t>
            </a:r>
          </a:p>
          <a:p>
            <a:pPr lvl="0" algn="r">
              <a:lnSpc>
                <a:spcPct val="90000"/>
              </a:lnSpc>
              <a:spcBef>
                <a:spcPts val="1000"/>
              </a:spcBef>
            </a:pPr>
            <a:r>
              <a:rPr lang="fa-IR" sz="2600" dirty="0">
                <a:solidFill>
                  <a:prstClr val="black"/>
                </a:solidFill>
                <a:cs typeface="B Mitra" panose="00000400000000000000" pitchFamily="2" charset="-78"/>
              </a:rPr>
              <a:t>د- فهمیدن دانش مفهومی </a:t>
            </a:r>
          </a:p>
          <a:p>
            <a:pPr lvl="0" algn="r">
              <a:lnSpc>
                <a:spcPct val="90000"/>
              </a:lnSpc>
              <a:spcBef>
                <a:spcPts val="1000"/>
              </a:spcBef>
            </a:pPr>
            <a:r>
              <a:rPr lang="fa-IR" sz="2600" dirty="0">
                <a:solidFill>
                  <a:prstClr val="black"/>
                </a:solidFill>
                <a:cs typeface="B Mitra" panose="00000400000000000000" pitchFamily="2" charset="-78"/>
              </a:rPr>
              <a:t>ه- فهمیدن دانش روندی </a:t>
            </a:r>
          </a:p>
          <a:p>
            <a:pPr lvl="0" algn="r">
              <a:lnSpc>
                <a:spcPct val="90000"/>
              </a:lnSpc>
              <a:spcBef>
                <a:spcPts val="1000"/>
              </a:spcBef>
            </a:pPr>
            <a:r>
              <a:rPr lang="fa-IR" sz="2600" dirty="0">
                <a:solidFill>
                  <a:prstClr val="black"/>
                </a:solidFill>
                <a:cs typeface="B Mitra" panose="00000400000000000000" pitchFamily="2" charset="-78"/>
              </a:rPr>
              <a:t>س- کاربستن دانش امور واقعی </a:t>
            </a:r>
          </a:p>
          <a:p>
            <a:pPr lvl="0" algn="r">
              <a:lnSpc>
                <a:spcPct val="90000"/>
              </a:lnSpc>
              <a:spcBef>
                <a:spcPts val="1000"/>
              </a:spcBef>
            </a:pPr>
            <a:r>
              <a:rPr lang="fa-IR" sz="2600" dirty="0">
                <a:solidFill>
                  <a:prstClr val="black"/>
                </a:solidFill>
                <a:cs typeface="B Mitra" panose="00000400000000000000" pitchFamily="2" charset="-78"/>
              </a:rPr>
              <a:t>ش- کاربستن دانش روندی </a:t>
            </a:r>
          </a:p>
          <a:p>
            <a:pPr lvl="0" algn="r">
              <a:lnSpc>
                <a:spcPct val="90000"/>
              </a:lnSpc>
              <a:spcBef>
                <a:spcPts val="1000"/>
              </a:spcBef>
            </a:pPr>
            <a:r>
              <a:rPr lang="fa-IR" sz="2600" dirty="0">
                <a:solidFill>
                  <a:prstClr val="black"/>
                </a:solidFill>
                <a:cs typeface="B Mitra" panose="00000400000000000000" pitchFamily="2" charset="-78"/>
              </a:rPr>
              <a:t>ی- تحلیل دانش امور واقعی و حوزه های عاطفی</a:t>
            </a: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496425" y="-19050"/>
            <a:ext cx="272483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536258575"/>
      </p:ext>
    </p:extLst>
  </p:cSld>
  <p:clrMapOvr>
    <a:masterClrMapping/>
  </p:clrMapOvr>
  <p:transition spd="slow">
    <p:comb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228842"/>
            <a:ext cx="9227127" cy="56451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>
              <a:lnSpc>
                <a:spcPct val="90000"/>
              </a:lnSpc>
              <a:spcBef>
                <a:spcPts val="1000"/>
              </a:spcBef>
            </a:pPr>
            <a:r>
              <a:rPr lang="fa-IR" sz="2000" b="1" dirty="0">
                <a:solidFill>
                  <a:srgbClr val="FF0000"/>
                </a:solidFill>
                <a:cs typeface="B Mitra" panose="00000400000000000000" pitchFamily="2" charset="-78"/>
              </a:rPr>
              <a:t>ب- سوال های جور </a:t>
            </a:r>
            <a:r>
              <a:rPr lang="fa-IR" sz="2000" b="1" dirty="0" smtClean="0">
                <a:solidFill>
                  <a:srgbClr val="FF0000"/>
                </a:solidFill>
                <a:cs typeface="B Mitra" panose="00000400000000000000" pitchFamily="2" charset="-78"/>
              </a:rPr>
              <a:t>کردنی</a:t>
            </a:r>
          </a:p>
          <a:p>
            <a:pPr lvl="0" algn="r">
              <a:lnSpc>
                <a:spcPct val="90000"/>
              </a:lnSpc>
              <a:spcBef>
                <a:spcPts val="1000"/>
              </a:spcBef>
            </a:pPr>
            <a:r>
              <a:rPr lang="fa-IR" sz="2000" dirty="0" smtClean="0">
                <a:solidFill>
                  <a:prstClr val="black"/>
                </a:solidFill>
                <a:cs typeface="B Mitra" panose="00000400000000000000" pitchFamily="2" charset="-78"/>
              </a:rPr>
              <a:t>شامل </a:t>
            </a:r>
            <a:r>
              <a:rPr lang="fa-IR" sz="2000" dirty="0">
                <a:solidFill>
                  <a:prstClr val="black"/>
                </a:solidFill>
                <a:cs typeface="B Mitra" panose="00000400000000000000" pitchFamily="2" charset="-78"/>
              </a:rPr>
              <a:t>تعدادی پرسش و تعدادی پاسخ می باشد و آزمودنی باید پرسش ها و پاسخ ها را به نحوی به یکدیگر مربوط</a:t>
            </a:r>
          </a:p>
          <a:p>
            <a:pPr lvl="0" algn="r">
              <a:lnSpc>
                <a:spcPct val="90000"/>
              </a:lnSpc>
              <a:spcBef>
                <a:spcPts val="1000"/>
              </a:spcBef>
            </a:pPr>
            <a:r>
              <a:rPr lang="fa-IR" sz="2000" dirty="0">
                <a:solidFill>
                  <a:prstClr val="black"/>
                </a:solidFill>
                <a:cs typeface="B Mitra" panose="00000400000000000000" pitchFamily="2" charset="-78"/>
              </a:rPr>
              <a:t>سازد.</a:t>
            </a:r>
          </a:p>
          <a:p>
            <a:pPr lvl="0" algn="r">
              <a:lnSpc>
                <a:spcPct val="90000"/>
              </a:lnSpc>
              <a:spcBef>
                <a:spcPts val="1000"/>
              </a:spcBef>
            </a:pPr>
            <a:r>
              <a:rPr lang="fa-IR" sz="2000" dirty="0">
                <a:solidFill>
                  <a:prstClr val="black"/>
                </a:solidFill>
                <a:cs typeface="B Mitra" panose="00000400000000000000" pitchFamily="2" charset="-78"/>
              </a:rPr>
              <a:t>به عنوان مثال، یک ستون پرسش ها و ستون دیگر پاسخ ها می باشد و آزمون شونده پاسخ ها را با پرسش ها جور</a:t>
            </a:r>
          </a:p>
          <a:p>
            <a:pPr lvl="0" algn="r">
              <a:lnSpc>
                <a:spcPct val="90000"/>
              </a:lnSpc>
              <a:spcBef>
                <a:spcPts val="1000"/>
              </a:spcBef>
            </a:pPr>
            <a:r>
              <a:rPr lang="fa-IR" sz="2000" dirty="0">
                <a:solidFill>
                  <a:prstClr val="black"/>
                </a:solidFill>
                <a:cs typeface="B Mitra" panose="00000400000000000000" pitchFamily="2" charset="-78"/>
              </a:rPr>
              <a:t>می کند.</a:t>
            </a:r>
          </a:p>
          <a:p>
            <a:pPr lvl="0" algn="r">
              <a:lnSpc>
                <a:spcPct val="90000"/>
              </a:lnSpc>
              <a:spcBef>
                <a:spcPts val="1000"/>
              </a:spcBef>
            </a:pPr>
            <a:r>
              <a:rPr lang="fa-IR" sz="2000" dirty="0">
                <a:solidFill>
                  <a:srgbClr val="FF0000"/>
                </a:solidFill>
                <a:cs typeface="B Mitra" panose="00000400000000000000" pitchFamily="2" charset="-78"/>
              </a:rPr>
              <a:t>نکته: </a:t>
            </a:r>
            <a:r>
              <a:rPr lang="fa-IR" sz="2000" dirty="0">
                <a:solidFill>
                  <a:prstClr val="black"/>
                </a:solidFill>
                <a:cs typeface="B Mitra" panose="00000400000000000000" pitchFamily="2" charset="-78"/>
              </a:rPr>
              <a:t>در این آزمون ها راهنمای انجام داشته باشیم. یعنی چگونگی جور کردن سوالات و پاسخ ها را ذکر کنیم.</a:t>
            </a:r>
          </a:p>
          <a:p>
            <a:pPr lvl="0" algn="r">
              <a:lnSpc>
                <a:spcPct val="90000"/>
              </a:lnSpc>
              <a:spcBef>
                <a:spcPts val="1000"/>
              </a:spcBef>
            </a:pPr>
            <a:r>
              <a:rPr lang="fa-IR" sz="2000" b="1" dirty="0">
                <a:solidFill>
                  <a:srgbClr val="FF0000"/>
                </a:solidFill>
                <a:cs typeface="B Mitra" panose="00000400000000000000" pitchFamily="2" charset="-78"/>
              </a:rPr>
              <a:t>محاسن سوالهای جور کردنی:</a:t>
            </a:r>
          </a:p>
          <a:p>
            <a:pPr lvl="0" algn="r">
              <a:lnSpc>
                <a:spcPct val="90000"/>
              </a:lnSpc>
              <a:spcBef>
                <a:spcPts val="1000"/>
              </a:spcBef>
            </a:pPr>
            <a:r>
              <a:rPr lang="fa-IR" sz="2000" dirty="0">
                <a:solidFill>
                  <a:prstClr val="black"/>
                </a:solidFill>
                <a:cs typeface="B Mitra" panose="00000400000000000000" pitchFamily="2" charset="-78"/>
              </a:rPr>
              <a:t>1- برای آزمون </a:t>
            </a:r>
            <a:r>
              <a:rPr lang="fa-IR" sz="2000" u="sng" dirty="0">
                <a:solidFill>
                  <a:prstClr val="black"/>
                </a:solidFill>
                <a:cs typeface="B Mitra" panose="00000400000000000000" pitchFamily="2" charset="-78"/>
              </a:rPr>
              <a:t>دانش</a:t>
            </a:r>
            <a:r>
              <a:rPr lang="fa-IR" sz="2000" dirty="0">
                <a:solidFill>
                  <a:prstClr val="black"/>
                </a:solidFill>
                <a:cs typeface="B Mitra" panose="00000400000000000000" pitchFamily="2" charset="-78"/>
              </a:rPr>
              <a:t> اصطلاحات، تعاریف، تاریخ ها و رویدادهاست.( از حیطه شناختی سطح دانش را در</a:t>
            </a:r>
          </a:p>
          <a:p>
            <a:pPr lvl="0" algn="r">
              <a:lnSpc>
                <a:spcPct val="90000"/>
              </a:lnSpc>
              <a:spcBef>
                <a:spcPts val="1000"/>
              </a:spcBef>
            </a:pPr>
            <a:r>
              <a:rPr lang="fa-IR" sz="2000" dirty="0">
                <a:solidFill>
                  <a:prstClr val="black"/>
                </a:solidFill>
                <a:cs typeface="B Mitra" panose="00000400000000000000" pitchFamily="2" charset="-78"/>
              </a:rPr>
              <a:t>نظر می گیرند)</a:t>
            </a:r>
          </a:p>
          <a:p>
            <a:pPr lvl="0" algn="r">
              <a:lnSpc>
                <a:spcPct val="90000"/>
              </a:lnSpc>
              <a:spcBef>
                <a:spcPts val="1000"/>
              </a:spcBef>
            </a:pPr>
            <a:r>
              <a:rPr lang="fa-IR" sz="2000" dirty="0">
                <a:solidFill>
                  <a:prstClr val="black"/>
                </a:solidFill>
                <a:cs typeface="B Mitra" panose="00000400000000000000" pitchFamily="2" charset="-78"/>
              </a:rPr>
              <a:t>2- برای سنجش یادگیری هایی که با کلمات </a:t>
            </a:r>
            <a:r>
              <a:rPr lang="fa-IR" sz="2000" b="1" dirty="0">
                <a:solidFill>
                  <a:prstClr val="black"/>
                </a:solidFill>
                <a:cs typeface="B Mitra" panose="00000400000000000000" pitchFamily="2" charset="-78"/>
              </a:rPr>
              <a:t>چه کسی</a:t>
            </a:r>
            <a:r>
              <a:rPr lang="fa-IR" sz="2000" dirty="0">
                <a:solidFill>
                  <a:prstClr val="black"/>
                </a:solidFill>
                <a:cs typeface="B Mitra" panose="00000400000000000000" pitchFamily="2" charset="-78"/>
              </a:rPr>
              <a:t>، </a:t>
            </a:r>
            <a:r>
              <a:rPr lang="fa-IR" sz="2000" b="1" dirty="0">
                <a:solidFill>
                  <a:prstClr val="black"/>
                </a:solidFill>
                <a:cs typeface="B Mitra" panose="00000400000000000000" pitchFamily="2" charset="-78"/>
              </a:rPr>
              <a:t>چه چیزی</a:t>
            </a:r>
            <a:r>
              <a:rPr lang="fa-IR" sz="2000" dirty="0">
                <a:solidFill>
                  <a:prstClr val="black"/>
                </a:solidFill>
                <a:cs typeface="B Mitra" panose="00000400000000000000" pitchFamily="2" charset="-78"/>
              </a:rPr>
              <a:t>، </a:t>
            </a:r>
            <a:r>
              <a:rPr lang="fa-IR" sz="2000" b="1" dirty="0">
                <a:solidFill>
                  <a:prstClr val="black"/>
                </a:solidFill>
                <a:cs typeface="B Mitra" panose="00000400000000000000" pitchFamily="2" charset="-78"/>
              </a:rPr>
              <a:t>چه زمانی </a:t>
            </a:r>
            <a:r>
              <a:rPr lang="fa-IR" sz="2000" dirty="0">
                <a:solidFill>
                  <a:prstClr val="black"/>
                </a:solidFill>
                <a:cs typeface="B Mitra" panose="00000400000000000000" pitchFamily="2" charset="-78"/>
              </a:rPr>
              <a:t>و </a:t>
            </a:r>
            <a:r>
              <a:rPr lang="fa-IR" sz="2000" b="1" dirty="0">
                <a:solidFill>
                  <a:prstClr val="black"/>
                </a:solidFill>
                <a:cs typeface="B Mitra" panose="00000400000000000000" pitchFamily="2" charset="-78"/>
              </a:rPr>
              <a:t>کجا</a:t>
            </a:r>
            <a:r>
              <a:rPr lang="fa-IR" sz="2000" dirty="0">
                <a:solidFill>
                  <a:prstClr val="black"/>
                </a:solidFill>
                <a:cs typeface="B Mitra" panose="00000400000000000000" pitchFamily="2" charset="-78"/>
              </a:rPr>
              <a:t> مشخص می شوند،</a:t>
            </a:r>
          </a:p>
          <a:p>
            <a:pPr lvl="0" algn="r">
              <a:lnSpc>
                <a:spcPct val="90000"/>
              </a:lnSpc>
              <a:spcBef>
                <a:spcPts val="1000"/>
              </a:spcBef>
            </a:pPr>
            <a:r>
              <a:rPr lang="fa-IR" sz="2000" dirty="0">
                <a:solidFill>
                  <a:prstClr val="black"/>
                </a:solidFill>
                <a:cs typeface="B Mitra" panose="00000400000000000000" pitchFamily="2" charset="-78"/>
              </a:rPr>
              <a:t>مفیدند.</a:t>
            </a:r>
          </a:p>
          <a:p>
            <a:pPr lvl="0" algn="r">
              <a:lnSpc>
                <a:spcPct val="90000"/>
              </a:lnSpc>
              <a:spcBef>
                <a:spcPts val="1000"/>
              </a:spcBef>
            </a:pPr>
            <a:r>
              <a:rPr lang="fa-IR" sz="2000" dirty="0">
                <a:solidFill>
                  <a:prstClr val="black"/>
                </a:solidFill>
                <a:cs typeface="B Mitra" panose="00000400000000000000" pitchFamily="2" charset="-78"/>
              </a:rPr>
              <a:t>3- تعداد زیادی از آن ها را می توان در یک زمان بکار برد و نمونه نسبتا بزرگی از محتوای درس و هدف های</a:t>
            </a:r>
          </a:p>
          <a:p>
            <a:pPr lvl="0" algn="r">
              <a:lnSpc>
                <a:spcPct val="90000"/>
              </a:lnSpc>
              <a:spcBef>
                <a:spcPts val="1000"/>
              </a:spcBef>
            </a:pPr>
            <a:r>
              <a:rPr lang="fa-IR" sz="2000" dirty="0">
                <a:solidFill>
                  <a:prstClr val="black"/>
                </a:solidFill>
                <a:cs typeface="B Mitra" panose="00000400000000000000" pitchFamily="2" charset="-78"/>
              </a:rPr>
              <a:t>آموزشی را در بر می گیرند.</a:t>
            </a:r>
          </a:p>
          <a:p>
            <a:pPr lvl="0" algn="r">
              <a:lnSpc>
                <a:spcPct val="90000"/>
              </a:lnSpc>
              <a:spcBef>
                <a:spcPts val="1000"/>
              </a:spcBef>
            </a:pPr>
            <a:r>
              <a:rPr lang="fa-IR" sz="2000" dirty="0">
                <a:solidFill>
                  <a:prstClr val="black"/>
                </a:solidFill>
                <a:cs typeface="B Mitra" panose="00000400000000000000" pitchFamily="2" charset="-78"/>
              </a:rPr>
              <a:t>4-  تصحیح آن ها با سرعت و سهولت انجام می شود.</a:t>
            </a: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496425" y="-19050"/>
            <a:ext cx="272483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985697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339879"/>
            <a:ext cx="9241849" cy="564513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 algn="r">
              <a:lnSpc>
                <a:spcPct val="90000"/>
              </a:lnSpc>
              <a:spcBef>
                <a:spcPts val="1000"/>
              </a:spcBef>
            </a:pPr>
            <a:r>
              <a:rPr lang="fa-IR" sz="2000" b="1" dirty="0">
                <a:solidFill>
                  <a:prstClr val="black"/>
                </a:solidFill>
                <a:cs typeface="B Mitra" panose="00000400000000000000" pitchFamily="2" charset="-78"/>
              </a:rPr>
              <a:t>معایب سوال های جور کردنی</a:t>
            </a:r>
          </a:p>
          <a:p>
            <a:pPr lvl="0" algn="r">
              <a:lnSpc>
                <a:spcPct val="90000"/>
              </a:lnSpc>
              <a:spcBef>
                <a:spcPts val="1000"/>
              </a:spcBef>
            </a:pPr>
            <a:r>
              <a:rPr lang="fa-IR" sz="2000" dirty="0">
                <a:solidFill>
                  <a:prstClr val="black"/>
                </a:solidFill>
                <a:cs typeface="B Mitra" panose="00000400000000000000" pitchFamily="2" charset="-78"/>
              </a:rPr>
              <a:t>1- پیدا کردن مجموع های از پرسش ها و جواب ها که همگون(تجانس) باشند مشکل است.( اصل تجانس در</a:t>
            </a:r>
          </a:p>
          <a:p>
            <a:pPr lvl="0" algn="r">
              <a:lnSpc>
                <a:spcPct val="90000"/>
              </a:lnSpc>
              <a:spcBef>
                <a:spcPts val="1000"/>
              </a:spcBef>
            </a:pPr>
            <a:r>
              <a:rPr lang="fa-IR" sz="2000" dirty="0">
                <a:solidFill>
                  <a:prstClr val="black"/>
                </a:solidFill>
                <a:cs typeface="B Mitra" panose="00000400000000000000" pitchFamily="2" charset="-78"/>
              </a:rPr>
              <a:t>این آزمون ها بسیار مهم است یعنی پرسش ها و پاسخ ها به هم شبیه باشند)</a:t>
            </a:r>
            <a:endParaRPr lang="en-US" sz="2000" dirty="0">
              <a:solidFill>
                <a:prstClr val="black"/>
              </a:solidFill>
              <a:cs typeface="B Mitra" panose="00000400000000000000" pitchFamily="2" charset="-78"/>
            </a:endParaRPr>
          </a:p>
          <a:p>
            <a:pPr lvl="0" algn="r">
              <a:lnSpc>
                <a:spcPct val="90000"/>
              </a:lnSpc>
              <a:spcBef>
                <a:spcPts val="1000"/>
              </a:spcBef>
            </a:pPr>
            <a:r>
              <a:rPr lang="fa-IR" sz="2000" dirty="0">
                <a:solidFill>
                  <a:prstClr val="black"/>
                </a:solidFill>
                <a:cs typeface="B Mitra" panose="00000400000000000000" pitchFamily="2" charset="-78"/>
              </a:rPr>
              <a:t>2- حفظ طوطی وار را افزایش می دهند.</a:t>
            </a:r>
          </a:p>
          <a:p>
            <a:pPr lvl="0" algn="r">
              <a:lnSpc>
                <a:spcPct val="90000"/>
              </a:lnSpc>
              <a:spcBef>
                <a:spcPts val="1000"/>
              </a:spcBef>
            </a:pPr>
            <a:r>
              <a:rPr lang="fa-IR" sz="2000" b="1" dirty="0">
                <a:solidFill>
                  <a:prstClr val="black"/>
                </a:solidFill>
                <a:cs typeface="B Mitra" panose="00000400000000000000" pitchFamily="2" charset="-78"/>
              </a:rPr>
              <a:t>قواعد تهیه سوال های جور کردنی</a:t>
            </a:r>
            <a:endParaRPr lang="fa-IR" sz="2000" dirty="0">
              <a:solidFill>
                <a:prstClr val="black"/>
              </a:solidFill>
              <a:cs typeface="B Mitra" panose="00000400000000000000" pitchFamily="2" charset="-78"/>
            </a:endParaRPr>
          </a:p>
          <a:p>
            <a:pPr lvl="0" algn="r">
              <a:lnSpc>
                <a:spcPct val="90000"/>
              </a:lnSpc>
              <a:spcBef>
                <a:spcPts val="1000"/>
              </a:spcBef>
            </a:pPr>
            <a:r>
              <a:rPr lang="fa-IR" sz="2000" dirty="0">
                <a:solidFill>
                  <a:prstClr val="black"/>
                </a:solidFill>
                <a:cs typeface="B Mitra" panose="00000400000000000000" pitchFamily="2" charset="-78"/>
              </a:rPr>
              <a:t>1- طول پرسش ها و پاسخها را کوتاه کنید.</a:t>
            </a:r>
          </a:p>
          <a:p>
            <a:pPr lvl="0" algn="r">
              <a:lnSpc>
                <a:spcPct val="90000"/>
              </a:lnSpc>
              <a:spcBef>
                <a:spcPts val="1000"/>
              </a:spcBef>
            </a:pPr>
            <a:r>
              <a:rPr lang="fa-IR" sz="2000" dirty="0">
                <a:solidFill>
                  <a:prstClr val="black"/>
                </a:solidFill>
                <a:cs typeface="B Mitra" panose="00000400000000000000" pitchFamily="2" charset="-78"/>
              </a:rPr>
              <a:t>2- به وسیله راهنمای سوال، اطلاعات لازم را درباره نحوه جور کردن توضیح دهید.</a:t>
            </a:r>
          </a:p>
          <a:p>
            <a:pPr lvl="0" algn="r">
              <a:lnSpc>
                <a:spcPct val="90000"/>
              </a:lnSpc>
              <a:spcBef>
                <a:spcPts val="1000"/>
              </a:spcBef>
            </a:pPr>
            <a:r>
              <a:rPr lang="fa-IR" sz="2000" dirty="0">
                <a:solidFill>
                  <a:prstClr val="black"/>
                </a:solidFill>
                <a:cs typeface="B Mitra" panose="00000400000000000000" pitchFamily="2" charset="-78"/>
              </a:rPr>
              <a:t>3- همه پرسش ها و پاسخ ها در یک صفحه قرار بگیرند.</a:t>
            </a:r>
          </a:p>
          <a:p>
            <a:pPr lvl="0" algn="r">
              <a:lnSpc>
                <a:spcPct val="90000"/>
              </a:lnSpc>
              <a:spcBef>
                <a:spcPts val="1000"/>
              </a:spcBef>
            </a:pPr>
            <a:r>
              <a:rPr lang="fa-IR" sz="2000" dirty="0">
                <a:solidFill>
                  <a:prstClr val="black"/>
                </a:solidFill>
                <a:cs typeface="B Mitra" panose="00000400000000000000" pitchFamily="2" charset="-78"/>
              </a:rPr>
              <a:t>4- در سوال ها از کاربرد جملات نیمه تمام خودداری کنید.</a:t>
            </a:r>
          </a:p>
          <a:p>
            <a:pPr lvl="0" algn="r">
              <a:lnSpc>
                <a:spcPct val="90000"/>
              </a:lnSpc>
              <a:spcBef>
                <a:spcPts val="1000"/>
              </a:spcBef>
            </a:pPr>
            <a:r>
              <a:rPr lang="fa-IR" sz="2000" dirty="0">
                <a:solidFill>
                  <a:prstClr val="black"/>
                </a:solidFill>
                <a:cs typeface="B Mitra" panose="00000400000000000000" pitchFamily="2" charset="-78"/>
              </a:rPr>
              <a:t>5- </a:t>
            </a:r>
            <a:r>
              <a:rPr lang="fa-IR" sz="2000" b="1" dirty="0">
                <a:solidFill>
                  <a:prstClr val="black"/>
                </a:solidFill>
                <a:cs typeface="B Mitra" panose="00000400000000000000" pitchFamily="2" charset="-78"/>
              </a:rPr>
              <a:t>پرسش ها را با شماره و پاسخ ها را با حروف مشخص کنید.</a:t>
            </a:r>
          </a:p>
          <a:p>
            <a:pPr lvl="0" algn="r">
              <a:lnSpc>
                <a:spcPct val="90000"/>
              </a:lnSpc>
              <a:spcBef>
                <a:spcPts val="1000"/>
              </a:spcBef>
            </a:pPr>
            <a:r>
              <a:rPr lang="fa-IR" sz="2000" dirty="0">
                <a:solidFill>
                  <a:prstClr val="black"/>
                </a:solidFill>
                <a:cs typeface="B Mitra" panose="00000400000000000000" pitchFamily="2" charset="-78"/>
              </a:rPr>
              <a:t>6- </a:t>
            </a:r>
            <a:r>
              <a:rPr lang="fa-IR" sz="2000" b="1" dirty="0">
                <a:solidFill>
                  <a:prstClr val="black"/>
                </a:solidFill>
                <a:cs typeface="B Mitra" panose="00000400000000000000" pitchFamily="2" charset="-78"/>
              </a:rPr>
              <a:t>هر یک از پاسخ ها باید برای تمام پرسش ها درست جلوه کند.</a:t>
            </a:r>
          </a:p>
          <a:p>
            <a:pPr lvl="0" algn="r">
              <a:lnSpc>
                <a:spcPct val="90000"/>
              </a:lnSpc>
              <a:spcBef>
                <a:spcPts val="1000"/>
              </a:spcBef>
            </a:pPr>
            <a:r>
              <a:rPr lang="fa-IR" sz="2000" dirty="0">
                <a:solidFill>
                  <a:prstClr val="black"/>
                </a:solidFill>
                <a:cs typeface="B Mitra" panose="00000400000000000000" pitchFamily="2" charset="-78"/>
              </a:rPr>
              <a:t>7- پرسش و پاسخ از لحاظ تعداد یکسان نباشد.( در آزمونهای جور کردنی معمول، اغلب تعداد پرسش ها</a:t>
            </a:r>
          </a:p>
          <a:p>
            <a:pPr lvl="0" algn="r">
              <a:lnSpc>
                <a:spcPct val="90000"/>
              </a:lnSpc>
              <a:spcBef>
                <a:spcPts val="1000"/>
              </a:spcBef>
            </a:pPr>
            <a:r>
              <a:rPr lang="fa-IR" sz="2000" dirty="0">
                <a:solidFill>
                  <a:prstClr val="black"/>
                </a:solidFill>
                <a:cs typeface="B Mitra" panose="00000400000000000000" pitchFamily="2" charset="-78"/>
              </a:rPr>
              <a:t>یکی از تعداد پاسخ ها </a:t>
            </a:r>
            <a:r>
              <a:rPr lang="fa-IR" sz="2000" b="1" dirty="0">
                <a:solidFill>
                  <a:prstClr val="black"/>
                </a:solidFill>
                <a:cs typeface="B Mitra" panose="00000400000000000000" pitchFamily="2" charset="-78"/>
              </a:rPr>
              <a:t>کمتر</a:t>
            </a:r>
            <a:r>
              <a:rPr lang="fa-IR" sz="2000" dirty="0">
                <a:solidFill>
                  <a:prstClr val="black"/>
                </a:solidFill>
                <a:cs typeface="B Mitra" panose="00000400000000000000" pitchFamily="2" charset="-78"/>
              </a:rPr>
              <a:t> است- هرچه اختلاف تعداد پرسش ها و پاسخ ها زیادتر شود درجه دشواری</a:t>
            </a:r>
          </a:p>
          <a:p>
            <a:pPr lvl="0" algn="r">
              <a:lnSpc>
                <a:spcPct val="90000"/>
              </a:lnSpc>
              <a:spcBef>
                <a:spcPts val="1000"/>
              </a:spcBef>
            </a:pPr>
            <a:r>
              <a:rPr lang="fa-IR" sz="2000" dirty="0">
                <a:solidFill>
                  <a:prstClr val="black"/>
                </a:solidFill>
                <a:cs typeface="B Mitra" panose="00000400000000000000" pitchFamily="2" charset="-78"/>
              </a:rPr>
              <a:t>سوالات بیشتر می شود</a:t>
            </a:r>
            <a:r>
              <a:rPr lang="fa-IR" sz="2000" dirty="0" smtClean="0">
                <a:solidFill>
                  <a:prstClr val="black"/>
                </a:solidFill>
                <a:cs typeface="B Mitra" panose="00000400000000000000" pitchFamily="2" charset="-78"/>
              </a:rPr>
              <a:t>).</a:t>
            </a:r>
            <a:endParaRPr lang="fa-IR" sz="2000" dirty="0">
              <a:solidFill>
                <a:prstClr val="black"/>
              </a:solidFill>
              <a:cs typeface="B Mitra" panose="00000400000000000000" pitchFamily="2" charset="-78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496425" y="-19050"/>
            <a:ext cx="272483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536258575"/>
      </p:ext>
    </p:extLst>
  </p:cSld>
  <p:clrMapOvr>
    <a:masterClrMapping/>
  </p:clrMapOvr>
  <p:transition spd="slow">
    <p:comb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TM10001105[[fn=Crop]]</Template>
  <TotalTime>272</TotalTime>
  <Words>1835</Words>
  <Application>Microsoft Office PowerPoint</Application>
  <PresentationFormat>Widescreen</PresentationFormat>
  <Paragraphs>152</Paragraphs>
  <Slides>14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5" baseType="lpstr">
      <vt:lpstr>B Mitra</vt:lpstr>
      <vt:lpstr>Times New Roman</vt:lpstr>
      <vt:lpstr>Homa</vt:lpstr>
      <vt:lpstr>Arial</vt:lpstr>
      <vt:lpstr>Calibri Light</vt:lpstr>
      <vt:lpstr>0 Titr Bold</vt:lpstr>
      <vt:lpstr>IranNastaliq</vt:lpstr>
      <vt:lpstr>0 Homa</vt:lpstr>
      <vt:lpstr>B Lotus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pourya</dc:creator>
  <cp:lastModifiedBy>mm</cp:lastModifiedBy>
  <cp:revision>33</cp:revision>
  <dcterms:created xsi:type="dcterms:W3CDTF">2020-04-09T09:19:09Z</dcterms:created>
  <dcterms:modified xsi:type="dcterms:W3CDTF">2020-05-27T10:30:57Z</dcterms:modified>
</cp:coreProperties>
</file>