
<file path=[Content_Types].xml><?xml version="1.0" encoding="utf-8"?>
<Types xmlns="http://schemas.openxmlformats.org/package/2006/content-types">
  <Default Extension="png" ContentType="image/png"/>
  <Default Extension="jpeg" ContentType="image/jpeg"/>
  <Default Extension="m4a" ContentType="audi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9" r:id="rId3"/>
    <p:sldId id="257" r:id="rId4"/>
    <p:sldId id="258" r:id="rId5"/>
    <p:sldId id="282" r:id="rId6"/>
    <p:sldId id="283" r:id="rId7"/>
    <p:sldId id="284" r:id="rId8"/>
    <p:sldId id="259" r:id="rId9"/>
    <p:sldId id="280" r:id="rId10"/>
    <p:sldId id="281" r:id="rId11"/>
    <p:sldId id="28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p:scale>
          <a:sx n="60" d="100"/>
          <a:sy n="60" d="100"/>
        </p:scale>
        <p:origin x="-636" y="1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6/16/2020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71202" y="222069"/>
            <a:ext cx="8915399" cy="3853541"/>
          </a:xfrm>
        </p:spPr>
        <p:txBody>
          <a:bodyPr>
            <a:normAutofit fontScale="90000"/>
          </a:bodyPr>
          <a:lstStyle/>
          <a:p>
            <a:pPr algn="ctr"/>
            <a:r>
              <a:rPr lang="fa-IR" dirty="0" smtClean="0">
                <a:solidFill>
                  <a:srgbClr val="00B050"/>
                </a:solidFill>
                <a:latin typeface="Andalus" panose="02020603050405020304" pitchFamily="18" charset="-78"/>
                <a:cs typeface="Andalus" panose="02020603050405020304" pitchFamily="18" charset="-78"/>
              </a:rPr>
              <a:t>دانشگاه فر هنگیان</a:t>
            </a:r>
            <a:r>
              <a:rPr lang="fa-IR" dirty="0" smtClean="0">
                <a:latin typeface="Sakkal Majalla" panose="02000000000000000000" pitchFamily="2" charset="-78"/>
                <a:cs typeface="Sakkal Majalla" panose="02000000000000000000" pitchFamily="2" charset="-78"/>
              </a:rPr>
              <a:t/>
            </a:r>
            <a:br>
              <a:rPr lang="fa-IR" dirty="0" smtClean="0">
                <a:latin typeface="Sakkal Majalla" panose="02000000000000000000" pitchFamily="2" charset="-78"/>
                <a:cs typeface="Sakkal Majalla" panose="02000000000000000000" pitchFamily="2" charset="-78"/>
              </a:rPr>
            </a:br>
            <a:r>
              <a:rPr lang="fa-IR" sz="3100" dirty="0" smtClean="0">
                <a:solidFill>
                  <a:srgbClr val="7030A0"/>
                </a:solidFill>
                <a:latin typeface="Agency FB" panose="020B0503020202020204" pitchFamily="34" charset="0"/>
                <a:cs typeface="Sakkal Majalla" panose="02000000000000000000" pitchFamily="2" charset="-78"/>
              </a:rPr>
              <a:t>پردیس شهید رجایی اورمیه</a:t>
            </a:r>
            <a:br>
              <a:rPr lang="fa-IR" sz="3100" dirty="0" smtClean="0">
                <a:solidFill>
                  <a:srgbClr val="7030A0"/>
                </a:solidFill>
                <a:latin typeface="Agency FB" panose="020B0503020202020204" pitchFamily="34" charset="0"/>
                <a:cs typeface="Sakkal Majalla" panose="02000000000000000000" pitchFamily="2" charset="-78"/>
              </a:rPr>
            </a:br>
            <a:r>
              <a:rPr lang="fa-IR" dirty="0" smtClean="0">
                <a:latin typeface="Sakkal Majalla" panose="02000000000000000000" pitchFamily="2" charset="-78"/>
                <a:cs typeface="Sakkal Majalla" panose="02000000000000000000" pitchFamily="2" charset="-78"/>
              </a:rPr>
              <a:t/>
            </a:r>
            <a:br>
              <a:rPr lang="fa-IR" dirty="0" smtClean="0">
                <a:latin typeface="Sakkal Majalla" panose="02000000000000000000" pitchFamily="2" charset="-78"/>
                <a:cs typeface="Sakkal Majalla" panose="02000000000000000000" pitchFamily="2" charset="-78"/>
              </a:rPr>
            </a:br>
            <a:r>
              <a:rPr lang="fa-IR" altLang="en-US" sz="4000" dirty="0">
                <a:solidFill>
                  <a:srgbClr val="FF0000"/>
                </a:solidFill>
                <a:latin typeface="Angsana New" panose="02020603050405020304" pitchFamily="18" charset="-34"/>
              </a:rPr>
              <a:t>درس آموزش وپرورش فراگیر</a:t>
            </a:r>
            <a:br>
              <a:rPr lang="fa-IR" altLang="en-US" sz="4000" dirty="0">
                <a:solidFill>
                  <a:srgbClr val="FF0000"/>
                </a:solidFill>
                <a:latin typeface="Angsana New" panose="02020603050405020304" pitchFamily="18" charset="-34"/>
              </a:rPr>
            </a:br>
            <a:r>
              <a:rPr lang="en-US" altLang="en-US" sz="4000" dirty="0">
                <a:solidFill>
                  <a:srgbClr val="FF0000"/>
                </a:solidFill>
                <a:latin typeface="Angsana New" panose="02020603050405020304" pitchFamily="18" charset="-34"/>
                <a:cs typeface="Angsana New" panose="02020603050405020304" pitchFamily="18" charset="-34"/>
              </a:rPr>
              <a:t>Inclusive Education</a:t>
            </a:r>
            <a:r>
              <a:rPr lang="en-US" altLang="en-US" dirty="0"/>
              <a:t/>
            </a:r>
            <a:br>
              <a:rPr lang="en-US" altLang="en-US" dirty="0"/>
            </a:br>
            <a:endParaRPr lang="fa-IR" dirty="0">
              <a:solidFill>
                <a:srgbClr val="FF0000"/>
              </a:solidFill>
              <a:latin typeface="Sakkal Majalla" panose="02000000000000000000" pitchFamily="2" charset="-78"/>
              <a:cs typeface="Sakkal Majalla" panose="02000000000000000000" pitchFamily="2" charset="-78"/>
            </a:endParaRPr>
          </a:p>
        </p:txBody>
      </p:sp>
      <p:sp>
        <p:nvSpPr>
          <p:cNvPr id="3" name="Subtitle 2"/>
          <p:cNvSpPr>
            <a:spLocks noGrp="1"/>
          </p:cNvSpPr>
          <p:nvPr>
            <p:ph type="subTitle" idx="1"/>
          </p:nvPr>
        </p:nvSpPr>
        <p:spPr/>
        <p:txBody>
          <a:bodyPr/>
          <a:lstStyle/>
          <a:p>
            <a:r>
              <a:rPr lang="fa-IR" dirty="0" smtClean="0"/>
              <a:t> </a:t>
            </a:r>
            <a:r>
              <a:rPr lang="fa-IR" b="1" dirty="0" smtClean="0">
                <a:solidFill>
                  <a:schemeClr val="tx1"/>
                </a:solidFill>
              </a:rPr>
              <a:t>استاد مربوطه </a:t>
            </a:r>
            <a:r>
              <a:rPr lang="fa-IR" b="1" dirty="0" smtClean="0">
                <a:solidFill>
                  <a:srgbClr val="00B050"/>
                </a:solidFill>
              </a:rPr>
              <a:t>: </a:t>
            </a:r>
            <a:r>
              <a:rPr lang="fa-IR" b="1" dirty="0" smtClean="0">
                <a:solidFill>
                  <a:srgbClr val="0070C0"/>
                </a:solidFill>
              </a:rPr>
              <a:t>دکتردرگاهی</a:t>
            </a:r>
          </a:p>
          <a:p>
            <a:r>
              <a:rPr lang="fa-IR" dirty="0" smtClean="0"/>
              <a:t>بهار99</a:t>
            </a:r>
            <a:endParaRPr lang="fa-IR" dirty="0"/>
          </a:p>
        </p:txBody>
      </p:sp>
      <p:cxnSp>
        <p:nvCxnSpPr>
          <p:cNvPr id="5" name="Straight Connector 4"/>
          <p:cNvCxnSpPr/>
          <p:nvPr/>
        </p:nvCxnSpPr>
        <p:spPr>
          <a:xfrm flipV="1">
            <a:off x="3840480" y="1894114"/>
            <a:ext cx="5656217" cy="2612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737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955308"/>
          </a:xfrm>
        </p:spPr>
        <p:txBody>
          <a:bodyPr/>
          <a:lstStyle/>
          <a:p>
            <a:pPr algn="ctr"/>
            <a:r>
              <a:rPr lang="fa-IR" dirty="0" smtClean="0">
                <a:solidFill>
                  <a:srgbClr val="FF0000"/>
                </a:solidFill>
              </a:rPr>
              <a:t>توزیع هوش</a:t>
            </a:r>
            <a:endParaRPr lang="fa-IR" dirty="0">
              <a:solidFill>
                <a:srgbClr val="FF0000"/>
              </a:solidFill>
            </a:endParaRPr>
          </a:p>
        </p:txBody>
      </p:sp>
      <p:sp>
        <p:nvSpPr>
          <p:cNvPr id="3" name="Content Placeholder 2"/>
          <p:cNvSpPr>
            <a:spLocks noGrp="1"/>
          </p:cNvSpPr>
          <p:nvPr>
            <p:ph idx="1"/>
          </p:nvPr>
        </p:nvSpPr>
        <p:spPr/>
        <p:txBody>
          <a:bodyPr/>
          <a:lstStyle/>
          <a:p>
            <a:r>
              <a:rPr lang="fa-IR" dirty="0" smtClean="0"/>
              <a:t>آزمون های بینه وسیمون وسایر آزمون ها اجازه دادند تا هوش کودکان اندازه گیری شود</a:t>
            </a:r>
          </a:p>
          <a:p>
            <a:r>
              <a:rPr lang="fa-IR" dirty="0" smtClean="0"/>
              <a:t>اجرای آزمون ها نشان داده است که تغییر پذیری هوش در بین افرادی که بطور تصادفی انتخاب میشوند ، مثل سایر خصوصیات بیولوژیک از قانون توزیع طبیعی پیروی میکند</a:t>
            </a:r>
          </a:p>
          <a:p>
            <a:r>
              <a:rPr lang="fa-IR" dirty="0" smtClean="0"/>
              <a:t>اولین نتیجه اجرای آزمون های بینه وسیمون مشتق از این شد که عقب مانده های ذهنی بطور عینی طبقه بندی شدند</a:t>
            </a:r>
          </a:p>
          <a:p>
            <a:r>
              <a:rPr lang="fa-IR" dirty="0" smtClean="0"/>
              <a:t>کودن یا آموزش پذیر</a:t>
            </a:r>
          </a:p>
          <a:p>
            <a:r>
              <a:rPr lang="fa-IR" dirty="0" smtClean="0"/>
              <a:t>کالیو یا تربیت پذیر</a:t>
            </a:r>
          </a:p>
          <a:p>
            <a:r>
              <a:rPr lang="fa-IR" dirty="0" smtClean="0"/>
              <a:t>کانا یا حمایتی</a:t>
            </a:r>
          </a:p>
          <a:p>
            <a:pPr marL="0" indent="0">
              <a:buNone/>
            </a:pPr>
            <a:r>
              <a:rPr lang="fa-IR" dirty="0" smtClean="0"/>
              <a:t> </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980172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3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Content Placeholder 2"/>
          <p:cNvSpPr>
            <a:spLocks noGrp="1"/>
          </p:cNvSpPr>
          <p:nvPr>
            <p:ph idx="1"/>
          </p:nvPr>
        </p:nvSpPr>
        <p:spPr>
          <a:xfrm>
            <a:off x="2589212" y="2133600"/>
            <a:ext cx="8915400" cy="4461164"/>
          </a:xfrm>
        </p:spPr>
        <p:txBody>
          <a:bodyPr>
            <a:normAutofit lnSpcReduction="10000"/>
          </a:bodyPr>
          <a:lstStyle/>
          <a:p>
            <a:r>
              <a:rPr lang="fa-IR" dirty="0" smtClean="0"/>
              <a:t>گروهی دیگر که در انسوی توزیع نورمال قرار دارند که با افراد عادی تفاوت هوشی نشان می دهند</a:t>
            </a:r>
          </a:p>
          <a:p>
            <a:r>
              <a:rPr lang="fa-IR" dirty="0" smtClean="0"/>
              <a:t>هوش این افرادبیشتر از میانگین گروهی است که به آن تعلق دارند </a:t>
            </a:r>
          </a:p>
          <a:p>
            <a:r>
              <a:rPr lang="fa-IR" dirty="0" smtClean="0"/>
              <a:t>باهوش</a:t>
            </a:r>
          </a:p>
          <a:p>
            <a:r>
              <a:rPr lang="fa-IR" dirty="0" smtClean="0"/>
              <a:t>پرهوش</a:t>
            </a:r>
          </a:p>
          <a:p>
            <a:r>
              <a:rPr lang="fa-IR" dirty="0" smtClean="0"/>
              <a:t>سرامد یا نخبه</a:t>
            </a:r>
          </a:p>
          <a:p>
            <a:r>
              <a:rPr lang="fa-IR" dirty="0" smtClean="0"/>
              <a:t>برای اینکه تفاوت های هوشی افراد عینی تر ودرست تر انجام پذیرد ضریب هوشی را ملاک قرارمید هند </a:t>
            </a:r>
          </a:p>
          <a:p>
            <a:r>
              <a:rPr lang="fa-IR" dirty="0" smtClean="0"/>
              <a:t>ضریب هوشی یعنی نسبت بین سن عقلی و سن تقویمی که بصورت زیر نوشته میشود</a:t>
            </a:r>
          </a:p>
          <a:p>
            <a:r>
              <a:rPr lang="fa-IR" dirty="0" smtClean="0"/>
              <a:t>سن عقلی</a:t>
            </a:r>
          </a:p>
          <a:p>
            <a:endParaRPr lang="fa-IR" dirty="0"/>
          </a:p>
          <a:p>
            <a:r>
              <a:rPr lang="fa-IR" dirty="0" smtClean="0"/>
              <a:t>سنن تقویمی</a:t>
            </a:r>
            <a:endParaRPr lang="fa-IR" dirty="0"/>
          </a:p>
        </p:txBody>
      </p:sp>
      <p:cxnSp>
        <p:nvCxnSpPr>
          <p:cNvPr id="5" name="Straight Connector 4"/>
          <p:cNvCxnSpPr/>
          <p:nvPr/>
        </p:nvCxnSpPr>
        <p:spPr>
          <a:xfrm flipH="1" flipV="1">
            <a:off x="10044546" y="5791200"/>
            <a:ext cx="942109" cy="41564"/>
          </a:xfrm>
          <a:prstGeom prst="line">
            <a:avLst/>
          </a:prstGeom>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01050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6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نتیجه تصویری برای صفحه پاورپوینت بسم الل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006" y="248194"/>
            <a:ext cx="8172994" cy="6204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521384"/>
      </p:ext>
    </p:extLst>
  </p:cSld>
  <p:clrMapOvr>
    <a:masterClrMapping/>
  </p:clrMapOvr>
  <mc:AlternateContent xmlns:mc="http://schemas.openxmlformats.org/markup-compatibility/2006" xmlns:p14="http://schemas.microsoft.com/office/powerpoint/2010/main">
    <mc:Choice Requires="p14">
      <p:transition p14:dur="20" advTm="2000">
        <p14:ripple/>
      </p:transition>
    </mc:Choice>
    <mc:Fallback xmlns="">
      <p:transition advTm="2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1371600"/>
            <a:ext cx="8911687" cy="2220686"/>
          </a:xfrm>
        </p:spPr>
        <p:txBody>
          <a:bodyPr>
            <a:normAutofit/>
          </a:bodyPr>
          <a:lstStyle/>
          <a:p>
            <a:pPr algn="ctr"/>
            <a:r>
              <a:rPr lang="fa-IR" sz="3200" b="1" dirty="0">
                <a:solidFill>
                  <a:srgbClr val="00B0F0"/>
                </a:solidFill>
                <a:latin typeface="Tahoma" pitchFamily="34" charset="0"/>
                <a:ea typeface="Tahoma" pitchFamily="34" charset="0"/>
              </a:rPr>
              <a:t>کتاب روانشناسی تفاوت های فردی</a:t>
            </a:r>
            <a:br>
              <a:rPr lang="fa-IR" sz="3200" b="1" dirty="0">
                <a:solidFill>
                  <a:srgbClr val="00B0F0"/>
                </a:solidFill>
                <a:latin typeface="Tahoma" pitchFamily="34" charset="0"/>
                <a:ea typeface="Tahoma" pitchFamily="34" charset="0"/>
              </a:rPr>
            </a:br>
            <a:r>
              <a:rPr lang="fa-IR" sz="3200" b="1" dirty="0">
                <a:solidFill>
                  <a:srgbClr val="00B0F0"/>
                </a:solidFill>
                <a:latin typeface="Tahoma" pitchFamily="34" charset="0"/>
                <a:ea typeface="Tahoma" pitchFamily="34" charset="0"/>
              </a:rPr>
              <a:t>دکتر حمزه </a:t>
            </a:r>
            <a:r>
              <a:rPr lang="fa-IR" sz="3200" b="1" dirty="0" smtClean="0">
                <a:solidFill>
                  <a:srgbClr val="00B0F0"/>
                </a:solidFill>
                <a:latin typeface="Tahoma" pitchFamily="34" charset="0"/>
                <a:ea typeface="Tahoma" pitchFamily="34" charset="0"/>
              </a:rPr>
              <a:t>گنجی</a:t>
            </a:r>
            <a:br>
              <a:rPr lang="fa-IR" sz="3200" b="1" dirty="0" smtClean="0">
                <a:solidFill>
                  <a:srgbClr val="00B0F0"/>
                </a:solidFill>
                <a:latin typeface="Tahoma" pitchFamily="34" charset="0"/>
                <a:ea typeface="Tahoma" pitchFamily="34" charset="0"/>
              </a:rPr>
            </a:br>
            <a:r>
              <a:rPr lang="fa-IR" sz="3200" b="1" dirty="0">
                <a:solidFill>
                  <a:srgbClr val="00B0F0"/>
                </a:solidFill>
                <a:latin typeface="Tahoma" pitchFamily="34" charset="0"/>
                <a:ea typeface="Tahoma" pitchFamily="34" charset="0"/>
              </a:rPr>
              <a:t/>
            </a:r>
            <a:br>
              <a:rPr lang="fa-IR" sz="3200" b="1" dirty="0">
                <a:solidFill>
                  <a:srgbClr val="00B0F0"/>
                </a:solidFill>
                <a:latin typeface="Tahoma" pitchFamily="34" charset="0"/>
                <a:ea typeface="Tahoma" pitchFamily="34" charset="0"/>
              </a:rPr>
            </a:br>
            <a:r>
              <a:rPr lang="fa-IR" sz="3200" b="1" dirty="0" smtClean="0">
                <a:solidFill>
                  <a:srgbClr val="7030A0"/>
                </a:solidFill>
                <a:latin typeface="Tahoma" pitchFamily="34" charset="0"/>
                <a:ea typeface="Tahoma" pitchFamily="34" charset="0"/>
              </a:rPr>
              <a:t>هوش و تفاوت های فردی</a:t>
            </a:r>
            <a:endParaRPr lang="fa-IR" sz="3200" dirty="0" smtClean="0">
              <a:solidFill>
                <a:srgbClr val="7030A0"/>
              </a:solidFill>
            </a:endParaRPr>
          </a:p>
        </p:txBody>
      </p:sp>
      <p:sp>
        <p:nvSpPr>
          <p:cNvPr id="3" name="Content Placeholder 2"/>
          <p:cNvSpPr>
            <a:spLocks noGrp="1"/>
          </p:cNvSpPr>
          <p:nvPr>
            <p:ph idx="1"/>
          </p:nvPr>
        </p:nvSpPr>
        <p:spPr>
          <a:xfrm>
            <a:off x="2589212" y="4415247"/>
            <a:ext cx="1630091" cy="1254034"/>
          </a:xfrm>
        </p:spPr>
        <p:txBody>
          <a:bodyPr>
            <a:normAutofit/>
          </a:bodyPr>
          <a:lstStyle/>
          <a:p>
            <a:r>
              <a:rPr lang="fa-IR" altLang="en-US" b="1" dirty="0">
                <a:solidFill>
                  <a:srgbClr val="7030A0"/>
                </a:solidFill>
              </a:rPr>
              <a:t>فصل </a:t>
            </a:r>
            <a:r>
              <a:rPr lang="fa-IR" altLang="en-US" b="1" dirty="0" smtClean="0">
                <a:solidFill>
                  <a:srgbClr val="7030A0"/>
                </a:solidFill>
              </a:rPr>
              <a:t>6</a:t>
            </a:r>
            <a:endParaRPr lang="en-US" altLang="en-US" b="1" dirty="0">
              <a:solidFill>
                <a:srgbClr val="7030A0"/>
              </a:solidFill>
            </a:endParaRPr>
          </a:p>
          <a:p>
            <a:r>
              <a:rPr lang="fa-IR" altLang="en-US" b="1" dirty="0">
                <a:solidFill>
                  <a:srgbClr val="FF0000"/>
                </a:solidFill>
              </a:rPr>
              <a:t>جلسه </a:t>
            </a:r>
            <a:r>
              <a:rPr lang="fa-IR" altLang="en-US" b="1" dirty="0" smtClean="0">
                <a:solidFill>
                  <a:srgbClr val="FF0000"/>
                </a:solidFill>
              </a:rPr>
              <a:t>7</a:t>
            </a:r>
            <a:endParaRPr lang="en-US" altLang="en-US" b="1" dirty="0">
              <a:solidFill>
                <a:srgbClr val="FF0000"/>
              </a:solidFill>
            </a:endParaRPr>
          </a:p>
          <a:p>
            <a:endParaRPr lang="fa-IR" dirty="0"/>
          </a:p>
        </p:txBody>
      </p:sp>
      <p:cxnSp>
        <p:nvCxnSpPr>
          <p:cNvPr id="5" name="Straight Connector 4"/>
          <p:cNvCxnSpPr/>
          <p:nvPr/>
        </p:nvCxnSpPr>
        <p:spPr>
          <a:xfrm flipH="1">
            <a:off x="3997234" y="2704011"/>
            <a:ext cx="6701246" cy="13063"/>
          </a:xfrm>
          <a:prstGeom prst="line">
            <a:avLst/>
          </a:prstGeom>
        </p:spPr>
        <p:style>
          <a:lnRef idx="1">
            <a:schemeClr val="accent1"/>
          </a:lnRef>
          <a:fillRef idx="0">
            <a:schemeClr val="accent1"/>
          </a:fillRef>
          <a:effectRef idx="0">
            <a:schemeClr val="accent1"/>
          </a:effectRef>
          <a:fontRef idx="minor">
            <a:schemeClr val="tx1"/>
          </a:fontRef>
        </p:style>
      </p:cxn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5694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581890"/>
            <a:ext cx="8911687" cy="734292"/>
          </a:xfrm>
        </p:spPr>
        <p:txBody>
          <a:bodyPr>
            <a:normAutofit/>
          </a:bodyPr>
          <a:lstStyle/>
          <a:p>
            <a:pPr algn="ctr"/>
            <a:r>
              <a:rPr lang="fa-IR" sz="3200" dirty="0" smtClean="0">
                <a:solidFill>
                  <a:srgbClr val="C00000"/>
                </a:solidFill>
              </a:rPr>
              <a:t>نظریه هوش سه وجهی استرنبرگ</a:t>
            </a:r>
            <a:endParaRPr lang="fa-IR" sz="3200" dirty="0">
              <a:solidFill>
                <a:srgbClr val="C00000"/>
              </a:solidFill>
            </a:endParaRPr>
          </a:p>
        </p:txBody>
      </p:sp>
      <p:sp>
        <p:nvSpPr>
          <p:cNvPr id="3" name="Content Placeholder 2"/>
          <p:cNvSpPr>
            <a:spLocks noGrp="1"/>
          </p:cNvSpPr>
          <p:nvPr>
            <p:ph idx="1"/>
          </p:nvPr>
        </p:nvSpPr>
        <p:spPr>
          <a:xfrm>
            <a:off x="2592925" y="2004556"/>
            <a:ext cx="8915400" cy="3412572"/>
          </a:xfrm>
        </p:spPr>
        <p:txBody>
          <a:bodyPr/>
          <a:lstStyle/>
          <a:p>
            <a:r>
              <a:rPr lang="fa-IR" dirty="0" smtClean="0"/>
              <a:t>رابرت استرنبرگ یک دانشمند فعال در زمینه ی روانشناسی شناختی وروان سنجی است</a:t>
            </a:r>
          </a:p>
          <a:p>
            <a:r>
              <a:rPr lang="fa-IR" dirty="0" smtClean="0"/>
              <a:t>اسنرنبرگ در حال حاضر استاد و پرفسور دانشگاه کرنل است</a:t>
            </a:r>
          </a:p>
          <a:p>
            <a:r>
              <a:rPr lang="fa-IR" dirty="0" smtClean="0"/>
              <a:t>استرنبرگ در کودکی مبتلا به اضطراب امتحان بود واین باعث شد که به این نتیجه برسد که امتحانات نمی توانند تمام دانش و توانایی های تحصیلی یک فرد را بصورت واقعی مورد سنجش قراردهند</a:t>
            </a:r>
          </a:p>
          <a:p>
            <a:r>
              <a:rPr lang="fa-IR" dirty="0" smtClean="0"/>
              <a:t>بعد ها بر این اساس اولین آزمون هوشی خودش را طراحی کرد</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883894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0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983017"/>
          </a:xfrm>
        </p:spPr>
        <p:txBody>
          <a:bodyPr>
            <a:normAutofit/>
          </a:bodyPr>
          <a:lstStyle/>
          <a:p>
            <a:pPr algn="ctr"/>
            <a:r>
              <a:rPr lang="fa-IR" sz="3200" dirty="0" smtClean="0">
                <a:solidFill>
                  <a:srgbClr val="FF0000"/>
                </a:solidFill>
              </a:rPr>
              <a:t>توصیف مقولات هوشی استرنبرگ</a:t>
            </a:r>
            <a:endParaRPr lang="fa-IR" sz="3200" dirty="0">
              <a:solidFill>
                <a:srgbClr val="FF0000"/>
              </a:solidFill>
            </a:endParaRPr>
          </a:p>
        </p:txBody>
      </p:sp>
      <p:sp>
        <p:nvSpPr>
          <p:cNvPr id="3" name="Content Placeholder 2"/>
          <p:cNvSpPr>
            <a:spLocks noGrp="1"/>
          </p:cNvSpPr>
          <p:nvPr>
            <p:ph idx="1"/>
          </p:nvPr>
        </p:nvSpPr>
        <p:spPr>
          <a:xfrm>
            <a:off x="2589212" y="1607127"/>
            <a:ext cx="8915400" cy="4304095"/>
          </a:xfrm>
        </p:spPr>
        <p:txBody>
          <a:bodyPr/>
          <a:lstStyle/>
          <a:p>
            <a:pPr algn="ctr"/>
            <a:r>
              <a:rPr lang="fa-IR" sz="3600" dirty="0" smtClean="0">
                <a:solidFill>
                  <a:srgbClr val="FF0000"/>
                </a:solidFill>
              </a:rPr>
              <a:t>1- هوش تحلیلی</a:t>
            </a:r>
            <a:endParaRPr lang="fa-IR" dirty="0" smtClean="0"/>
          </a:p>
          <a:p>
            <a:r>
              <a:rPr lang="fa-IR" dirty="0" smtClean="0"/>
              <a:t>این نوع هوش استدلال ومنطق انتزاعی را در بر میگیرد</a:t>
            </a:r>
          </a:p>
          <a:p>
            <a:r>
              <a:rPr lang="fa-IR" dirty="0" smtClean="0"/>
              <a:t>آزمون های هوش عموما هوش تحلیلی را اندازه گیری می کنند</a:t>
            </a:r>
          </a:p>
          <a:p>
            <a:r>
              <a:rPr lang="fa-IR" dirty="0" smtClean="0"/>
              <a:t>وقتی فردی به تحلیل وارزیابی مشکلات میپردازد وآنها را به عناصر تشکیل دهنده ساده تری تجزیه میکند وبرای حل آنها راه حل هایی را پیش بینی میکند، او از هوش تحلیلی خود استفاده کرده است</a:t>
            </a:r>
          </a:p>
          <a:p>
            <a:r>
              <a:rPr lang="fa-IR" dirty="0" smtClean="0"/>
              <a:t>در این نوع هوش ، فرد مطالب را به سرعت می خواند و می فهمد و در سخن گویی </a:t>
            </a:r>
            <a:r>
              <a:rPr lang="fa-IR" smtClean="0"/>
              <a:t>، واژگان تر و دقیق تری به کار می برد </a:t>
            </a:r>
            <a:endParaRPr lang="fa-IR"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6390222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5165" y="624110"/>
            <a:ext cx="9725890" cy="1280890"/>
          </a:xfrm>
        </p:spPr>
        <p:txBody>
          <a:bodyPr>
            <a:normAutofit/>
          </a:bodyPr>
          <a:lstStyle/>
          <a:p>
            <a:pPr algn="ctr"/>
            <a:r>
              <a:rPr lang="fa-IR" sz="3200" dirty="0">
                <a:solidFill>
                  <a:srgbClr val="FF0000"/>
                </a:solidFill>
              </a:rPr>
              <a:t>2</a:t>
            </a:r>
            <a:r>
              <a:rPr lang="fa-IR" sz="3200" dirty="0" smtClean="0">
                <a:solidFill>
                  <a:srgbClr val="FF0000"/>
                </a:solidFill>
              </a:rPr>
              <a:t>- هوش تجربی</a:t>
            </a:r>
            <a:endParaRPr lang="fa-IR" sz="3200" dirty="0">
              <a:solidFill>
                <a:srgbClr val="FF0000"/>
              </a:solidFill>
            </a:endParaRPr>
          </a:p>
        </p:txBody>
      </p:sp>
      <p:sp>
        <p:nvSpPr>
          <p:cNvPr id="3" name="Content Placeholder 2"/>
          <p:cNvSpPr>
            <a:spLocks noGrp="1"/>
          </p:cNvSpPr>
          <p:nvPr>
            <p:ph idx="1"/>
          </p:nvPr>
        </p:nvSpPr>
        <p:spPr/>
        <p:txBody>
          <a:bodyPr>
            <a:normAutofit/>
          </a:bodyPr>
          <a:lstStyle/>
          <a:p>
            <a:r>
              <a:rPr lang="fa-IR" dirty="0" smtClean="0"/>
              <a:t>روشی را مشخص میکند که فرد به هنگام مواجهه با یک رویداد جدید طبق آن عمل میکند</a:t>
            </a:r>
          </a:p>
          <a:p>
            <a:r>
              <a:rPr lang="fa-IR" dirty="0" smtClean="0">
                <a:solidFill>
                  <a:schemeClr val="tx1"/>
                </a:solidFill>
              </a:rPr>
              <a:t>به دنبال آن عملکرد خود را بهبود میبخشد تا جایی که رفتارش به رفتاری خودکار تبدیل میشود</a:t>
            </a:r>
          </a:p>
          <a:p>
            <a:r>
              <a:rPr lang="fa-IR" dirty="0" smtClean="0">
                <a:solidFill>
                  <a:schemeClr val="tx1"/>
                </a:solidFill>
              </a:rPr>
              <a:t>افرادی که در حال یادگیردی هستند از این هوش استفاده میکنند ومردم را آنگونه که هستند می پذیرند</a:t>
            </a:r>
          </a:p>
          <a:p>
            <a:r>
              <a:rPr lang="fa-IR" dirty="0" smtClean="0">
                <a:solidFill>
                  <a:schemeClr val="tx1"/>
                </a:solidFill>
              </a:rPr>
              <a:t>بیش از سخن گفتن می اندیشندو رفتار و کردار آنها همواره با سنجیدگی و ژرف اندیشی همراه هست </a:t>
            </a:r>
          </a:p>
          <a:p>
            <a:r>
              <a:rPr lang="fa-IR" dirty="0" smtClean="0">
                <a:solidFill>
                  <a:schemeClr val="tx1"/>
                </a:solidFill>
              </a:rPr>
              <a:t>هوش تجربی یا همان هوش خلاق :اجازه می دهدتا برای حل مسایل نا آشنا ، روشهای جدیدی را ابداع کرد</a:t>
            </a:r>
            <a:endParaRPr lang="fa-IR"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931269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000" dirty="0" smtClean="0">
                <a:solidFill>
                  <a:srgbClr val="FF0000"/>
                </a:solidFill>
              </a:rPr>
              <a:t>3- هوش عملی</a:t>
            </a:r>
            <a:endParaRPr lang="fa-IR" sz="4000" dirty="0">
              <a:solidFill>
                <a:srgbClr val="FF0000"/>
              </a:solidFill>
            </a:endParaRPr>
          </a:p>
        </p:txBody>
      </p:sp>
      <p:sp>
        <p:nvSpPr>
          <p:cNvPr id="3" name="Content Placeholder 2"/>
          <p:cNvSpPr>
            <a:spLocks noGrp="1"/>
          </p:cNvSpPr>
          <p:nvPr>
            <p:ph idx="1"/>
          </p:nvPr>
        </p:nvSpPr>
        <p:spPr/>
        <p:txBody>
          <a:bodyPr/>
          <a:lstStyle/>
          <a:p>
            <a:r>
              <a:rPr lang="fa-IR" dirty="0" smtClean="0"/>
              <a:t>توانایی بکارگیری دانسته ها در زندگی روزمره </a:t>
            </a:r>
          </a:p>
          <a:p>
            <a:r>
              <a:rPr lang="fa-IR" dirty="0" smtClean="0"/>
              <a:t>یعنی همان عقل سلیم</a:t>
            </a:r>
          </a:p>
          <a:p>
            <a:r>
              <a:rPr lang="fa-IR" dirty="0" smtClean="0"/>
              <a:t>این هوش توسط آزمون های هوشی سنجیده نمیشود </a:t>
            </a:r>
          </a:p>
          <a:p>
            <a:r>
              <a:rPr lang="fa-IR" dirty="0" smtClean="0"/>
              <a:t>این هوشی است که رفتار فرد را در محیط اجتماعی وفرهنگی مشخص میکند وپیامد آن سازگاری یا عدم سازگاری با شرایط مختلف خواهد بود </a:t>
            </a:r>
          </a:p>
          <a:p>
            <a:r>
              <a:rPr lang="fa-IR" dirty="0" smtClean="0"/>
              <a:t>فرد هوشمند همواره موقعیت ها راخوب بررسی میکند و مسایل را بنحو مطلوب و موفقیت آمیز حل میکند</a:t>
            </a:r>
            <a:endParaRPr lang="fa-IR"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21555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3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838930"/>
          </a:xfrm>
        </p:spPr>
        <p:txBody>
          <a:bodyPr>
            <a:normAutofit/>
          </a:bodyPr>
          <a:lstStyle/>
          <a:p>
            <a:pPr algn="ctr"/>
            <a:r>
              <a:rPr lang="fa-IR" dirty="0" smtClean="0">
                <a:solidFill>
                  <a:srgbClr val="FF0000"/>
                </a:solidFill>
                <a:cs typeface="+mn-cs"/>
              </a:rPr>
              <a:t>الگوی پیشنهادی گیلفورد </a:t>
            </a:r>
            <a:endParaRPr lang="fa-IR" sz="2800" dirty="0">
              <a:solidFill>
                <a:srgbClr val="C00000"/>
              </a:solidFill>
            </a:endParaRPr>
          </a:p>
        </p:txBody>
      </p:sp>
      <p:sp>
        <p:nvSpPr>
          <p:cNvPr id="3" name="Content Placeholder 2"/>
          <p:cNvSpPr>
            <a:spLocks noGrp="1"/>
          </p:cNvSpPr>
          <p:nvPr>
            <p:ph idx="1"/>
          </p:nvPr>
        </p:nvSpPr>
        <p:spPr>
          <a:xfrm>
            <a:off x="1946367" y="1463040"/>
            <a:ext cx="9901644" cy="4767943"/>
          </a:xfrm>
        </p:spPr>
        <p:txBody>
          <a:bodyPr>
            <a:normAutofit/>
          </a:bodyPr>
          <a:lstStyle/>
          <a:p>
            <a:r>
              <a:rPr lang="fa-IR" dirty="0" smtClean="0"/>
              <a:t>گیلفورد روانشناس آمریکایی تحقیقاتی را در حوزه چند عاملی انجام دادو الگویی پیشنهاد داد که توانایی های ذهنی را از سه جنبه مورد توجه قرار می دهد :</a:t>
            </a:r>
          </a:p>
          <a:p>
            <a:r>
              <a:rPr lang="fa-IR" dirty="0" smtClean="0"/>
              <a:t>1- عملیات یا انواع پردازش های شناختی </a:t>
            </a:r>
          </a:p>
          <a:p>
            <a:r>
              <a:rPr lang="fa-IR" dirty="0" smtClean="0"/>
              <a:t>2 – محتویات یا نوع اطلاعات پردازش شده</a:t>
            </a:r>
          </a:p>
          <a:p>
            <a:r>
              <a:rPr lang="fa-IR" dirty="0" smtClean="0"/>
              <a:t>3- تولیدات یا اشکالی که اطلاعات به خود میگیرند</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49614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1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99741"/>
          </a:xfrm>
        </p:spPr>
        <p:txBody>
          <a:bodyPr/>
          <a:lstStyle/>
          <a:p>
            <a:pPr algn="ctr"/>
            <a:r>
              <a:rPr lang="fa-IR" dirty="0" smtClean="0">
                <a:solidFill>
                  <a:srgbClr val="C00000"/>
                </a:solidFill>
              </a:rPr>
              <a:t>اندازه گیری هوش</a:t>
            </a:r>
            <a:endParaRPr lang="fa-IR" dirty="0"/>
          </a:p>
        </p:txBody>
      </p:sp>
      <p:sp>
        <p:nvSpPr>
          <p:cNvPr id="3" name="Content Placeholder 2"/>
          <p:cNvSpPr>
            <a:spLocks noGrp="1"/>
          </p:cNvSpPr>
          <p:nvPr>
            <p:ph idx="1"/>
          </p:nvPr>
        </p:nvSpPr>
        <p:spPr>
          <a:xfrm>
            <a:off x="2589212" y="1423851"/>
            <a:ext cx="8915400" cy="5115494"/>
          </a:xfrm>
        </p:spPr>
        <p:txBody>
          <a:bodyPr>
            <a:normAutofit/>
          </a:bodyPr>
          <a:lstStyle/>
          <a:p>
            <a:r>
              <a:rPr lang="fa-IR" dirty="0" smtClean="0"/>
              <a:t>مطالعات بینه وسیمون و تاکید بر دقت و تفکر وهوش تنها عوامل تفاوت های فردی</a:t>
            </a:r>
          </a:p>
          <a:p>
            <a:r>
              <a:rPr lang="fa-IR" dirty="0" smtClean="0"/>
              <a:t>در سال 1900 اولین ازمون هوشی که سوالات منظم ودقیقی داشت بر روی کودکان عقب مانده ذهتی اجرا نمودندو نهایتا به این نتیجه رسیدند که تنها سوالاتی تفاوت های فردی را نشان میدادند که قدرت تمیز بالایی داشتند</a:t>
            </a:r>
          </a:p>
          <a:p>
            <a:r>
              <a:rPr lang="fa-IR" dirty="0" smtClean="0"/>
              <a:t>مساله اساسی تشخیص تفاوت های فردی و مخصوصا تفاوتهای فردی عقب مانده ها از کودکان عادی بود</a:t>
            </a:r>
          </a:p>
          <a:p>
            <a:r>
              <a:rPr lang="fa-IR" dirty="0" smtClean="0"/>
              <a:t>نتایج نشان داد که عقب ماندگی یعنی تاخیر ذر رشد ذهنی</a:t>
            </a:r>
          </a:p>
          <a:p>
            <a:r>
              <a:rPr lang="fa-IR" dirty="0" smtClean="0"/>
              <a:t>توانایی ذهنی کودک با افزایش سن او بیشتر میشود</a:t>
            </a:r>
          </a:p>
          <a:p>
            <a:r>
              <a:rPr lang="fa-IR" dirty="0" smtClean="0"/>
              <a:t>1905 نتایج تحقیقات بینه وسیمون طی یک مقاله تحت عنوان روش های تازه برای تشخیص سطح ذهنی کودکان غیر عادی منتشر کردند</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07655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6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4473</TotalTime>
  <Words>664</Words>
  <Application>Microsoft Office PowerPoint</Application>
  <PresentationFormat>Custom</PresentationFormat>
  <Paragraphs>59</Paragraphs>
  <Slides>11</Slides>
  <Notes>0</Notes>
  <HiddenSlides>0</HiddenSlides>
  <MMClips>9</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Wisp</vt:lpstr>
      <vt:lpstr>دانشگاه فر هنگیان پردیس شهید رجایی اورمیه  درس آموزش وپرورش فراگیر Inclusive Education </vt:lpstr>
      <vt:lpstr>PowerPoint Presentation</vt:lpstr>
      <vt:lpstr>کتاب روانشناسی تفاوت های فردی دکتر حمزه گنجی  هوش و تفاوت های فردی</vt:lpstr>
      <vt:lpstr>نظریه هوش سه وجهی استرنبرگ</vt:lpstr>
      <vt:lpstr>توصیف مقولات هوشی استرنبرگ</vt:lpstr>
      <vt:lpstr>2- هوش تجربی</vt:lpstr>
      <vt:lpstr>3- هوش عملی</vt:lpstr>
      <vt:lpstr>الگوی پیشنهادی گیلفورد </vt:lpstr>
      <vt:lpstr>اندازه گیری هوش</vt:lpstr>
      <vt:lpstr>توزیع هوش</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روانشناسی شخصیت نظریه یادگیری اجتماعی جولیان راتر</dc:title>
  <dc:creator>lenovo</dc:creator>
  <cp:lastModifiedBy>MRT Pack 30 DVDs</cp:lastModifiedBy>
  <cp:revision>216</cp:revision>
  <dcterms:created xsi:type="dcterms:W3CDTF">2019-06-25T20:18:24Z</dcterms:created>
  <dcterms:modified xsi:type="dcterms:W3CDTF">2020-06-16T06:54:12Z</dcterms:modified>
</cp:coreProperties>
</file>