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315" r:id="rId10"/>
    <p:sldId id="316" r:id="rId11"/>
    <p:sldId id="261" r:id="rId12"/>
    <p:sldId id="262" r:id="rId13"/>
    <p:sldId id="318" r:id="rId14"/>
    <p:sldId id="317" r:id="rId15"/>
    <p:sldId id="320" r:id="rId16"/>
    <p:sldId id="321" r:id="rId17"/>
    <p:sldId id="322" r:id="rId18"/>
    <p:sldId id="319" r:id="rId19"/>
    <p:sldId id="323" r:id="rId20"/>
    <p:sldId id="324" r:id="rId21"/>
    <p:sldId id="325" r:id="rId22"/>
    <p:sldId id="3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oShno.co" initials="A" lastIdx="3" clrIdx="0">
    <p:extLst>
      <p:ext uri="{19B8F6BF-5375-455C-9EA6-DF929625EA0E}">
        <p15:presenceInfo xmlns:p15="http://schemas.microsoft.com/office/powerpoint/2012/main" userId="AsoShno.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D"/>
    <a:srgbClr val="FBFEDA"/>
    <a:srgbClr val="F9F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5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2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85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6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3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8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0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4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3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2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78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6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5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49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04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AB79-681F-46FE-9DE9-A8C477586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04008"/>
          </a:xfr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a-IR" sz="9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* </a:t>
            </a:r>
            <a:r>
              <a:rPr lang="fa-IR" sz="1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به نام خدا</a:t>
            </a:r>
            <a:r>
              <a:rPr lang="fa-IR" sz="9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 *</a:t>
            </a:r>
            <a:endParaRPr lang="fa-IR" sz="120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D166E-A063-439E-94AE-6C773F0E3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7394" y="3123162"/>
            <a:ext cx="7430388" cy="2842631"/>
          </a:xfrm>
          <a:blipFill>
            <a:blip r:embed="rId5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a-IR" sz="8800" dirty="0">
                <a:solidFill>
                  <a:srgbClr val="FFC000"/>
                </a:solidFill>
                <a:effectLst/>
              </a:rPr>
              <a:t>تحلیل تصاویر و نمودارهای کتاب</a:t>
            </a:r>
            <a:endParaRPr lang="en-US" sz="8800" dirty="0">
              <a:solidFill>
                <a:srgbClr val="FFC000"/>
              </a:solidFill>
              <a:effectLst/>
            </a:endParaRPr>
          </a:p>
          <a:p>
            <a:endParaRPr lang="en-US" dirty="0">
              <a:effectLst/>
            </a:endParaRPr>
          </a:p>
          <a:p>
            <a:endParaRPr lang="fa-I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C8AF9A-9EE7-4643-808E-84D5AB2A5ECD}"/>
              </a:ext>
            </a:extLst>
          </p:cNvPr>
          <p:cNvSpPr/>
          <p:nvPr/>
        </p:nvSpPr>
        <p:spPr>
          <a:xfrm>
            <a:off x="746462" y="2742794"/>
            <a:ext cx="10945428" cy="404418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5800" dirty="0"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اکثر تصاویر در کنار متن مربوطه طراحی میشود تا تاثیر بیشتری بر مخاطب بر جا بگذارد و فراگیر تسلط و آشنایی بیشتری به اطلاعات و موضوع متن پیدا کند.</a:t>
            </a:r>
            <a:endParaRPr lang="en-US" sz="5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7A86A-19A1-47EC-804D-EA91A5EA32E7}"/>
              </a:ext>
            </a:extLst>
          </p:cNvPr>
          <p:cNvSpPr/>
          <p:nvPr/>
        </p:nvSpPr>
        <p:spPr>
          <a:xfrm>
            <a:off x="843378" y="399911"/>
            <a:ext cx="10848512" cy="19389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fa-IR" sz="59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زیرا درک دنیای فراتر از محیط زندگی فراگیر تنها ازطریق عکس و تصویر میسر است.</a:t>
            </a:r>
            <a:endParaRPr lang="fa-IR" sz="5900" dirty="0">
              <a:solidFill>
                <a:prstClr val="white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5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71C37A-0504-4B83-A6B0-31A44157663D}"/>
              </a:ext>
            </a:extLst>
          </p:cNvPr>
          <p:cNvSpPr/>
          <p:nvPr/>
        </p:nvSpPr>
        <p:spPr>
          <a:xfrm>
            <a:off x="521563" y="763481"/>
            <a:ext cx="11347882" cy="2631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a-IR" sz="5300" cap="small" dirty="0">
                <a:solidFill>
                  <a:srgbClr val="FBFEDA"/>
                </a:solidFill>
                <a:latin typeface="Calibri" panose="020F0502020204030204" pitchFamily="34" charset="0"/>
                <a:cs typeface="B Nazanin"/>
              </a:rPr>
              <a:t>محل قرار گرفتن تصاویر درصفحه باید در جایی تعبیه شود تا تمامی قسمت های آن به راحتی دیده شود. نام و شماره تصویر با قلمی کوچکتر از متن قرار میگیرد.</a:t>
            </a:r>
            <a:endParaRPr lang="fa-IR" sz="5300" dirty="0">
              <a:solidFill>
                <a:srgbClr val="FBFEDA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7F9AD0-7D5A-4329-9060-5806CB5231E0}"/>
              </a:ext>
            </a:extLst>
          </p:cNvPr>
          <p:cNvSpPr/>
          <p:nvPr/>
        </p:nvSpPr>
        <p:spPr>
          <a:xfrm>
            <a:off x="521563" y="4256836"/>
            <a:ext cx="11347882" cy="1837683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استفاده از تصویر در کتاب های آموزشی مبتنی بررعایت 2 دسته اصول متمایز ومکمل است. </a:t>
            </a:r>
            <a:endParaRPr lang="fa-IR" sz="5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04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ADD46F-05CA-47E5-8BFE-F4AD369D8814}"/>
              </a:ext>
            </a:extLst>
          </p:cNvPr>
          <p:cNvSpPr/>
          <p:nvPr/>
        </p:nvSpPr>
        <p:spPr>
          <a:xfrm>
            <a:off x="301841" y="763479"/>
            <a:ext cx="11372295" cy="51969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6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از یک سو رعایت اصول طراحی همچون </a:t>
            </a:r>
            <a:r>
              <a:rPr lang="fa-IR" sz="6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توازن</a:t>
            </a:r>
            <a:r>
              <a:rPr lang="fa-IR" sz="6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6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تضاد</a:t>
            </a:r>
            <a:r>
              <a:rPr lang="fa-IR" sz="6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6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تاکید</a:t>
            </a:r>
            <a:r>
              <a:rPr lang="fa-IR" sz="6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6200" dirty="0">
                <a:solidFill>
                  <a:srgbClr val="FFFDA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وحدت</a:t>
            </a:r>
            <a:r>
              <a:rPr lang="fa-IR" sz="6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6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هماهنگی</a:t>
            </a:r>
            <a:r>
              <a:rPr lang="fa-IR" sz="6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 و </a:t>
            </a:r>
            <a:r>
              <a:rPr lang="fa-IR" sz="6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کادربندی</a:t>
            </a:r>
            <a:r>
              <a:rPr lang="fa-IR" sz="6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 جهت ایجاد تناسب و زیبایی متن کتاب و از سوی دیگر تلفیق اصول مذکور با معیارهایی که موجب تقویت و تثبیت یادگیری می شود.</a:t>
            </a:r>
            <a:endParaRPr lang="en-US" sz="6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B2E91-55C4-4044-85BF-31178724A15A}"/>
              </a:ext>
            </a:extLst>
          </p:cNvPr>
          <p:cNvSpPr/>
          <p:nvPr/>
        </p:nvSpPr>
        <p:spPr>
          <a:xfrm>
            <a:off x="662867" y="3606553"/>
            <a:ext cx="10715347" cy="965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1. تناسب تصویر با محتوای کتاب وعنوان درس؛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DD46F-05CA-47E5-8BFE-F4AD369D8814}"/>
              </a:ext>
            </a:extLst>
          </p:cNvPr>
          <p:cNvSpPr/>
          <p:nvPr/>
        </p:nvSpPr>
        <p:spPr>
          <a:xfrm>
            <a:off x="1145219" y="740060"/>
            <a:ext cx="10253710" cy="1870640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5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- برخی از مهمترین این اصول را میتوان به شرح زیر برشمرد: </a:t>
            </a:r>
            <a:endParaRPr lang="en-US" sz="5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A5854-AAB1-4DAA-9396-9A948ED474FA}"/>
              </a:ext>
            </a:extLst>
          </p:cNvPr>
          <p:cNvSpPr/>
          <p:nvPr/>
        </p:nvSpPr>
        <p:spPr>
          <a:xfrm>
            <a:off x="4406433" y="5242940"/>
            <a:ext cx="6971781" cy="965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2.	تناسب با درک و فهم فراگیران؛</a:t>
            </a:r>
            <a:endParaRPr lang="fa-IR" sz="5300" dirty="0">
              <a:solidFill>
                <a:prstClr val="white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B2E91-55C4-4044-85BF-31178724A15A}"/>
              </a:ext>
            </a:extLst>
          </p:cNvPr>
          <p:cNvSpPr/>
          <p:nvPr/>
        </p:nvSpPr>
        <p:spPr>
          <a:xfrm>
            <a:off x="309162" y="5197210"/>
            <a:ext cx="11072011" cy="965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5.گروه بندی اجزا وقسمت های مختلف تصویر؛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A5854-AAB1-4DAA-9396-9A948ED474FA}"/>
              </a:ext>
            </a:extLst>
          </p:cNvPr>
          <p:cNvSpPr/>
          <p:nvPr/>
        </p:nvSpPr>
        <p:spPr>
          <a:xfrm>
            <a:off x="1233843" y="829407"/>
            <a:ext cx="10147330" cy="965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3.تناسب با حجم و محتوای درس و متن صفحه؛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58CA3-8018-409D-AC78-5E9351450478}"/>
              </a:ext>
            </a:extLst>
          </p:cNvPr>
          <p:cNvSpPr/>
          <p:nvPr/>
        </p:nvSpPr>
        <p:spPr>
          <a:xfrm>
            <a:off x="409726" y="2732323"/>
            <a:ext cx="10971447" cy="1837683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4.	رعایت سادگی(عدم پیچیدگی)و حذف اجزای غیر مهم؛</a:t>
            </a:r>
            <a:endParaRPr lang="fa-IR" sz="5300" dirty="0">
              <a:solidFill>
                <a:prstClr val="white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B2E91-55C4-4044-85BF-31178724A15A}"/>
              </a:ext>
            </a:extLst>
          </p:cNvPr>
          <p:cNvSpPr/>
          <p:nvPr/>
        </p:nvSpPr>
        <p:spPr>
          <a:xfrm>
            <a:off x="585926" y="767253"/>
            <a:ext cx="10946167" cy="18376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6.	 برجسته کردن اجزای مهمتر نسبت به سایر قسمت ها؛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A5854-AAB1-4DAA-9396-9A948ED474FA}"/>
              </a:ext>
            </a:extLst>
          </p:cNvPr>
          <p:cNvSpPr/>
          <p:nvPr/>
        </p:nvSpPr>
        <p:spPr>
          <a:xfrm>
            <a:off x="585925" y="3039402"/>
            <a:ext cx="10946167" cy="1837683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7. قرار گرفتن تصویر درپیش زمینه ای مشخص ودر مجاورت متن؛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58CA3-8018-409D-AC78-5E9351450478}"/>
              </a:ext>
            </a:extLst>
          </p:cNvPr>
          <p:cNvSpPr/>
          <p:nvPr/>
        </p:nvSpPr>
        <p:spPr>
          <a:xfrm>
            <a:off x="4045747" y="5430226"/>
            <a:ext cx="7274748" cy="965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8. تاکید متن براستفاده از تصاویر ؛</a:t>
            </a:r>
            <a:endParaRPr lang="fa-IR" sz="5300" dirty="0">
              <a:solidFill>
                <a:prstClr val="white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B2E91-55C4-4044-85BF-31178724A15A}"/>
              </a:ext>
            </a:extLst>
          </p:cNvPr>
          <p:cNvSpPr/>
          <p:nvPr/>
        </p:nvSpPr>
        <p:spPr>
          <a:xfrm>
            <a:off x="733887" y="625211"/>
            <a:ext cx="10724225" cy="183768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9. به کارگیری علایم و نمادهای مختلف جهت سازماندهی اجزایِ تصویر نظیر: 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A5854-AAB1-4DAA-9396-9A948ED474FA}"/>
              </a:ext>
            </a:extLst>
          </p:cNvPr>
          <p:cNvSpPr/>
          <p:nvPr/>
        </p:nvSpPr>
        <p:spPr>
          <a:xfrm>
            <a:off x="7169732" y="5267781"/>
            <a:ext cx="3188694" cy="96500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4: تاثیرگذاری 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58CA3-8018-409D-AC78-5E9351450478}"/>
              </a:ext>
            </a:extLst>
          </p:cNvPr>
          <p:cNvSpPr/>
          <p:nvPr/>
        </p:nvSpPr>
        <p:spPr>
          <a:xfrm>
            <a:off x="2977779" y="5267781"/>
            <a:ext cx="3179075" cy="9650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5: تاثیر پذیری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DF3309-6352-4E65-862E-516C6B351924}"/>
              </a:ext>
            </a:extLst>
          </p:cNvPr>
          <p:cNvSpPr/>
          <p:nvPr/>
        </p:nvSpPr>
        <p:spPr>
          <a:xfrm>
            <a:off x="1924446" y="3705218"/>
            <a:ext cx="2106667" cy="96500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3: مراحل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42F41-EF77-45D8-9BAB-98037ABFFBF8}"/>
              </a:ext>
            </a:extLst>
          </p:cNvPr>
          <p:cNvSpPr/>
          <p:nvPr/>
        </p:nvSpPr>
        <p:spPr>
          <a:xfrm>
            <a:off x="4981942" y="3705218"/>
            <a:ext cx="3081293" cy="96500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2: طبقه بندی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AEDE7-FCCF-4721-AAE8-65FB81E79222}"/>
              </a:ext>
            </a:extLst>
          </p:cNvPr>
          <p:cNvSpPr/>
          <p:nvPr/>
        </p:nvSpPr>
        <p:spPr>
          <a:xfrm>
            <a:off x="9146222" y="3712481"/>
            <a:ext cx="2047356" cy="96500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cs typeface="B Nazanin"/>
              </a:rPr>
              <a:t>1: ارتباط</a:t>
            </a:r>
            <a:endParaRPr lang="fa-IR" sz="5300" dirty="0">
              <a:solidFill>
                <a:prstClr val="white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B2E91-55C4-4044-85BF-31178724A15A}"/>
              </a:ext>
            </a:extLst>
          </p:cNvPr>
          <p:cNvSpPr/>
          <p:nvPr/>
        </p:nvSpPr>
        <p:spPr>
          <a:xfrm>
            <a:off x="719091" y="2979081"/>
            <a:ext cx="10851472" cy="33196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-آمارها نشان میدهد که میزان تصاویر مندرج در کتاب های درسی دوره ابتدایی نزدیک به70% فضای کل کتاب را دربرگرفته. این نسبت به ترتیب ازسال های پنجم و سپس دردوره های تحصیلی بالاتر کاهش می یابد.</a:t>
            </a:r>
            <a:endParaRPr lang="fa-IR" sz="49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DD46F-05CA-47E5-8BFE-F4AD369D8814}"/>
              </a:ext>
            </a:extLst>
          </p:cNvPr>
          <p:cNvSpPr/>
          <p:nvPr/>
        </p:nvSpPr>
        <p:spPr>
          <a:xfrm>
            <a:off x="719091" y="559292"/>
            <a:ext cx="10851472" cy="18048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5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-استفاده از تصویربه عنوان یک بخش ضروری و مهم کتاب های درسی است. </a:t>
            </a:r>
            <a:endParaRPr lang="en-US" sz="5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74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B2E91-55C4-4044-85BF-31178724A15A}"/>
              </a:ext>
            </a:extLst>
          </p:cNvPr>
          <p:cNvSpPr/>
          <p:nvPr/>
        </p:nvSpPr>
        <p:spPr>
          <a:xfrm>
            <a:off x="687725" y="3789225"/>
            <a:ext cx="10816550" cy="96500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1. ایجاد انگیزه و جلب توجه و دقت به مطالعه متن؛</a:t>
            </a:r>
            <a:endParaRPr lang="fa-IR" sz="53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DD46F-05CA-47E5-8BFE-F4AD369D8814}"/>
              </a:ext>
            </a:extLst>
          </p:cNvPr>
          <p:cNvSpPr/>
          <p:nvPr/>
        </p:nvSpPr>
        <p:spPr>
          <a:xfrm>
            <a:off x="674703" y="257451"/>
            <a:ext cx="11105965" cy="20682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6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- استفاده از تصاویر فواید و محاسن زیادی دارد. در زیر به چند نمونه از آن اشاره می شود: </a:t>
            </a:r>
            <a:endParaRPr lang="en-US" sz="6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A5854-AAB1-4DAA-9396-9A948ED474FA}"/>
              </a:ext>
            </a:extLst>
          </p:cNvPr>
          <p:cNvSpPr/>
          <p:nvPr/>
        </p:nvSpPr>
        <p:spPr>
          <a:xfrm>
            <a:off x="4064418" y="5282482"/>
            <a:ext cx="7439857" cy="96500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5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2. افزایش جذابیت مطالب خواندنی؛</a:t>
            </a:r>
            <a:endParaRPr lang="fa-IR" sz="5300" dirty="0">
              <a:solidFill>
                <a:prstClr val="white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9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B2E91-55C4-4044-85BF-31178724A15A}"/>
              </a:ext>
            </a:extLst>
          </p:cNvPr>
          <p:cNvSpPr/>
          <p:nvPr/>
        </p:nvSpPr>
        <p:spPr>
          <a:xfrm>
            <a:off x="1562470" y="2613867"/>
            <a:ext cx="9118495" cy="206825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6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4. کمک به مطالعه متن به ویژه جزییات؛</a:t>
            </a:r>
            <a:endParaRPr lang="fa-IR" sz="60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A5854-AAB1-4DAA-9396-9A948ED474FA}"/>
              </a:ext>
            </a:extLst>
          </p:cNvPr>
          <p:cNvSpPr/>
          <p:nvPr/>
        </p:nvSpPr>
        <p:spPr>
          <a:xfrm>
            <a:off x="1673371" y="894432"/>
            <a:ext cx="9007594" cy="10802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6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3. افزایش یادگیری و تسهیل یادآوری؛</a:t>
            </a:r>
            <a:endParaRPr lang="fa-IR" sz="60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58CA3-8018-409D-AC78-5E9351450478}"/>
              </a:ext>
            </a:extLst>
          </p:cNvPr>
          <p:cNvSpPr/>
          <p:nvPr/>
        </p:nvSpPr>
        <p:spPr>
          <a:xfrm>
            <a:off x="1562470" y="5321266"/>
            <a:ext cx="9118495" cy="108029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6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5. تقویت سواد و دانش دیداری فراگیر؛</a:t>
            </a:r>
            <a:endParaRPr lang="fa-IR" sz="6000" dirty="0">
              <a:solidFill>
                <a:prstClr val="white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63BDE0-69BF-4BA0-AD0B-D7D3FAA7A68F}"/>
              </a:ext>
            </a:extLst>
          </p:cNvPr>
          <p:cNvSpPr/>
          <p:nvPr/>
        </p:nvSpPr>
        <p:spPr>
          <a:xfrm>
            <a:off x="583706" y="2705453"/>
            <a:ext cx="10877365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a-IR" sz="5400" cap="small" dirty="0"/>
              <a:t>طراحان کتاب های درسی به منظور افزایش کار آمدی این رسانه و بهبود ارتقای توان ارتباطی آن با مخاطبان از دستاورد های هنرمندان و طراحان گرافیکی استفاده می نمایند0</a:t>
            </a:r>
            <a:endParaRPr lang="fa-IR" sz="5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BAE00F-8D2C-475E-B8F2-C84D996D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035" y="591845"/>
            <a:ext cx="2887036" cy="1326321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fa-IR" sz="6000" dirty="0"/>
              <a:t>*تصویر: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B2E91-55C4-4044-85BF-31178724A15A}"/>
              </a:ext>
            </a:extLst>
          </p:cNvPr>
          <p:cNvSpPr/>
          <p:nvPr/>
        </p:nvSpPr>
        <p:spPr>
          <a:xfrm>
            <a:off x="1118587" y="605050"/>
            <a:ext cx="10085032" cy="2167003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6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6. نمایش نکات فنی، روش ها و شیوه به کاربردن وسایل و تجهیزات؛</a:t>
            </a:r>
            <a:endParaRPr lang="fa-IR" sz="63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A5854-AAB1-4DAA-9396-9A948ED474FA}"/>
              </a:ext>
            </a:extLst>
          </p:cNvPr>
          <p:cNvSpPr/>
          <p:nvPr/>
        </p:nvSpPr>
        <p:spPr>
          <a:xfrm>
            <a:off x="1118588" y="3429000"/>
            <a:ext cx="10085032" cy="112966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6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7. انتقال مفاهیم بصری،مکانی وحجمی؛</a:t>
            </a:r>
            <a:endParaRPr lang="fa-IR" sz="63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4AEFC-4A8A-46C7-9EC1-D05398EB6B13}"/>
              </a:ext>
            </a:extLst>
          </p:cNvPr>
          <p:cNvSpPr/>
          <p:nvPr/>
        </p:nvSpPr>
        <p:spPr>
          <a:xfrm>
            <a:off x="1118588" y="5322147"/>
            <a:ext cx="10085032" cy="106182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a-IR" sz="6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	8. کاهش زمان لازم جهت مطالعه متن؛</a:t>
            </a:r>
            <a:endParaRPr lang="fa-IR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B2E91-55C4-4044-85BF-31178724A15A}"/>
              </a:ext>
            </a:extLst>
          </p:cNvPr>
          <p:cNvSpPr/>
          <p:nvPr/>
        </p:nvSpPr>
        <p:spPr>
          <a:xfrm>
            <a:off x="964118" y="1019356"/>
            <a:ext cx="10528916" cy="2167003"/>
          </a:xfrm>
          <a:prstGeom prst="rect">
            <a:avLst/>
          </a:prstGeom>
          <a:ln>
            <a:solidFill>
              <a:srgbClr val="FFFDAD"/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6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9. کاهش محدودیت درنمایش نمونه های واقعی پدیده ها، وسایل و اشیای خاص؛</a:t>
            </a:r>
            <a:endParaRPr lang="fa-IR" sz="63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A5854-AAB1-4DAA-9396-9A948ED474FA}"/>
              </a:ext>
            </a:extLst>
          </p:cNvPr>
          <p:cNvSpPr/>
          <p:nvPr/>
        </p:nvSpPr>
        <p:spPr>
          <a:xfrm>
            <a:off x="964118" y="4507514"/>
            <a:ext cx="10528916" cy="11296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6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10.	کاهش خستگی وکسالت حین مطالعه؛</a:t>
            </a:r>
            <a:endParaRPr lang="fa-IR" sz="6300" dirty="0">
              <a:solidFill>
                <a:prstClr val="white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71E7-5AA5-405C-B36C-10E6379E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3204840"/>
            <a:ext cx="11121960" cy="2583400"/>
          </a:xfr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</a:pPr>
            <a:r>
              <a:rPr lang="fa-IR" sz="18000" b="0" cap="none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adi" panose="00000700000000000000" pitchFamily="2" charset="-78"/>
              </a:rPr>
              <a:t>پایان</a:t>
            </a:r>
            <a:r>
              <a:rPr lang="fa-IR" sz="18000" b="0" cap="none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+mn-ea"/>
                <a:cs typeface="Nadi" panose="00000700000000000000" pitchFamily="2" charset="-78"/>
              </a:rPr>
              <a:t/>
            </a:r>
            <a:br>
              <a:rPr lang="fa-IR" sz="18000" b="0" cap="none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+mn-ea"/>
                <a:cs typeface="Nadi" panose="00000700000000000000" pitchFamily="2" charset="-78"/>
              </a:rPr>
            </a:br>
            <a:endParaRPr lang="fa-IR" sz="18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A85E1-F1FE-4E59-A50E-418EE1E53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2" y="482857"/>
            <a:ext cx="10826496" cy="589228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1"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a-IR" sz="60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طراحی کتاب های درسی براساس اصول ومبانی هنری وخلاقیت ومهارت تصویرگران این امکان را فراهم می نماید که محتوا ومتن کتاب را به گونه ای چشم نواز و زیبا درهم بیارایند تافهم وتاثیرگذاری آن درکوتاه ترین زمان مقدورسازند.</a:t>
            </a:r>
            <a:endParaRPr lang="fa-IR" sz="4800" cap="all" dirty="0">
              <a:ln w="3175" cmpd="sng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F78A6-BCBC-4ADA-9147-483A041B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5" y="512686"/>
            <a:ext cx="10857390" cy="5832628"/>
          </a:xfrm>
          <a:solidFill>
            <a:schemeClr val="dk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فن گرافیک با رعایت اصول و تلفیق هنرمندانه مجموعه ای از علایم بصری همچون </a:t>
            </a:r>
            <a:r>
              <a:rPr lang="fa-IR" sz="5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نقطه</a:t>
            </a: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53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خط</a:t>
            </a: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53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حجم</a:t>
            </a: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5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فضا</a:t>
            </a: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53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مقیاس</a:t>
            </a:r>
            <a:r>
              <a:rPr lang="fa-IR" sz="5300" dirty="0">
                <a:solidFill>
                  <a:srgbClr val="9A66CA">
                    <a:lumMod val="20000"/>
                    <a:lumOff val="8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</a:t>
            </a: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 </a:t>
            </a:r>
            <a:r>
              <a:rPr lang="fa-IR" sz="53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رنگ</a:t>
            </a: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53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تصاویر</a:t>
            </a: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53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علایم</a:t>
            </a: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53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اشکال</a:t>
            </a:r>
            <a:r>
              <a:rPr lang="fa-IR" sz="5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 و... را طراحی می کند که درفهم یک مطلب،  ایده، پیام، اطلاعات، دانش و مفاهیم به خواننده و برقراری ارتباط با نویسنده کمک می نماید.</a:t>
            </a:r>
            <a:endParaRPr lang="fa-IR" sz="53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73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0DDB-7CFF-461C-8B1A-8C2A605C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77" y="639192"/>
            <a:ext cx="11321989" cy="5211192"/>
          </a:xfr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lvl="0" defTabSz="457200" rtl="0">
              <a:lnSpc>
                <a:spcPct val="100000"/>
              </a:lnSpc>
              <a:spcBef>
                <a:spcPts val="0"/>
              </a:spcBef>
            </a:pPr>
            <a:r>
              <a:rPr lang="fa-IR" sz="7500" cap="small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درکتاب های درسی ازرسانه های ترسیمی(</a:t>
            </a:r>
            <a:r>
              <a:rPr lang="fa-IR" sz="7500" cap="small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جدول</a:t>
            </a:r>
            <a:r>
              <a:rPr lang="fa-IR" sz="7500" cap="small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7500" cap="small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نمودار</a:t>
            </a:r>
            <a:r>
              <a:rPr lang="fa-IR" sz="7500" cap="small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7500" cap="small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عکس</a:t>
            </a:r>
            <a:r>
              <a:rPr lang="fa-IR" sz="7500" cap="small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 و تصویر)برای ارایه پیام به صورت روشن وفشرده استفاده می شود.</a:t>
            </a:r>
            <a:endParaRPr lang="fa-IR" sz="7500" cap="none" dirty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Rockwell" panose="02060603020205020403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1498-6595-4908-BFA3-1CF19A9D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913" y="221791"/>
            <a:ext cx="4246484" cy="125619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fa-IR" sz="7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* </a:t>
            </a:r>
            <a:r>
              <a:rPr lang="fa-IR" sz="7500" dirty="0">
                <a:solidFill>
                  <a:schemeClr val="tx1">
                    <a:lumMod val="9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Boutros Ads Pro" panose="00000500000000000000" pitchFamily="2" charset="-78"/>
              </a:rPr>
              <a:t>جدول:</a:t>
            </a:r>
            <a:endParaRPr lang="fa-IR" sz="7500" b="1" dirty="0">
              <a:solidFill>
                <a:schemeClr val="tx1">
                  <a:lumMod val="95000"/>
                </a:schemeClr>
              </a:solidFill>
              <a:latin typeface="Symbol" panose="05050102010706020507" pitchFamily="18" charset="2"/>
              <a:cs typeface="Boutros Ads Pro" panose="000005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3D966-8B08-45B3-9D33-00CA22770E0E}"/>
              </a:ext>
            </a:extLst>
          </p:cNvPr>
          <p:cNvSpPr/>
          <p:nvPr/>
        </p:nvSpPr>
        <p:spPr>
          <a:xfrm>
            <a:off x="355106" y="1910004"/>
            <a:ext cx="10918291" cy="452431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a-IR" sz="7200" dirty="0">
                <a:solidFill>
                  <a:srgbClr val="FBFEDA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تلفیق سطرها وستونهایی است که داده های مرتبط وبه دنبال هم رانشان می دهد واغلب با شماره و عنوان مشخص نامگذاری می شود.</a:t>
            </a:r>
            <a:endParaRPr lang="fa-IR" sz="7200" dirty="0">
              <a:solidFill>
                <a:srgbClr val="FBFEDA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9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D5E89-FB85-42CD-8AC4-3B5433653FDE}"/>
              </a:ext>
            </a:extLst>
          </p:cNvPr>
          <p:cNvSpPr/>
          <p:nvPr/>
        </p:nvSpPr>
        <p:spPr>
          <a:xfrm>
            <a:off x="497150" y="1636837"/>
            <a:ext cx="11203619" cy="4708981"/>
          </a:xfrm>
          <a:prstGeom prst="rect">
            <a:avLst/>
          </a:prstGeom>
          <a:ln>
            <a:solidFill>
              <a:srgbClr val="FFFDAD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نمایش موضوعات انتزاعی و یا نشان دادن رابطه بین متغیرها با خطوط هندسی است و به اشکال مختلف </a:t>
            </a:r>
            <a:r>
              <a:rPr lang="fa-IR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ستونی</a:t>
            </a:r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خطی</a:t>
            </a:r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، </a:t>
            </a:r>
            <a:r>
              <a:rPr lang="fa-IR" sz="600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سطحی</a:t>
            </a:r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 و </a:t>
            </a:r>
            <a:r>
              <a:rPr lang="fa-IR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تصویری</a:t>
            </a:r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 و متناسب با موضوع و سلیقه و رجحان خواننده به صورت تک رنگ و یا چند رنگ تهیه می شود.</a:t>
            </a:r>
            <a:endParaRPr lang="fa-IR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30A5D6-BB0A-457D-9B24-2BE26A6DFFE6}"/>
              </a:ext>
            </a:extLst>
          </p:cNvPr>
          <p:cNvSpPr/>
          <p:nvPr/>
        </p:nvSpPr>
        <p:spPr>
          <a:xfrm>
            <a:off x="8708995" y="124287"/>
            <a:ext cx="2991774" cy="1015663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a-IR" sz="6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* </a:t>
            </a:r>
            <a:r>
              <a:rPr lang="fa-IR" sz="6000" b="1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latin typeface="Batang" panose="02030600000101010101" pitchFamily="18" charset="-127"/>
                <a:ea typeface="Batang" panose="02030600000101010101" pitchFamily="18" charset="-127"/>
                <a:cs typeface="Boutros Ads Pro" panose="00000500000000000000" pitchFamily="2" charset="-78"/>
              </a:rPr>
              <a:t>نمودار</a:t>
            </a:r>
            <a:r>
              <a:rPr lang="fa-IR" sz="6000" b="1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:</a:t>
            </a:r>
            <a:endParaRPr lang="fa-IR" sz="6000" b="1" dirty="0">
              <a:latin typeface="Batang" panose="02030600000101010101" pitchFamily="18" charset="-127"/>
              <a:ea typeface="Batang" panose="02030600000101010101" pitchFamily="18" charset="-127"/>
              <a:cs typeface="Aldhabi" panose="010000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C8AF9A-9EE7-4643-808E-84D5AB2A5ECD}"/>
              </a:ext>
            </a:extLst>
          </p:cNvPr>
          <p:cNvSpPr/>
          <p:nvPr/>
        </p:nvSpPr>
        <p:spPr>
          <a:xfrm>
            <a:off x="568169" y="2036447"/>
            <a:ext cx="10741981" cy="40441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بازتاب نمونه واقعی موضوع به روی کاغذ است که با دوربین عکاسی گرفته میشود. عکس های موجود درکتاب های درسی به دو صورت اصلی وکپی شده هستند.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7A86A-19A1-47EC-804D-EA91A5EA32E7}"/>
              </a:ext>
            </a:extLst>
          </p:cNvPr>
          <p:cNvSpPr/>
          <p:nvPr/>
        </p:nvSpPr>
        <p:spPr>
          <a:xfrm>
            <a:off x="8753383" y="284501"/>
            <a:ext cx="2913361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* </a:t>
            </a:r>
            <a:r>
              <a:rPr lang="fa-IR" sz="6000" b="1" cap="all" dirty="0">
                <a:ln w="3175" cmpd="sng">
                  <a:noFill/>
                </a:ln>
                <a:latin typeface="Batang" panose="02030600000101010101" pitchFamily="18" charset="-127"/>
                <a:ea typeface="Batang" panose="02030600000101010101" pitchFamily="18" charset="-127"/>
                <a:cs typeface="Boutros Ads Pro" panose="00000500000000000000" pitchFamily="2" charset="-78"/>
              </a:rPr>
              <a:t>عکس</a:t>
            </a:r>
            <a:r>
              <a:rPr lang="fa-IR" sz="6000" b="1" cap="all" dirty="0">
                <a:ln w="3175" cmpd="sng"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:</a:t>
            </a:r>
            <a:endParaRPr lang="fa-IR" sz="6000" b="1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7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C8AF9A-9EE7-4643-808E-84D5AB2A5ECD}"/>
              </a:ext>
            </a:extLst>
          </p:cNvPr>
          <p:cNvSpPr/>
          <p:nvPr/>
        </p:nvSpPr>
        <p:spPr>
          <a:xfrm>
            <a:off x="816010" y="2054202"/>
            <a:ext cx="10850733" cy="40441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رسانه دیداری غیرشفاف و دوبعدی است که از روی عکس افراد، اماکن و اشیا نسخه برداری می شود. ازتصاویر به عنوان عنصری جهت افزایش یادگیری مخاطبان میتوان بهره گرفت.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7A86A-19A1-47EC-804D-EA91A5EA32E7}"/>
              </a:ext>
            </a:extLst>
          </p:cNvPr>
          <p:cNvSpPr/>
          <p:nvPr/>
        </p:nvSpPr>
        <p:spPr>
          <a:xfrm>
            <a:off x="8508506" y="284501"/>
            <a:ext cx="3158237" cy="10156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 algn="r"/>
            <a:r>
              <a:rPr lang="fa-IR" sz="6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* </a:t>
            </a:r>
            <a:r>
              <a:rPr lang="fa-IR" sz="6000" b="1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latin typeface="Batang" panose="02030600000101010101" pitchFamily="18" charset="-127"/>
                <a:ea typeface="Batang" panose="02030600000101010101" pitchFamily="18" charset="-127"/>
                <a:cs typeface="Boutros Ads Pro" panose="00000500000000000000" pitchFamily="2" charset="-78"/>
              </a:rPr>
              <a:t>تصویر</a:t>
            </a:r>
            <a:r>
              <a:rPr lang="fa-IR" sz="6000" b="1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B Nazanin"/>
              </a:rPr>
              <a:t>:</a:t>
            </a:r>
            <a:endParaRPr lang="fa-IR" sz="6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1778</TotalTime>
  <Words>709</Words>
  <Application>Microsoft Office PowerPoint</Application>
  <PresentationFormat>Widescreen</PresentationFormat>
  <Paragraphs>49</Paragraphs>
  <Slides>22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MS PGothic</vt:lpstr>
      <vt:lpstr>Aldhabi</vt:lpstr>
      <vt:lpstr>Arial</vt:lpstr>
      <vt:lpstr>B Nazanin</vt:lpstr>
      <vt:lpstr>Batang</vt:lpstr>
      <vt:lpstr>Bookman Old Style</vt:lpstr>
      <vt:lpstr>Boutros Ads Pro</vt:lpstr>
      <vt:lpstr>Calibri</vt:lpstr>
      <vt:lpstr>Nadi</vt:lpstr>
      <vt:lpstr>Rockwell</vt:lpstr>
      <vt:lpstr>Symbol</vt:lpstr>
      <vt:lpstr>Times New Roman</vt:lpstr>
      <vt:lpstr>Damask</vt:lpstr>
      <vt:lpstr>* به نام خدا *</vt:lpstr>
      <vt:lpstr>*تصویر:</vt:lpstr>
      <vt:lpstr>PowerPoint Presentation</vt:lpstr>
      <vt:lpstr>PowerPoint Presentation</vt:lpstr>
      <vt:lpstr>درکتاب های درسی ازرسانه های ترسیمی(جدول، نمودار، عکس و تصویر)برای ارایه پیام به صورت روشن وفشرده استفاده می شود.</vt:lpstr>
      <vt:lpstr>* جدول: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asoshno</dc:creator>
  <cp:lastModifiedBy>abdolhosein</cp:lastModifiedBy>
  <cp:revision>158</cp:revision>
  <dcterms:created xsi:type="dcterms:W3CDTF">2019-05-08T13:52:43Z</dcterms:created>
  <dcterms:modified xsi:type="dcterms:W3CDTF">2020-05-29T12:31:51Z</dcterms:modified>
</cp:coreProperties>
</file>