
<file path=[Content_Types].xml><?xml version="1.0" encoding="utf-8"?>
<Types xmlns="http://schemas.openxmlformats.org/package/2006/content-types">
  <Default Extension="png" ContentType="image/png"/>
  <Default Extension="3gp" ContentType="audio/3gp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0" r:id="rId2"/>
    <p:sldId id="298" r:id="rId3"/>
    <p:sldId id="275" r:id="rId4"/>
    <p:sldId id="285" r:id="rId5"/>
    <p:sldId id="292" r:id="rId6"/>
    <p:sldId id="300" r:id="rId7"/>
    <p:sldId id="303" r:id="rId8"/>
    <p:sldId id="302" r:id="rId9"/>
    <p:sldId id="301" r:id="rId10"/>
    <p:sldId id="299" r:id="rId11"/>
    <p:sldId id="306" r:id="rId12"/>
    <p:sldId id="305" r:id="rId13"/>
    <p:sldId id="308" r:id="rId14"/>
    <p:sldId id="307" r:id="rId15"/>
    <p:sldId id="309" r:id="rId16"/>
    <p:sldId id="304" r:id="rId17"/>
    <p:sldId id="310" r:id="rId18"/>
    <p:sldId id="311" r:id="rId19"/>
    <p:sldId id="312" r:id="rId20"/>
    <p:sldId id="313" r:id="rId21"/>
    <p:sldId id="315" r:id="rId22"/>
    <p:sldId id="314" r:id="rId23"/>
    <p:sldId id="317" r:id="rId24"/>
    <p:sldId id="316" r:id="rId25"/>
    <p:sldId id="26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53" d="100"/>
          <a:sy n="53"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gp"/><Relationship Id="rId1" Type="http://schemas.microsoft.com/office/2007/relationships/media" Target="../media/media3.3g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gp"/><Relationship Id="rId1" Type="http://schemas.microsoft.com/office/2007/relationships/media" Target="../media/media1.3gp"/><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gp"/><Relationship Id="rId1" Type="http://schemas.microsoft.com/office/2007/relationships/media" Target="../media/media2.3g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پژوهش روایی</a:t>
            </a:r>
            <a:r>
              <a:rPr lang="fa-IR" dirty="0" smtClean="0"/>
              <a:t>:</a:t>
            </a:r>
            <a:endParaRPr lang="fa-IR" dirty="0"/>
          </a:p>
        </p:txBody>
      </p:sp>
      <p:sp>
        <p:nvSpPr>
          <p:cNvPr id="3" name="Content Placeholder 2"/>
          <p:cNvSpPr>
            <a:spLocks noGrp="1"/>
          </p:cNvSpPr>
          <p:nvPr>
            <p:ph idx="1"/>
          </p:nvPr>
        </p:nvSpPr>
        <p:spPr/>
        <p:txBody>
          <a:bodyPr>
            <a:normAutofit/>
          </a:bodyPr>
          <a:lstStyle/>
          <a:p>
            <a:r>
              <a:rPr lang="fa-IR" sz="4000" dirty="0"/>
              <a:t>مدرس : علی داوطلب </a:t>
            </a:r>
          </a:p>
          <a:p>
            <a:r>
              <a:rPr lang="fa-IR" sz="4000" dirty="0"/>
              <a:t>دانشگاه فرهنگیان پردیس شهید رجایی ارومیه </a:t>
            </a:r>
            <a:r>
              <a:rPr lang="fa-IR" sz="4000" dirty="0" smtClean="0"/>
              <a:t>خرداد99</a:t>
            </a:r>
            <a:endParaRPr lang="fa-IR" sz="4000" dirty="0"/>
          </a:p>
          <a:p>
            <a:endParaRPr lang="fa-IR" sz="4000" dirty="0"/>
          </a:p>
        </p:txBody>
      </p:sp>
    </p:spTree>
    <p:extLst>
      <p:ext uri="{BB962C8B-B14F-4D97-AF65-F5344CB8AC3E}">
        <p14:creationId xmlns:p14="http://schemas.microsoft.com/office/powerpoint/2010/main" val="3640354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Autofit/>
          </a:bodyPr>
          <a:lstStyle/>
          <a:p>
            <a:r>
              <a:rPr lang="fa-IR" sz="2800" dirty="0"/>
              <a:t>در زنگ تفریح، بچه ها چند تا چندتا، راه می رفتند و با هم صحبت می کردند. برخی دونفری و چند نفری  خوراکی می خوردند. </a:t>
            </a:r>
            <a:r>
              <a:rPr lang="fa-IR" sz="2800" u="sng" dirty="0"/>
              <a:t>هیچ کس دعوا نمی کرد و هیاهوی  آزار دهنده  مثل مدرسه ... در این جا دیده نمی شد</a:t>
            </a:r>
            <a:r>
              <a:rPr lang="fa-IR" sz="2800" dirty="0"/>
              <a:t>(19). خلاصه، با توجه به مطالبی که درباره جوعاطفی مدرسه با راهنمایی استاد خوانده بودم، جو عاطفی این مدرسه  </a:t>
            </a:r>
            <a:r>
              <a:rPr lang="fa-IR" sz="2800" u="sng" dirty="0"/>
              <a:t>دلم را برد</a:t>
            </a:r>
            <a:r>
              <a:rPr lang="fa-IR" sz="2800" dirty="0"/>
              <a:t>(20). امروز، با همه روزهای قبلی کارورزیم فرق دارد. به قول استاد، بر </a:t>
            </a:r>
            <a:r>
              <a:rPr lang="fa-IR" sz="2800" b="1" dirty="0"/>
              <a:t>رفتارها تامل</a:t>
            </a:r>
            <a:r>
              <a:rPr lang="fa-IR" sz="2800" dirty="0"/>
              <a:t> می کردم.</a:t>
            </a:r>
            <a:endParaRPr lang="en-US" sz="2800" dirty="0"/>
          </a:p>
          <a:p>
            <a:endParaRPr lang="fa-IR" sz="2800" dirty="0"/>
          </a:p>
        </p:txBody>
      </p:sp>
    </p:spTree>
    <p:extLst>
      <p:ext uri="{BB962C8B-B14F-4D97-AF65-F5344CB8AC3E}">
        <p14:creationId xmlns:p14="http://schemas.microsoft.com/office/powerpoint/2010/main" val="278738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Autofit/>
          </a:bodyPr>
          <a:lstStyle/>
          <a:p>
            <a:r>
              <a:rPr lang="fa-IR" sz="2400" dirty="0"/>
              <a:t>پس از تمام شدن مشاهده کلاس، محیط، روابط کارکنان برای تشکر و خداحافظ رفتم دفتر، آقای مدیر با لبخند گفت:</a:t>
            </a:r>
            <a:r>
              <a:rPr lang="fa-IR" sz="2400" u="sng" dirty="0"/>
              <a:t> جو عاطفی مدرسه ما چطور  است؟ گفتم: آقا، بدون اغراق این بار با ذره بین که استاد همیشه سفارش می کند نگاه کردم، جوعاطفی این جا فوق العاده است</a:t>
            </a:r>
            <a:r>
              <a:rPr lang="fa-IR" sz="2400" dirty="0"/>
              <a:t>(21).</a:t>
            </a:r>
            <a:endParaRPr lang="en-US" sz="2400" dirty="0"/>
          </a:p>
          <a:p>
            <a:r>
              <a:rPr lang="fa-IR" sz="2400" dirty="0"/>
              <a:t> در همین موقع، یک  آقایی وارد دفتر شد. </a:t>
            </a:r>
            <a:r>
              <a:rPr lang="fa-IR" sz="2400" u="sng" dirty="0"/>
              <a:t>آقای مدیر از جایش بلند شد و با لبخند از پشت میزش بیرون آمد و با آن آقا دست داد. گفت: قرار ما ساعت یازده بود. آن دستش را هم آورد و دست آقا را گرفت و برد صندلی نزدیک میز خودش نشاند داد. من رفتم پیش معاون، پرسیدم این آقا کیست؟  یواش و با لبخند گفت: پدر یکی از بچه هاست</a:t>
            </a:r>
            <a:r>
              <a:rPr lang="fa-IR" sz="2400" dirty="0"/>
              <a:t>(22).</a:t>
            </a:r>
            <a:endParaRPr lang="en-US" sz="2400" dirty="0"/>
          </a:p>
          <a:p>
            <a:endParaRPr lang="fa-IR" sz="2400" dirty="0"/>
          </a:p>
        </p:txBody>
      </p:sp>
    </p:spTree>
    <p:extLst>
      <p:ext uri="{BB962C8B-B14F-4D97-AF65-F5344CB8AC3E}">
        <p14:creationId xmlns:p14="http://schemas.microsoft.com/office/powerpoint/2010/main" val="233060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u="sng" dirty="0"/>
              <a:t>مراجعین مدرسه، بویژه والدین بچه ها تحصیل کرده هستند و اغلب با ماشین های مدل بالا، که ما معلمان آینده در خواب هم نمی توانیم تصورش را بکنیم به مدرسه می آیند.  شاید به همین خاطر است که مسئولین این ها را خیلی تحویل می گیرند</a:t>
            </a:r>
            <a:r>
              <a:rPr lang="fa-IR" sz="2800" dirty="0"/>
              <a:t>(23)!   </a:t>
            </a:r>
            <a:r>
              <a:rPr lang="fa-IR" sz="2800" u="sng" dirty="0"/>
              <a:t>  مدرسه در بالای شهر و تقریبا" مرفه واقع شده و دارای 368 دانش آموز است</a:t>
            </a:r>
            <a:r>
              <a:rPr lang="fa-IR" sz="2800" dirty="0"/>
              <a:t>(24).</a:t>
            </a:r>
          </a:p>
        </p:txBody>
      </p:sp>
    </p:spTree>
    <p:extLst>
      <p:ext uri="{BB962C8B-B14F-4D97-AF65-F5344CB8AC3E}">
        <p14:creationId xmlns:p14="http://schemas.microsoft.com/office/powerpoint/2010/main" val="194994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بازخورد:</a:t>
            </a:r>
            <a:r>
              <a:rPr lang="en-US" dirty="0"/>
              <a:t/>
            </a:r>
            <a:br>
              <a:rPr lang="en-US" dirty="0"/>
            </a:br>
            <a:endParaRPr lang="fa-IR" dirty="0"/>
          </a:p>
        </p:txBody>
      </p:sp>
      <p:sp>
        <p:nvSpPr>
          <p:cNvPr id="3" name="Content Placeholder 2"/>
          <p:cNvSpPr>
            <a:spLocks noGrp="1"/>
          </p:cNvSpPr>
          <p:nvPr>
            <p:ph idx="1"/>
          </p:nvPr>
        </p:nvSpPr>
        <p:spPr/>
        <p:txBody>
          <a:bodyPr>
            <a:noAutofit/>
          </a:bodyPr>
          <a:lstStyle/>
          <a:p>
            <a:r>
              <a:rPr lang="fa-IR" sz="2800" i="1" dirty="0"/>
              <a:t> از زحمات شما درباره مشاهده محیط فیزیکی، رفتار معلمان و  دانش آموزان و ثبت منظم هر یک ، قدر دانی می کنم. با وجود ضیق وقت روایت مناسبی  ارایه کرده اید، با خواندن و تحلیل آن می توان به روابط حسنه بین کارکنان و  تا حدودی جوعاطفی مطلوب موجود در مدرسه پی برد. با این وجود، پاسخ به سئوالات زیر کار شما را دقیقتر، کاملتر و علمی می کند. ( دو سئوال اول توصیفی – دو سئوال 3 و 4  تحلیلی و سئوال پنجم استدلالی و ارزشیابی کار خود) </a:t>
            </a:r>
            <a:r>
              <a:rPr lang="fa-IR" sz="2800" b="1" i="1" dirty="0"/>
              <a:t> </a:t>
            </a:r>
            <a:endParaRPr lang="en-US" sz="2800" dirty="0"/>
          </a:p>
          <a:p>
            <a:endParaRPr lang="fa-IR" sz="2800" dirty="0"/>
          </a:p>
        </p:txBody>
      </p:sp>
    </p:spTree>
    <p:extLst>
      <p:ext uri="{BB962C8B-B14F-4D97-AF65-F5344CB8AC3E}">
        <p14:creationId xmlns:p14="http://schemas.microsoft.com/office/powerpoint/2010/main" val="270639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fa-IR" i="1" dirty="0"/>
              <a:t>1-    توصیف موقعیت مساله مورد مطالعه در اول نوشته شود بهتر است(23 و 24)</a:t>
            </a:r>
            <a:endParaRPr lang="en-US" dirty="0"/>
          </a:p>
          <a:p>
            <a:r>
              <a:rPr lang="fa-IR" i="1" dirty="0"/>
              <a:t>2-    برای کد های 16 و 17 مصداق های عینی  وجود دارد؟ در صورت امکان ارایه کنید.</a:t>
            </a:r>
            <a:endParaRPr lang="en-US" dirty="0"/>
          </a:p>
          <a:p>
            <a:r>
              <a:rPr lang="fa-IR" i="1" dirty="0"/>
              <a:t>3-    چرا مدرسه محل کارورزی شما از بهترین مدارس شهر است؟ کد8:  در باره دلیل  این صفت از گوینده (استاد )سوال کنید؟</a:t>
            </a:r>
            <a:endParaRPr lang="en-US" dirty="0"/>
          </a:p>
          <a:p>
            <a:r>
              <a:rPr lang="fa-IR" i="1" dirty="0"/>
              <a:t>4-    دلیل رفتار مطلوب دانش آموزان با یکدیگر و همچنین معلمان  در سبک مدیریت نهفته است و</a:t>
            </a:r>
            <a:endParaRPr lang="en-US" dirty="0"/>
          </a:p>
          <a:p>
            <a:r>
              <a:rPr lang="fa-IR" i="1" dirty="0"/>
              <a:t>یا مربوط به عوامل دیگر است؟</a:t>
            </a:r>
            <a:endParaRPr lang="en-US" dirty="0"/>
          </a:p>
          <a:p>
            <a:r>
              <a:rPr lang="fa-IR" i="1" dirty="0"/>
              <a:t>5-    تحقیقات زیادی درباره جو عاطفی مدارس  انجام شده است. با مطالعه منابع معتبر، شاخص های جوعاطفی موجود در  روایت خود را با شاخص های  جوعاطفی هالپین مقایسه کنید،  این کار  جامعیت دید شما را فراهم می کند. سپس استدلال کنید آیا داده های گردآوری شده توسط شما  تا چه  میزان کافی و یا ناکافی برای قضاوت درباره جوعاطفی مدرسه است. / </a:t>
            </a:r>
            <a:endParaRPr lang="en-US" dirty="0"/>
          </a:p>
          <a:p>
            <a:endParaRPr lang="fa-IR" dirty="0"/>
          </a:p>
        </p:txBody>
      </p:sp>
    </p:spTree>
    <p:extLst>
      <p:ext uri="{BB962C8B-B14F-4D97-AF65-F5344CB8AC3E}">
        <p14:creationId xmlns:p14="http://schemas.microsoft.com/office/powerpoint/2010/main" val="65581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طبقه بندی کدها بر اساس توصیف ها و دریافت های دانشجو:</a:t>
            </a:r>
            <a:r>
              <a:rPr lang="en-US" dirty="0"/>
              <a:t/>
            </a:r>
            <a:br>
              <a:rPr lang="en-US" dirty="0"/>
            </a:br>
            <a:endParaRPr lang="fa-IR" dirty="0"/>
          </a:p>
        </p:txBody>
      </p:sp>
      <p:sp>
        <p:nvSpPr>
          <p:cNvPr id="3" name="Content Placeholder 2"/>
          <p:cNvSpPr>
            <a:spLocks noGrp="1"/>
          </p:cNvSpPr>
          <p:nvPr>
            <p:ph idx="1"/>
          </p:nvPr>
        </p:nvSpPr>
        <p:spPr/>
        <p:txBody>
          <a:bodyPr>
            <a:noAutofit/>
          </a:bodyPr>
          <a:lstStyle/>
          <a:p>
            <a:r>
              <a:rPr lang="fa-IR" sz="2400" dirty="0"/>
              <a:t> </a:t>
            </a:r>
            <a:r>
              <a:rPr lang="fa-IR" sz="2400" b="1" dirty="0"/>
              <a:t>توصیف ها:</a:t>
            </a:r>
            <a:endParaRPr lang="en-US" sz="2400" dirty="0"/>
          </a:p>
          <a:p>
            <a:r>
              <a:rPr lang="fa-IR" sz="2400" dirty="0"/>
              <a:t>دیوارهای حیاط مدرسه را از روزهای قبل زیباتر دیدم(2). با رنگ های شاد(3)، طرح های مثل رنگین کمان و مناظر زیبایی که گل های زیباش(4)، توجهم را جلب کردند. حیاط تمیز بود و سالن و راه روی مدرسه تمیز (5)و در کنار درب هر کلاس چوب لباسی های که لباس های رو و رنگی دانش آموزان در آن آویزان بود(7)،</a:t>
            </a:r>
            <a:endParaRPr lang="en-US" sz="2400" dirty="0"/>
          </a:p>
          <a:p>
            <a:r>
              <a:rPr lang="fa-IR" sz="2400" dirty="0"/>
              <a:t>زنگ خورد و معلمان یکی پس از دیگری از کلاس ها بیرون آمدند. در دفتر مدرسه در صندلی کناری نشستم تا رفتارها را مشاهده کنم. آرام، با صمیمیت گفتگو می کردند و به همدیگر چای و شیرینی تعارف می کردند(10).</a:t>
            </a:r>
            <a:endParaRPr lang="en-US" sz="2400" dirty="0"/>
          </a:p>
          <a:p>
            <a:endParaRPr lang="fa-IR" sz="2400" dirty="0"/>
          </a:p>
        </p:txBody>
      </p:sp>
      <p:pic>
        <p:nvPicPr>
          <p:cNvPr id="4" name="Voice_200530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03904" y="1280160"/>
            <a:ext cx="1005840" cy="599389"/>
          </a:xfrm>
          <a:prstGeom prst="rect">
            <a:avLst/>
          </a:prstGeom>
        </p:spPr>
      </p:pic>
    </p:spTree>
    <p:extLst>
      <p:ext uri="{BB962C8B-B14F-4D97-AF65-F5344CB8AC3E}">
        <p14:creationId xmlns:p14="http://schemas.microsoft.com/office/powerpoint/2010/main" val="2939430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778"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a:t>کلاس درس، بزرگ بود و از دو پنجره ضلع شمالی نور خود را تامین می کرد. پرده های خوش رنگ صورتی و نمایش دست سازه های دانش آموزان در انتهای کلاس روی تابلوی موکتی جلوه قشنگی را پدید آورزده بود.  در هر میز و نیمکت دو نفر  و در دو ردیف نشسته بودند. راه روی وسط میز و ننیمکت ها برای رفت و آمد فراخ و راحت بود.</a:t>
            </a:r>
            <a:endParaRPr lang="en-US" sz="2800" dirty="0"/>
          </a:p>
          <a:p>
            <a:endParaRPr lang="fa-IR" sz="2800" dirty="0"/>
          </a:p>
        </p:txBody>
      </p:sp>
    </p:spTree>
    <p:extLst>
      <p:ext uri="{BB962C8B-B14F-4D97-AF65-F5344CB8AC3E}">
        <p14:creationId xmlns:p14="http://schemas.microsoft.com/office/powerpoint/2010/main" val="338473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r>
              <a:rPr lang="fa-IR" sz="2400" dirty="0"/>
              <a:t> آقای پیری، به آرامی (16)کلاس را اداره می کرد.  بچه ها کارها را جلو می بردند. بچه ها بسیار متین و مودب بودند و با آرامی کتاب ها را باز کردند و در گروه های خودشان نشستند. تکالیف از طرف معلم ارایه شده، مثل این که قبلا" کار کرده باشند، مسلط و گاهی با سئوال از معلم تکالیف را انجام دادند و ارایه کردند(17). گاهی به من هم مراجعه می کردند و با لبخند و مثل آدم بزرگ ها، فضا را برایم امن تر و خوشایند تر  می کردند. من نفهمیدم کلاس کی تمام شد. تو دلم آرزو می کردم که خدایا به من هم چنین وضعی و معلمی و دانش آموزان عطا بفرما(18).</a:t>
            </a:r>
            <a:endParaRPr lang="en-US" sz="2400" dirty="0"/>
          </a:p>
          <a:p>
            <a:endParaRPr lang="fa-IR" sz="2400" dirty="0"/>
          </a:p>
        </p:txBody>
      </p:sp>
    </p:spTree>
    <p:extLst>
      <p:ext uri="{BB962C8B-B14F-4D97-AF65-F5344CB8AC3E}">
        <p14:creationId xmlns:p14="http://schemas.microsoft.com/office/powerpoint/2010/main" val="247844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a:t>مراجعین مدرسه، بویژه والدین بچه ها تحصیل کرده هستند و اغلب با ماشین های مدل بالا، که ما معلمان آینده در خواب هم نمی توانیم تصورش را بکنیم به مدرسه می آیند.  شاید به همین خاطر است که مسئولین این ها را خیلی تحویل می گیرند(23)!  مدرسه در بالای شهر واقع شده و دارای 368 دانش آموز است(24).</a:t>
            </a:r>
          </a:p>
        </p:txBody>
      </p:sp>
    </p:spTree>
    <p:extLst>
      <p:ext uri="{BB962C8B-B14F-4D97-AF65-F5344CB8AC3E}">
        <p14:creationId xmlns:p14="http://schemas.microsoft.com/office/powerpoint/2010/main" val="3470151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دریافت ها:</a:t>
            </a:r>
            <a:r>
              <a:rPr lang="en-US" dirty="0"/>
              <a:t/>
            </a:r>
            <a:br>
              <a:rPr lang="en-US" dirty="0"/>
            </a:br>
            <a:endParaRPr lang="fa-IR" dirty="0"/>
          </a:p>
        </p:txBody>
      </p:sp>
      <p:sp>
        <p:nvSpPr>
          <p:cNvPr id="3" name="Content Placeholder 2"/>
          <p:cNvSpPr>
            <a:spLocks noGrp="1"/>
          </p:cNvSpPr>
          <p:nvPr>
            <p:ph idx="1"/>
          </p:nvPr>
        </p:nvSpPr>
        <p:spPr/>
        <p:txBody>
          <a:bodyPr>
            <a:normAutofit/>
          </a:bodyPr>
          <a:lstStyle/>
          <a:p>
            <a:r>
              <a:rPr lang="fa-IR" sz="2000" dirty="0"/>
              <a:t>وقتی به مدیر مدرسه گفتم دوشنبه بیایم برای مشاهده، با لبخند گفت: خوب است به ما هم کمک می کنی(1).</a:t>
            </a:r>
            <a:endParaRPr lang="en-US" sz="2000" dirty="0"/>
          </a:p>
          <a:p>
            <a:r>
              <a:rPr lang="fa-IR" sz="2000" dirty="0"/>
              <a:t>وقتی به همدیگر می رسیدند، مثل این بود که مدت ها هم دیگر را ندیده اند، برای ورود به دفتر با لبخند و تعارفات مثل؛ اول شما بفرما(9).</a:t>
            </a:r>
            <a:endParaRPr lang="en-US" sz="2000" dirty="0"/>
          </a:p>
          <a:p>
            <a:r>
              <a:rPr lang="fa-IR" sz="2000" dirty="0"/>
              <a:t>آرام، با صمیمیت گفتگو می کردند و به همدیگر چای و شیرینی تعارف می کردند(10).</a:t>
            </a:r>
            <a:endParaRPr lang="en-US" sz="2000" dirty="0"/>
          </a:p>
          <a:p>
            <a:r>
              <a:rPr lang="fa-IR" sz="2000" dirty="0"/>
              <a:t>معاون مدرسه گفت: به شوخی گفت: همکاران، ساعت آخر خوش به حالتان است، چون بچه ها را می بریم برای بازدید از نمایشگاه کتاب(11).</a:t>
            </a:r>
            <a:endParaRPr lang="en-US" sz="2000" dirty="0"/>
          </a:p>
          <a:p>
            <a:r>
              <a:rPr lang="fa-IR" sz="2000" dirty="0"/>
              <a:t>وقتی مرا معرفی می کرد،  قند تو دلم آب می شد، یک حس بزرگی و خوب).(15)</a:t>
            </a:r>
            <a:endParaRPr lang="en-US" sz="2000" dirty="0"/>
          </a:p>
          <a:p>
            <a:endParaRPr lang="fa-IR" sz="2000" dirty="0"/>
          </a:p>
        </p:txBody>
      </p:sp>
    </p:spTree>
    <p:extLst>
      <p:ext uri="{BB962C8B-B14F-4D97-AF65-F5344CB8AC3E}">
        <p14:creationId xmlns:p14="http://schemas.microsoft.com/office/powerpoint/2010/main" val="1664425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موضوع درس : </a:t>
            </a:r>
            <a:endParaRPr lang="fa-IR" dirty="0"/>
          </a:p>
        </p:txBody>
      </p:sp>
      <p:sp>
        <p:nvSpPr>
          <p:cNvPr id="3" name="Content Placeholder 2"/>
          <p:cNvSpPr>
            <a:spLocks noGrp="1"/>
          </p:cNvSpPr>
          <p:nvPr>
            <p:ph idx="1"/>
          </p:nvPr>
        </p:nvSpPr>
        <p:spPr/>
        <p:txBody>
          <a:bodyPr>
            <a:normAutofit/>
          </a:bodyPr>
          <a:lstStyle/>
          <a:p>
            <a:endParaRPr lang="fa-IR" sz="2800" dirty="0" smtClean="0"/>
          </a:p>
          <a:p>
            <a:r>
              <a:rPr lang="fa-IR" sz="3600" b="1" dirty="0" smtClean="0"/>
              <a:t>بررسی نمونه ای از کد گذاری</a:t>
            </a:r>
            <a:endParaRPr lang="fa-IR" sz="3600" b="1" dirty="0"/>
          </a:p>
        </p:txBody>
      </p:sp>
    </p:spTree>
    <p:extLst>
      <p:ext uri="{BB962C8B-B14F-4D97-AF65-F5344CB8AC3E}">
        <p14:creationId xmlns:p14="http://schemas.microsoft.com/office/powerpoint/2010/main" val="1778082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آقای پیری، به آرامی کلاس را اداره می کرد.  بچه ها کارها را جلو می بردند. بچه ها بسیار متین و مودب بودند(16).</a:t>
            </a:r>
            <a:endParaRPr lang="en-US" dirty="0"/>
          </a:p>
          <a:p>
            <a:r>
              <a:rPr lang="fa-IR" dirty="0"/>
              <a:t>بدون اغراق این بار با ذره بین که استاد داوطلب همیشه سفارش می کند نگاه کردم، جوعاطفی این جا فوق العاده است(21).</a:t>
            </a:r>
            <a:endParaRPr lang="en-US" dirty="0"/>
          </a:p>
          <a:p>
            <a:r>
              <a:rPr lang="fa-IR" dirty="0"/>
              <a:t> بچه ها کارها را جلو می بردند. بچه ها بسیار متین و مودب بودند و با آرامی کتاب ها را باز کردند و در گروه های خودشان نشستند. تکالیف از طرف معلم ارایه شده، مثل این که قبلا" کار کرده باشند، مسلط و گاهی با سئوال از معلم تکالیف را انجام دادند و ارایه کردند(17). گاهی به من هم مراجعه می کردند و با لبخند و مثل آدم بزرگ ها، فضا را برایم امن تر و خوشایند تر می کردند. من نفهمیدم کلاس کی تمام شد. تو دلم آرزو می کردم که خدایا به من هم چنین وضعی و معلمی و دانش آموزان عطا بفرما(18).</a:t>
            </a:r>
            <a:endParaRPr lang="en-US" dirty="0"/>
          </a:p>
          <a:p>
            <a:r>
              <a:rPr lang="fa-IR" dirty="0"/>
              <a:t> شاید به همین خاطر است( وضع مالی خوب) که مسئولین این ها( والدین) را خیلی تحویل می گیرند(23)! </a:t>
            </a:r>
            <a:endParaRPr lang="en-US" dirty="0"/>
          </a:p>
          <a:p>
            <a:endParaRPr lang="fa-IR" dirty="0"/>
          </a:p>
        </p:txBody>
      </p:sp>
    </p:spTree>
    <p:extLst>
      <p:ext uri="{BB962C8B-B14F-4D97-AF65-F5344CB8AC3E}">
        <p14:creationId xmlns:p14="http://schemas.microsoft.com/office/powerpoint/2010/main" val="408053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t>کدگذاری و دسته بندی بر اساس  مفاهیم:</a:t>
            </a:r>
            <a:r>
              <a:rPr lang="en-US" dirty="0"/>
              <a:t/>
            </a:r>
            <a:br>
              <a:rPr lang="en-US" dirty="0"/>
            </a:br>
            <a:endParaRPr lang="fa-IR" dirty="0"/>
          </a:p>
        </p:txBody>
      </p:sp>
      <p:sp>
        <p:nvSpPr>
          <p:cNvPr id="3" name="Content Placeholder 2"/>
          <p:cNvSpPr>
            <a:spLocks noGrp="1"/>
          </p:cNvSpPr>
          <p:nvPr>
            <p:ph idx="1"/>
          </p:nvPr>
        </p:nvSpPr>
        <p:spPr/>
        <p:txBody>
          <a:bodyPr>
            <a:normAutofit fontScale="70000" lnSpcReduction="20000"/>
          </a:bodyPr>
          <a:lstStyle/>
          <a:p>
            <a:r>
              <a:rPr lang="fa-IR" b="1" dirty="0"/>
              <a:t>1-    روابط میان افراد:</a:t>
            </a:r>
            <a:endParaRPr lang="en-US" dirty="0"/>
          </a:p>
          <a:p>
            <a:r>
              <a:rPr lang="fa-IR" dirty="0"/>
              <a:t>1/1- مدیر با کارکنان . 2/1- معاون با معلمان . 3/1- معلمان با یک دیگر. 4/1- معلمان با دانش آموزان. 5/1- دانش آموزان با یکدیگر( در همه موارد مورد مشاهده خوب بود). کد های:  (1 ) ، (11/22 )  ، (9/10/14 ) ، (15/16 ) ،(17 )</a:t>
            </a:r>
            <a:endParaRPr lang="en-US" dirty="0"/>
          </a:p>
          <a:p>
            <a:r>
              <a:rPr lang="fa-IR" b="1" dirty="0"/>
              <a:t>2-     مدیریت:</a:t>
            </a:r>
            <a:endParaRPr lang="en-US" dirty="0"/>
          </a:p>
          <a:p>
            <a:r>
              <a:rPr lang="fa-IR" dirty="0"/>
              <a:t>1/2- رفتار مدیر. 2/2- رفتار معاون ( هر دو طبق  مشاهده ابراز شده مناسب، باز و همراه با احترام بوده. 21- 22- 1 – 14)</a:t>
            </a:r>
            <a:endParaRPr lang="en-US" dirty="0"/>
          </a:p>
          <a:p>
            <a:r>
              <a:rPr lang="fa-IR" dirty="0"/>
              <a:t>مدیریت کلاس: معلم راهنما، دانش آموزان فعال و خود رهبر و خود ارزیاب بوده. 14- 15- 16- 17- 18-)</a:t>
            </a:r>
            <a:endParaRPr lang="en-US" dirty="0"/>
          </a:p>
          <a:p>
            <a:r>
              <a:rPr lang="fa-IR" b="1" dirty="0"/>
              <a:t>3-     محیط فیزیکی</a:t>
            </a:r>
            <a:endParaRPr lang="en-US" dirty="0"/>
          </a:p>
          <a:p>
            <a:r>
              <a:rPr lang="fa-IR" dirty="0"/>
              <a:t>1/3-  حیاط مدرسه 2/3- سالن و راه روی مدرسه. 3/3-  فضای فیزیکی کلاس( طبق مشاهده ، فضای فیزیکی  حیاط مدرسه ، راه رو و کلاس ها  مناسب بوده. 2-3-4-5). </a:t>
            </a:r>
            <a:endParaRPr lang="en-US" dirty="0"/>
          </a:p>
          <a:p>
            <a:r>
              <a:rPr lang="fa-IR" b="1" dirty="0"/>
              <a:t>4-    محیط پیرامونی</a:t>
            </a:r>
            <a:endParaRPr lang="en-US" dirty="0"/>
          </a:p>
          <a:p>
            <a:r>
              <a:rPr lang="fa-IR" dirty="0"/>
              <a:t>1/4- وضعیت اجتماعی و اقصادی والدین مدرسه. 2/4-  موقعیت مکانی مدرسه</a:t>
            </a:r>
            <a:endParaRPr lang="en-US" dirty="0"/>
          </a:p>
          <a:p>
            <a:r>
              <a:rPr lang="fa-IR" dirty="0"/>
              <a:t>( مدرسه از نظر مکانی در جای خوب شهر واقع شده و والدین از نظر موقعیت اجتماعی وضع مناسبی دارند. 23- 24).</a:t>
            </a:r>
            <a:endParaRPr lang="en-US" dirty="0"/>
          </a:p>
          <a:p>
            <a:r>
              <a:rPr lang="fa-IR" dirty="0"/>
              <a:t>مضمون: جو عاطفی مدرسه(شهید عباسی )</a:t>
            </a:r>
            <a:endParaRPr lang="en-US" dirty="0"/>
          </a:p>
          <a:p>
            <a:endParaRPr lang="fa-IR" dirty="0"/>
          </a:p>
        </p:txBody>
      </p:sp>
    </p:spTree>
    <p:extLst>
      <p:ext uri="{BB962C8B-B14F-4D97-AF65-F5344CB8AC3E}">
        <p14:creationId xmlns:p14="http://schemas.microsoft.com/office/powerpoint/2010/main" val="226583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مساله:</a:t>
            </a:r>
            <a:r>
              <a:rPr lang="en-US" dirty="0"/>
              <a:t/>
            </a:r>
            <a:br>
              <a:rPr lang="en-US" dirty="0"/>
            </a:br>
            <a:endParaRPr lang="fa-IR" dirty="0"/>
          </a:p>
        </p:txBody>
      </p:sp>
      <p:sp>
        <p:nvSpPr>
          <p:cNvPr id="3" name="Content Placeholder 2"/>
          <p:cNvSpPr>
            <a:spLocks noGrp="1"/>
          </p:cNvSpPr>
          <p:nvPr>
            <p:ph idx="1"/>
          </p:nvPr>
        </p:nvSpPr>
        <p:spPr/>
        <p:txBody>
          <a:bodyPr>
            <a:normAutofit/>
          </a:bodyPr>
          <a:lstStyle/>
          <a:p>
            <a:r>
              <a:rPr lang="fa-IR" sz="2400" dirty="0" smtClean="0"/>
              <a:t>در </a:t>
            </a:r>
            <a:r>
              <a:rPr lang="fa-IR" sz="2400" dirty="0"/>
              <a:t>طول چند دهه ی گذشته، مطالعات زیادی درباره ی جوّ مدرسه انجام شده است(این‏ اطلاعات بدون در نظر گرفتن مفاهیم همپوش و هم‏سویه با جوّ مدرسه مانند فرهنگ‏ سازمانی،ارتباطات سازمانی و مدیریت کیفیت جامع بوده است).</a:t>
            </a:r>
            <a:endParaRPr lang="en-US" sz="2400" dirty="0"/>
          </a:p>
          <a:p>
            <a:r>
              <a:rPr lang="fa-IR" sz="2400" dirty="0"/>
              <a:t>از لحاظ تاریخی،مطالعهء"هالپین‏"و"کرافت‏" در سال 1962 از مدارس ابتدایی‏ شاید شناخته شده‏ترین مفهوم پردازی از جوّ مدرسه باشد. آنها پرسش نامه‏ای 1000 سؤالی‏ را از طریق تحلیل عاملی به مجموعه‏ای 64 سؤالی تبدیل کردند که‏"پرسش نامهء توصیف‏ جوّ سازمان 11"نام گرفت و با آن، شش جوّ اصلی در طول یک پیوستار از باز به بسته مرتب‏ شد.</a:t>
            </a:r>
            <a:endParaRPr lang="en-US" sz="2400" dirty="0"/>
          </a:p>
          <a:p>
            <a:endParaRPr lang="fa-IR" sz="2400" dirty="0"/>
          </a:p>
        </p:txBody>
      </p:sp>
    </p:spTree>
    <p:extLst>
      <p:ext uri="{BB962C8B-B14F-4D97-AF65-F5344CB8AC3E}">
        <p14:creationId xmlns:p14="http://schemas.microsoft.com/office/powerpoint/2010/main" val="217698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بعضی از پژوهشگران معتقدند که جوّ بخشی از زبان روزانه معلم و درعین‏حال یک‏ استعاره غیر مستقیم است. به عقیدهء آنها مدلی تعاملی از فرهنگ مدرسه(با هردو بعد پنهان‏ و آشکار) مفهومی مفیدتر است که به معلمان کمک می‏کند تا درکی را از جوّ مدرسه توسعه‏ دهند(ماکسول و توماس‏31،1991).</a:t>
            </a:r>
            <a:endParaRPr lang="en-US" dirty="0"/>
          </a:p>
          <a:p>
            <a:r>
              <a:rPr lang="fa-IR" dirty="0"/>
              <a:t>یافته‏های مطالعاتی که جوّ چهار دبیرستان ژاپنی را مورد مقایسه قرار داده است، عوامل‏ تعیین کنندهء کیفیت جوّ مدارس را به این شرح اعلام می‏دارد:</a:t>
            </a:r>
            <a:endParaRPr lang="en-US" dirty="0"/>
          </a:p>
          <a:p>
            <a:r>
              <a:rPr lang="fa-IR" dirty="0"/>
              <a:t>1)احترام،2)اعتماد،3)فرصت برای ابراز خود 4)رشد اجتماعی و علمی مداوم (تعلیم و تربیت (آموزش و پرورش) » شماره 62 (صفحه 80)</a:t>
            </a:r>
            <a:endParaRPr lang="en-US" dirty="0"/>
          </a:p>
          <a:p>
            <a:r>
              <a:rPr lang="fa-IR" dirty="0"/>
              <a:t>هالپین معتقد است که نسبت شخصیت به فرد  مثل نسبت جو به سازمان است(کلهر، 1394: 211 ).</a:t>
            </a:r>
            <a:endParaRPr lang="en-US" dirty="0"/>
          </a:p>
          <a:p>
            <a:endParaRPr lang="fa-IR" dirty="0"/>
          </a:p>
        </p:txBody>
      </p:sp>
    </p:spTree>
    <p:extLst>
      <p:ext uri="{BB962C8B-B14F-4D97-AF65-F5344CB8AC3E}">
        <p14:creationId xmlns:p14="http://schemas.microsoft.com/office/powerpoint/2010/main" val="205947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a:t>حال سئوال اساسی این است که چه عوامل و عناصری جو عاطفی مدرسه را شکل می دهد؟</a:t>
            </a:r>
            <a:endParaRPr lang="en-US" dirty="0"/>
          </a:p>
          <a:p>
            <a:r>
              <a:rPr lang="fa-IR" dirty="0"/>
              <a:t> علاوه بر رفتار مدیر، روابط بین کارکنان مدرسه، روابط معلم و دانش آموزان و محیط درونی و بیرونی</a:t>
            </a:r>
            <a:endParaRPr lang="en-US" dirty="0"/>
          </a:p>
          <a:p>
            <a:r>
              <a:rPr lang="fa-IR" dirty="0"/>
              <a:t>کدام متغیرها در بهسازی جوعاطفی مدرسه موثرند؟ از این رو سئوالات زیر مطرح است.</a:t>
            </a:r>
            <a:endParaRPr lang="en-US" dirty="0"/>
          </a:p>
          <a:p>
            <a:r>
              <a:rPr lang="fa-IR" dirty="0"/>
              <a:t>1-متغیّرهای سازندهء جوّ مدرسه کدامند؟</a:t>
            </a:r>
            <a:endParaRPr lang="en-US" dirty="0"/>
          </a:p>
          <a:p>
            <a:r>
              <a:rPr lang="fa-IR" dirty="0"/>
              <a:t>2-کدام عوامل اساسی زیربنای متغیّرها را تشکیل می‏دهد؟</a:t>
            </a:r>
            <a:endParaRPr lang="en-US" dirty="0"/>
          </a:p>
          <a:p>
            <a:r>
              <a:rPr lang="fa-IR" dirty="0"/>
              <a:t>3-کدام ابعاد ادراکی از جوّ مدرسه در تعامل بین متغیّرها قابل پیش‏بینی است؟</a:t>
            </a:r>
            <a:endParaRPr lang="en-US" dirty="0"/>
          </a:p>
          <a:p>
            <a:r>
              <a:rPr lang="fa-IR" dirty="0"/>
              <a:t>4 -جوّ ادراکی در روایت فوق دارای چه ماهیتی است؟</a:t>
            </a:r>
            <a:endParaRPr lang="en-US" dirty="0"/>
          </a:p>
          <a:p>
            <a:endParaRPr lang="fa-IR" dirty="0"/>
          </a:p>
        </p:txBody>
      </p:sp>
    </p:spTree>
    <p:extLst>
      <p:ext uri="{BB962C8B-B14F-4D97-AF65-F5344CB8AC3E}">
        <p14:creationId xmlns:p14="http://schemas.microsoft.com/office/powerpoint/2010/main" val="342946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پایان </a:t>
            </a:r>
            <a:endParaRPr lang="fa-IR" dirty="0"/>
          </a:p>
        </p:txBody>
      </p:sp>
      <p:sp>
        <p:nvSpPr>
          <p:cNvPr id="3" name="Content Placeholder 2"/>
          <p:cNvSpPr>
            <a:spLocks noGrp="1"/>
          </p:cNvSpPr>
          <p:nvPr>
            <p:ph idx="1"/>
          </p:nvPr>
        </p:nvSpPr>
        <p:spPr/>
        <p:txBody>
          <a:bodyPr>
            <a:normAutofit/>
          </a:bodyPr>
          <a:lstStyle/>
          <a:p>
            <a:r>
              <a:rPr lang="fa-IR" sz="2800" b="1" dirty="0" smtClean="0"/>
              <a:t>تهیه وتنظیم از : علی داوطلب  خرداد99</a:t>
            </a:r>
            <a:endParaRPr lang="fa-IR" sz="2800" b="1" dirty="0"/>
          </a:p>
        </p:txBody>
      </p:sp>
    </p:spTree>
    <p:extLst>
      <p:ext uri="{BB962C8B-B14F-4D97-AF65-F5344CB8AC3E}">
        <p14:creationId xmlns:p14="http://schemas.microsoft.com/office/powerpoint/2010/main" val="3816826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اهداف فصل </a:t>
            </a:r>
            <a:endParaRPr lang="fa-IR" dirty="0"/>
          </a:p>
        </p:txBody>
      </p:sp>
      <p:sp>
        <p:nvSpPr>
          <p:cNvPr id="3" name="Content Placeholder 2"/>
          <p:cNvSpPr>
            <a:spLocks noGrp="1"/>
          </p:cNvSpPr>
          <p:nvPr>
            <p:ph idx="1"/>
          </p:nvPr>
        </p:nvSpPr>
        <p:spPr/>
        <p:txBody>
          <a:bodyPr>
            <a:normAutofit/>
          </a:bodyPr>
          <a:lstStyle/>
          <a:p>
            <a:endParaRPr lang="fa-IR" sz="2400" dirty="0" smtClean="0"/>
          </a:p>
          <a:p>
            <a:r>
              <a:rPr lang="fa-IR" sz="2400" dirty="0" smtClean="0"/>
              <a:t>در این فصل دانشجو : </a:t>
            </a:r>
          </a:p>
          <a:p>
            <a:r>
              <a:rPr lang="fa-IR" sz="2400" dirty="0" smtClean="0"/>
              <a:t>-با شیوه های تحلیل در پژوهش روایی آشنا می شود.</a:t>
            </a:r>
          </a:p>
          <a:p>
            <a:r>
              <a:rPr lang="fa-IR" sz="2400" dirty="0" smtClean="0"/>
              <a:t>-با فرایند کد گذاری  ونحوه ان آشنا می شود .</a:t>
            </a:r>
          </a:p>
          <a:p>
            <a:r>
              <a:rPr lang="fa-IR" sz="2400" dirty="0" smtClean="0"/>
              <a:t>-با نحوه طبقه بندی کد ها  ویافتن مضامین  در روایت آشنا می شود .</a:t>
            </a:r>
          </a:p>
        </p:txBody>
      </p:sp>
    </p:spTree>
    <p:extLst>
      <p:ext uri="{BB962C8B-B14F-4D97-AF65-F5344CB8AC3E}">
        <p14:creationId xmlns:p14="http://schemas.microsoft.com/office/powerpoint/2010/main" val="274070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1312"/>
            <a:ext cx="8596668" cy="1320800"/>
          </a:xfrm>
        </p:spPr>
        <p:txBody>
          <a:bodyPr/>
          <a:lstStyle/>
          <a:p>
            <a:pPr algn="ctr"/>
            <a:r>
              <a:rPr lang="fa-IR" dirty="0" smtClean="0"/>
              <a:t>مقدمه ،فرایند تحلیل داده ها</a:t>
            </a:r>
            <a:endParaRPr lang="fa-IR" dirty="0"/>
          </a:p>
        </p:txBody>
      </p:sp>
      <p:sp>
        <p:nvSpPr>
          <p:cNvPr id="3" name="Content Placeholder 2"/>
          <p:cNvSpPr>
            <a:spLocks noGrp="1"/>
          </p:cNvSpPr>
          <p:nvPr>
            <p:ph idx="1"/>
          </p:nvPr>
        </p:nvSpPr>
        <p:spPr/>
        <p:txBody>
          <a:bodyPr/>
          <a:lstStyle/>
          <a:p>
            <a:r>
              <a:rPr lang="fa-IR" dirty="0" smtClean="0"/>
              <a:t>پیش از تحلیل  داده ها، شمار فراوانی  از داده های خام  داریم که فاقد سازمان  وترتیب اند  ومعنای مشخصی از آن ها استنتاج نمی شود .</a:t>
            </a:r>
          </a:p>
          <a:p>
            <a:endParaRPr lang="fa-IR" dirty="0"/>
          </a:p>
          <a:p>
            <a:r>
              <a:rPr lang="fa-IR" dirty="0" smtClean="0"/>
              <a:t>با تحلیل داده ها در واقع به داده های خام ، معنای مشخصی  می بخشیم  واز آن تفسیر  داده ها استفاده می کنیم . </a:t>
            </a:r>
          </a:p>
          <a:p>
            <a:endParaRPr lang="fa-IR" dirty="0"/>
          </a:p>
          <a:p>
            <a:r>
              <a:rPr lang="fa-IR" dirty="0" smtClean="0"/>
              <a:t>به بیان دیگر ، تحلیل دادها نظم بخشی به آنهاست .</a:t>
            </a:r>
          </a:p>
          <a:p>
            <a:r>
              <a:rPr lang="fa-IR" dirty="0" smtClean="0"/>
              <a:t>تحلیل داده ای پژوهش کیفی  واز جمله  پژوهش  روایی به دو صورت  انجام میشود : راه نخست ، مشخص  کردن </a:t>
            </a:r>
            <a:r>
              <a:rPr lang="fa-IR" sz="2400" b="1" dirty="0" smtClean="0"/>
              <a:t>تم ها </a:t>
            </a:r>
            <a:r>
              <a:rPr lang="fa-IR" dirty="0" smtClean="0"/>
              <a:t>یا عناوین اصلی در داده ها  وراه دیگر ، بیان مطالب در شکل داستان  است .</a:t>
            </a:r>
          </a:p>
        </p:txBody>
      </p:sp>
    </p:spTree>
    <p:extLst>
      <p:ext uri="{BB962C8B-B14F-4D97-AF65-F5344CB8AC3E}">
        <p14:creationId xmlns:p14="http://schemas.microsoft.com/office/powerpoint/2010/main" val="2178520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کد گذاری</a:t>
            </a:r>
            <a:endParaRPr lang="fa-IR" dirty="0"/>
          </a:p>
        </p:txBody>
      </p:sp>
      <p:sp>
        <p:nvSpPr>
          <p:cNvPr id="3" name="Content Placeholder 2"/>
          <p:cNvSpPr>
            <a:spLocks noGrp="1"/>
          </p:cNvSpPr>
          <p:nvPr>
            <p:ph idx="1"/>
          </p:nvPr>
        </p:nvSpPr>
        <p:spPr/>
        <p:txBody>
          <a:bodyPr>
            <a:normAutofit fontScale="92500" lnSpcReduction="20000"/>
          </a:bodyPr>
          <a:lstStyle/>
          <a:p>
            <a:endParaRPr lang="fa-IR" dirty="0" smtClean="0"/>
          </a:p>
          <a:p>
            <a:r>
              <a:rPr lang="fa-IR" dirty="0" smtClean="0"/>
              <a:t>کد در تحقیقات کیفی  اغلب به لغت یا عبارت  کوتاهی گفته می شود که به صورت نمادین صفت بر جسته  یا ممتازی را به بخشی از داده های مکتوب یا تصویری شما منسوب  می کند. به این معنی که « به پدیده ها یا حوادث یا اظهارات  نام می دهند».</a:t>
            </a:r>
          </a:p>
          <a:p>
            <a:endParaRPr lang="fa-IR" dirty="0"/>
          </a:p>
          <a:p>
            <a:r>
              <a:rPr lang="fa-IR" dirty="0" smtClean="0"/>
              <a:t>هدف از کد گذاری، پیدا کردن  موضوعات  مشابه  در متن های پیاده شده است .هر کد در واقع ، دلالت بر مفهومی دارد .این مفهوم  از جمله یا جملاتی استنباط می شود .که متون پیاده شده از مصاحبه آمده است ، یا از دفتر خاطرات  یا سایر  داده هایی که در اختیار است .</a:t>
            </a:r>
          </a:p>
          <a:p>
            <a:endParaRPr lang="fa-IR" dirty="0"/>
          </a:p>
          <a:p>
            <a:r>
              <a:rPr lang="fa-IR" dirty="0" smtClean="0"/>
              <a:t>کد گذاری روندی است که در حین مطالعه متن صورت می گیرد  وباید هم   این طور باشد ، ولی پاره ای محققان ابتدا متن را به طور کامل می خوانند وپس از آن کد گذاری را انجام می دهند .پاره ای نیز از قبل ، کد ها یا مفاهیمی مد نظر شان است  وحین مطالعه متن ، بخشهایی را که با آن کد ها تناسب دارد ، بعنوان شاهد  مثال  انتخاب می کنند</a:t>
            </a:r>
            <a:endParaRPr lang="fa-IR" dirty="0"/>
          </a:p>
        </p:txBody>
      </p:sp>
      <p:pic>
        <p:nvPicPr>
          <p:cNvPr id="4" name="Voice_200518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804672"/>
            <a:ext cx="609600" cy="566928"/>
          </a:xfrm>
          <a:prstGeom prst="rect">
            <a:avLst/>
          </a:prstGeom>
        </p:spPr>
      </p:pic>
    </p:spTree>
    <p:extLst>
      <p:ext uri="{BB962C8B-B14F-4D97-AF65-F5344CB8AC3E}">
        <p14:creationId xmlns:p14="http://schemas.microsoft.com/office/powerpoint/2010/main" val="34792843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2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نمونه از نحوه کدگذاری ،توصیف و دریافت را برای تهیه گزارش کارورزی </a:t>
            </a:r>
            <a:endParaRPr lang="fa-IR" dirty="0"/>
          </a:p>
        </p:txBody>
      </p:sp>
      <p:sp>
        <p:nvSpPr>
          <p:cNvPr id="3" name="Content Placeholder 2"/>
          <p:cNvSpPr>
            <a:spLocks noGrp="1"/>
          </p:cNvSpPr>
          <p:nvPr>
            <p:ph idx="1"/>
          </p:nvPr>
        </p:nvSpPr>
        <p:spPr/>
        <p:txBody>
          <a:bodyPr/>
          <a:lstStyle/>
          <a:p>
            <a:r>
              <a:rPr lang="fa-IR" u="sng" dirty="0"/>
              <a:t>روز دوشنبه با اجازه آقای مدیر محترم مدرسه( شهید عباسی آقای ... )، که روز کارورزیم نبود، به مدرسه آمدم. یادم هست وقتی به مدیر مدرسه گفتم  دوشنبه  بیایم برای مشاهده، با لبخند گفت: خوب است به ما هم کمک می کنی</a:t>
            </a:r>
            <a:r>
              <a:rPr lang="fa-IR" dirty="0"/>
              <a:t>(1). این بار با نگاه دیگر، از درب مدرسه که وارد شدم،</a:t>
            </a:r>
            <a:r>
              <a:rPr lang="fa-IR" u="sng" dirty="0"/>
              <a:t>دیوارهای حیاط مدرسه را از روزهای قبل زیباتر دیدم</a:t>
            </a:r>
            <a:r>
              <a:rPr lang="fa-IR" dirty="0"/>
              <a:t>(2). با </a:t>
            </a:r>
            <a:r>
              <a:rPr lang="fa-IR" u="sng" dirty="0"/>
              <a:t>رنگ های شاد</a:t>
            </a:r>
            <a:r>
              <a:rPr lang="fa-IR" dirty="0"/>
              <a:t>(3)، </a:t>
            </a:r>
            <a:r>
              <a:rPr lang="fa-IR" u="sng" dirty="0"/>
              <a:t>طرح های مثل رنگین کمان و مناظر زیبایی که گل های زیباش</a:t>
            </a:r>
            <a:r>
              <a:rPr lang="fa-IR" dirty="0"/>
              <a:t>(4)، توجهم را جلب کردند. </a:t>
            </a:r>
            <a:r>
              <a:rPr lang="fa-IR" u="sng" dirty="0"/>
              <a:t>حیاط تمیز بود و سالن و راه روی مدرسه تمیز</a:t>
            </a:r>
            <a:r>
              <a:rPr lang="fa-IR" dirty="0"/>
              <a:t> (5)و </a:t>
            </a:r>
            <a:r>
              <a:rPr lang="fa-IR" u="sng" dirty="0"/>
              <a:t>در کنار درب هر کلاس چوب لباسی های که لباس های رو و رنگی دانش آموزان در آن آویزان بود</a:t>
            </a:r>
            <a:r>
              <a:rPr lang="fa-IR" dirty="0"/>
              <a:t>(7)، نظرم را جلب کرد. </a:t>
            </a:r>
            <a:r>
              <a:rPr lang="fa-IR" u="sng" dirty="0"/>
              <a:t>راه رو ی مدرسه تا نصفه دیوار سنگ رنگ روشن است و درب ها به رنگ قهوی، روی دیوار در چند جا تابلوی موکتی قاب شده نصب شده و نوشته ها و شعارهای به صورت مرتب در آن ها جا داده شده اند.یادم افتاد که استاد داوطلب هنگام معرفی مدرسه، می گفت: این مدرسه از بهترین مدارس شهر است</a:t>
            </a:r>
            <a:r>
              <a:rPr lang="fa-IR" dirty="0"/>
              <a:t>(8).</a:t>
            </a:r>
            <a:endParaRPr lang="en-US" dirty="0"/>
          </a:p>
          <a:p>
            <a:endParaRPr lang="fa-IR" dirty="0"/>
          </a:p>
        </p:txBody>
      </p:sp>
      <p:pic>
        <p:nvPicPr>
          <p:cNvPr id="4" name="Voice_2005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97424" y="5300472"/>
            <a:ext cx="609600" cy="609600"/>
          </a:xfrm>
          <a:prstGeom prst="rect">
            <a:avLst/>
          </a:prstGeom>
        </p:spPr>
      </p:pic>
    </p:spTree>
    <p:extLst>
      <p:ext uri="{BB962C8B-B14F-4D97-AF65-F5344CB8AC3E}">
        <p14:creationId xmlns:p14="http://schemas.microsoft.com/office/powerpoint/2010/main" val="2709084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400" dirty="0"/>
              <a:t> زنگ خورد و معلمان یکی پس از دیگری از کلاس ها بیرون آمدند. </a:t>
            </a:r>
            <a:r>
              <a:rPr lang="fa-IR" sz="2400" u="sng" dirty="0"/>
              <a:t>وقتی به همدیگر می رسیدند، مثل این بود که مدت ها هم دیگر را ندیده اند، برای ورود به دفتر با لبخند و تعارفات مثل؛ اول شما بفرما</a:t>
            </a:r>
            <a:r>
              <a:rPr lang="fa-IR" sz="2400" dirty="0"/>
              <a:t> به هم دیگر احترام می گذاشتند(9). در دفتر مدرسه در صندلی کناری نشستم تا رفتارها را مشاهده کنم.</a:t>
            </a:r>
            <a:r>
              <a:rPr lang="fa-IR" sz="2400" u="sng" dirty="0"/>
              <a:t> آرام، با صمیمیت گفتگو می کردند و به همدیگر چای و شیرینی تعارف می کردند</a:t>
            </a:r>
            <a:r>
              <a:rPr lang="fa-IR" sz="2400" dirty="0"/>
              <a:t>(10). معاون مدرسه گفت: </a:t>
            </a:r>
            <a:r>
              <a:rPr lang="fa-IR" sz="2400" u="sng" dirty="0"/>
              <a:t>همکاران، ساعت آخر خوش به حالتان است، چون بچه ها را می بریم  برای بازدید از نمایشگاه کتاب</a:t>
            </a:r>
            <a:r>
              <a:rPr lang="fa-IR" sz="2400" dirty="0"/>
              <a:t>(11).</a:t>
            </a:r>
            <a:endParaRPr lang="en-US" sz="2400" dirty="0"/>
          </a:p>
          <a:p>
            <a:endParaRPr lang="fa-IR" sz="2400" dirty="0"/>
          </a:p>
        </p:txBody>
      </p:sp>
    </p:spTree>
    <p:extLst>
      <p:ext uri="{BB962C8B-B14F-4D97-AF65-F5344CB8AC3E}">
        <p14:creationId xmlns:p14="http://schemas.microsoft.com/office/powerpoint/2010/main" val="111808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400" dirty="0"/>
              <a:t>زنگ خورد و من </a:t>
            </a:r>
            <a:r>
              <a:rPr lang="fa-IR" sz="2400" u="sng" dirty="0"/>
              <a:t>با اجازه</a:t>
            </a:r>
            <a:r>
              <a:rPr lang="fa-IR" sz="2400" dirty="0"/>
              <a:t> مدیر مدرسه و معلم کلاس پنجم، آقای پیری برای مشاهده رفتار معلم با دانش آموزان به کلاس رفتم(12). بدو ورود، </a:t>
            </a:r>
            <a:r>
              <a:rPr lang="fa-IR" sz="2400" u="sng" dirty="0"/>
              <a:t>بچه ها، از جا بلند شدند و یک صدا گفتند: خوش آمدید</a:t>
            </a:r>
            <a:r>
              <a:rPr lang="fa-IR" sz="2400" dirty="0"/>
              <a:t>(13)، من فکر کردم این شعار آن ها است. آقای پیری به من گفت:</a:t>
            </a:r>
            <a:r>
              <a:rPr lang="fa-IR" sz="2400" u="sng" dirty="0"/>
              <a:t> این شعار ورود مهمان به کلاس است</a:t>
            </a:r>
            <a:r>
              <a:rPr lang="fa-IR" sz="2400" dirty="0"/>
              <a:t>(14).</a:t>
            </a:r>
            <a:endParaRPr lang="en-US" sz="2400" dirty="0"/>
          </a:p>
          <a:p>
            <a:r>
              <a:rPr lang="fa-IR" sz="2400" dirty="0"/>
              <a:t>آقای پیری رو به بچه ها گفت:  این آقا دانشجو است و در دانشگاه فرهنگیان پردیس شهید رجایی ارومیه درس می خواند، از شاگرد زرنگ های دانشگاه  است.</a:t>
            </a:r>
            <a:r>
              <a:rPr lang="fa-IR" sz="2400" u="sng" dirty="0"/>
              <a:t> وقتی مرا معرفی می کرد،  قند تو دلم آب می شد، یک حس بزرگی و خوب به من دست داد</a:t>
            </a:r>
            <a:r>
              <a:rPr lang="fa-IR" sz="2400" dirty="0"/>
              <a:t> (15).</a:t>
            </a:r>
            <a:endParaRPr lang="en-US" sz="2400" dirty="0"/>
          </a:p>
          <a:p>
            <a:endParaRPr lang="fa-IR" sz="2400" dirty="0"/>
          </a:p>
        </p:txBody>
      </p:sp>
    </p:spTree>
    <p:extLst>
      <p:ext uri="{BB962C8B-B14F-4D97-AF65-F5344CB8AC3E}">
        <p14:creationId xmlns:p14="http://schemas.microsoft.com/office/powerpoint/2010/main" val="331098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Autofit/>
          </a:bodyPr>
          <a:lstStyle/>
          <a:p>
            <a:r>
              <a:rPr lang="fa-IR" sz="2000" u="sng" dirty="0"/>
              <a:t>کلاس درس، بزرگ بود و از دو پنجره ضلع شمالی نور خود را تامین می کرد. پرده های خوش رنگ صورتی و نمایش دست سازه های دانش آموزان در انتهای کلاس روی تابلوی موکتی جلوه قشنگی را پدید آوررده بود.  در هر میز و نیمکت دو نفر  و در دو ردیف نشسته بودند. راه روی وسط میز و نیمکت ها برای رفت و آمد فراخ و راحت بود.</a:t>
            </a:r>
            <a:endParaRPr lang="en-US" sz="2000" dirty="0"/>
          </a:p>
          <a:p>
            <a:r>
              <a:rPr lang="fa-IR" sz="2000" dirty="0"/>
              <a:t> آقای پیری ، </a:t>
            </a:r>
            <a:r>
              <a:rPr lang="fa-IR" sz="2000" u="sng" dirty="0"/>
              <a:t>به آرامی</a:t>
            </a:r>
            <a:r>
              <a:rPr lang="fa-IR" sz="2000" dirty="0"/>
              <a:t> (16)کلاس را اداره می کرد.  ب</a:t>
            </a:r>
            <a:r>
              <a:rPr lang="fa-IR" sz="2000" u="sng" dirty="0"/>
              <a:t>چه ها کارها را جلو می بردند. بچه ها بسیار متین و مودب بودند و با آرامی کتاب ها را باز کردند و در گروه های خودشان نشستند. تکالیف از طرف معلم ارایه شده، مثل این که قبلا" کار کرده باشند، مسلط و گاهی با سئوال از معلم تکالیف را انجام دادند و ارایه کردند</a:t>
            </a:r>
            <a:r>
              <a:rPr lang="fa-IR" sz="2000" dirty="0"/>
              <a:t>(17). گاهی </a:t>
            </a:r>
            <a:r>
              <a:rPr lang="fa-IR" sz="2000" u="sng" dirty="0"/>
              <a:t>به من هم مراحعه می کردند و با لبخند و مثل آدم بزرگ ها، فضا را برایم امن تر و خوشایند تر  می کردند. من نفهمیدم کلاس کی تمام شد. تو دلم آرزو می کردم که خدایا به من هم چنین وضعی و معلمی و دانش آموزان عطا بفرما</a:t>
            </a:r>
            <a:r>
              <a:rPr lang="fa-IR" sz="2000" dirty="0"/>
              <a:t>(18).</a:t>
            </a:r>
            <a:endParaRPr lang="en-US" sz="2000" dirty="0"/>
          </a:p>
          <a:p>
            <a:endParaRPr lang="fa-IR" sz="2000" dirty="0"/>
          </a:p>
        </p:txBody>
      </p:sp>
    </p:spTree>
    <p:extLst>
      <p:ext uri="{BB962C8B-B14F-4D97-AF65-F5344CB8AC3E}">
        <p14:creationId xmlns:p14="http://schemas.microsoft.com/office/powerpoint/2010/main" val="8631337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508</TotalTime>
  <Words>1098</Words>
  <Application>Microsoft Office PowerPoint</Application>
  <PresentationFormat>Widescreen</PresentationFormat>
  <Paragraphs>90</Paragraphs>
  <Slides>25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Tahoma</vt:lpstr>
      <vt:lpstr>Trebuchet MS</vt:lpstr>
      <vt:lpstr>Wingdings 3</vt:lpstr>
      <vt:lpstr>Facet</vt:lpstr>
      <vt:lpstr>پژوهش روایی:</vt:lpstr>
      <vt:lpstr>موضوع درس : </vt:lpstr>
      <vt:lpstr>اهداف فصل </vt:lpstr>
      <vt:lpstr>مقدمه ،فرایند تحلیل داده ها</vt:lpstr>
      <vt:lpstr>کد گذاری</vt:lpstr>
      <vt:lpstr>نمونه از نحوه کدگذاری ،توصیف و دریافت را برای تهیه گزارش کارورزی </vt:lpstr>
      <vt:lpstr>PowerPoint Presentation</vt:lpstr>
      <vt:lpstr>PowerPoint Presentation</vt:lpstr>
      <vt:lpstr>PowerPoint Presentation</vt:lpstr>
      <vt:lpstr>PowerPoint Presentation</vt:lpstr>
      <vt:lpstr>PowerPoint Presentation</vt:lpstr>
      <vt:lpstr>PowerPoint Presentation</vt:lpstr>
      <vt:lpstr>بازخورد: </vt:lpstr>
      <vt:lpstr>PowerPoint Presentation</vt:lpstr>
      <vt:lpstr>طبقه بندی کدها بر اساس توصیف ها و دریافت های دانشجو: </vt:lpstr>
      <vt:lpstr>PowerPoint Presentation</vt:lpstr>
      <vt:lpstr>PowerPoint Presentation</vt:lpstr>
      <vt:lpstr>PowerPoint Presentation</vt:lpstr>
      <vt:lpstr>دریافت ها: </vt:lpstr>
      <vt:lpstr>PowerPoint Presentation</vt:lpstr>
      <vt:lpstr>کدگذاری و دسته بندی بر اساس  مفاهیم: </vt:lpstr>
      <vt:lpstr>مساله: </vt:lpstr>
      <vt:lpstr>PowerPoint Presentation</vt:lpstr>
      <vt:lpstr>PowerPoint Presentation</vt:lpstr>
      <vt:lpstr>پایان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freedom</dc:creator>
  <cp:lastModifiedBy>freedom</cp:lastModifiedBy>
  <cp:revision>118</cp:revision>
  <dcterms:created xsi:type="dcterms:W3CDTF">2020-04-18T17:29:12Z</dcterms:created>
  <dcterms:modified xsi:type="dcterms:W3CDTF">2020-05-30T16:35:36Z</dcterms:modified>
</cp:coreProperties>
</file>