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83" r:id="rId8"/>
    <p:sldId id="262" r:id="rId9"/>
    <p:sldId id="282" r:id="rId10"/>
    <p:sldId id="281" r:id="rId11"/>
    <p:sldId id="264" r:id="rId12"/>
    <p:sldId id="265" r:id="rId13"/>
    <p:sldId id="284" r:id="rId14"/>
    <p:sldId id="266" r:id="rId15"/>
    <p:sldId id="267" r:id="rId16"/>
    <p:sldId id="280" r:id="rId17"/>
    <p:sldId id="269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9600" y="3124200"/>
            <a:ext cx="8154572" cy="3429000"/>
          </a:xfrm>
        </p:spPr>
        <p:txBody>
          <a:bodyPr>
            <a:normAutofit fontScale="77500" lnSpcReduction="20000"/>
          </a:bodyPr>
          <a:lstStyle/>
          <a:p>
            <a:r>
              <a:rPr lang="fa-IR" sz="3600" dirty="0" smtClean="0">
                <a:cs typeface="B Titr" pitchFamily="2" charset="-78"/>
              </a:rPr>
              <a:t>عنوان درس:</a:t>
            </a:r>
          </a:p>
          <a:p>
            <a:pPr rtl="1"/>
            <a:r>
              <a:rPr lang="fa-IR" sz="3600" dirty="0" smtClean="0">
                <a:cs typeface="B Titr" pitchFamily="2" charset="-78"/>
              </a:rPr>
              <a:t>آموزش زیست شناسی، شیمی، فیزیک پایه</a:t>
            </a:r>
          </a:p>
          <a:p>
            <a:pPr rtl="1"/>
            <a:endParaRPr lang="fa-IR" sz="3600" dirty="0" smtClean="0">
              <a:cs typeface="B Titr" pitchFamily="2" charset="-78"/>
            </a:endParaRPr>
          </a:p>
          <a:p>
            <a:pPr rtl="1"/>
            <a:r>
              <a:rPr lang="fa-IR" sz="3600" dirty="0" smtClean="0">
                <a:cs typeface="B Titr" pitchFamily="2" charset="-78"/>
              </a:rPr>
              <a:t>دانشجویان رشته آموزش ابتدایی </a:t>
            </a:r>
          </a:p>
          <a:p>
            <a:pPr rtl="1"/>
            <a:endParaRPr lang="fa-IR" sz="1400" dirty="0" smtClean="0">
              <a:cs typeface="B Titr" pitchFamily="2" charset="-78"/>
            </a:endParaRPr>
          </a:p>
          <a:p>
            <a:endParaRPr lang="fa-IR" sz="1900" dirty="0" smtClean="0">
              <a:cs typeface="B Titr" pitchFamily="2" charset="-78"/>
            </a:endParaRPr>
          </a:p>
          <a:p>
            <a:r>
              <a:rPr lang="fa-IR" sz="3600" dirty="0" smtClean="0">
                <a:cs typeface="B Titr" pitchFamily="2" charset="-78"/>
              </a:rPr>
              <a:t>استاد : دکتر رفیعه خلیلی</a:t>
            </a:r>
          </a:p>
          <a:p>
            <a:endParaRPr lang="fa-IR" sz="1300" dirty="0" smtClean="0">
              <a:cs typeface="B Titr" pitchFamily="2" charset="-78"/>
            </a:endParaRPr>
          </a:p>
          <a:p>
            <a:endParaRPr lang="fa-IR" sz="2400" dirty="0" smtClean="0">
              <a:cs typeface="B Titr" pitchFamily="2" charset="-78"/>
            </a:endParaRPr>
          </a:p>
          <a:p>
            <a:r>
              <a:rPr lang="fa-IR" sz="2400" dirty="0" smtClean="0">
                <a:cs typeface="B Titr" pitchFamily="2" charset="-78"/>
              </a:rPr>
              <a:t>تعداد واحد : 3 (نظری)</a:t>
            </a:r>
          </a:p>
          <a:p>
            <a:endParaRPr lang="en-US" sz="2400" dirty="0">
              <a:cs typeface="B Titr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>
                <a:cs typeface="B Titr" pitchFamily="2" charset="-78"/>
              </a:rPr>
              <a:t>بنام خدا</a:t>
            </a:r>
            <a:endParaRPr lang="en-US" dirty="0">
              <a:cs typeface="B Titr" pitchFamily="2" charset="-78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62"/>
          </a:xfrm>
        </p:spPr>
        <p:txBody>
          <a:bodyPr/>
          <a:lstStyle/>
          <a:p>
            <a:pPr algn="ctr"/>
            <a:r>
              <a:rPr lang="fa-IR" dirty="0" smtClean="0">
                <a:cs typeface="B Titr" pitchFamily="2" charset="-78"/>
              </a:rPr>
              <a:t>دگردیسی دوزیستان:</a:t>
            </a:r>
            <a:endParaRPr lang="en-US" dirty="0">
              <a:cs typeface="B Titr" pitchFamily="2" charset="-78"/>
            </a:endParaRPr>
          </a:p>
        </p:txBody>
      </p:sp>
      <p:pic>
        <p:nvPicPr>
          <p:cNvPr id="1026" name="Picture 2" descr="C:\Users\R.Khalili\Desktop\unnamed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371600"/>
            <a:ext cx="8001000" cy="5105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048000"/>
            <a:ext cx="8763000" cy="3505200"/>
          </a:xfrm>
        </p:spPr>
        <p:txBody>
          <a:bodyPr>
            <a:no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chemeClr val="tx1"/>
                </a:solidFill>
                <a:cs typeface="B Nazanin" pitchFamily="2" charset="-78"/>
              </a:rPr>
              <a:t>خزندگان اولین مهره داران خشکی زی حقیقی هستند که از تکامل دوزیستان ایجاد شدند. خزندگان نسبت به دوزیستان توانایی هایی برای زیستن در خشکی داشته اند ازجمله: </a:t>
            </a:r>
            <a:r>
              <a:rPr lang="fa-IR" sz="2400" b="1" dirty="0" smtClean="0">
                <a:solidFill>
                  <a:srgbClr val="FF0000"/>
                </a:solidFill>
                <a:cs typeface="B Nazanin" pitchFamily="2" charset="-78"/>
              </a:rPr>
              <a:t>پوستی محکم </a:t>
            </a:r>
            <a:r>
              <a:rPr lang="fa-IR" sz="2400" b="1" dirty="0" smtClean="0">
                <a:solidFill>
                  <a:schemeClr val="tx1"/>
                </a:solidFill>
                <a:cs typeface="B Nazanin" pitchFamily="2" charset="-78"/>
              </a:rPr>
              <a:t>پوشیده از پولک (مار) یا صفحات استخوانی (لاک پشت) برای محافظت از خود در برابر از دست دادن رطوبت بدن به اتمسفر و همچنین داشتن </a:t>
            </a:r>
            <a:r>
              <a:rPr lang="fa-IR" sz="2400" b="1" dirty="0" smtClean="0">
                <a:solidFill>
                  <a:srgbClr val="FF0000"/>
                </a:solidFill>
                <a:cs typeface="B Nazanin" pitchFamily="2" charset="-78"/>
              </a:rPr>
              <a:t>تخم هایی با پوسته آهکی محافظ </a:t>
            </a:r>
            <a:r>
              <a:rPr lang="fa-IR" sz="2400" b="1" dirty="0" smtClean="0">
                <a:solidFill>
                  <a:schemeClr val="tx1"/>
                </a:solidFill>
                <a:cs typeface="B Nazanin" pitchFamily="2" charset="-78"/>
              </a:rPr>
              <a:t>که آنها را برای تخم گذاری در خشکی توانا می سازد. زیرا تخم های آنها در محیط خشک قادر به حفظ آب خود می باشند.</a:t>
            </a:r>
            <a:endParaRPr lang="fa-IR" sz="2400" b="1" dirty="0" smtClean="0">
              <a:solidFill>
                <a:schemeClr val="tx1"/>
              </a:solidFill>
              <a:ea typeface="Majalla UI"/>
              <a:cs typeface="B Nazanin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47800"/>
            <a:ext cx="8229600" cy="1528155"/>
          </a:xfrm>
        </p:spPr>
        <p:txBody>
          <a:bodyPr>
            <a:normAutofit/>
          </a:bodyPr>
          <a:lstStyle/>
          <a:p>
            <a:pPr rtl="1"/>
            <a:r>
              <a:rPr lang="fa-IR" dirty="0" smtClean="0">
                <a:cs typeface="2  Titr" pitchFamily="2" charset="-78"/>
              </a:rPr>
              <a:t>3- رده خزندگان (</a:t>
            </a:r>
            <a:r>
              <a:rPr lang="en-US" dirty="0" err="1" smtClean="0">
                <a:cs typeface="2  Titr" pitchFamily="2" charset="-78"/>
              </a:rPr>
              <a:t>Reptilia</a:t>
            </a:r>
            <a:r>
              <a:rPr lang="fa-IR" dirty="0" smtClean="0">
                <a:cs typeface="2  Titr" pitchFamily="2" charset="-78"/>
              </a:rPr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200400"/>
            <a:ext cx="8458200" cy="3352800"/>
          </a:xfrm>
        </p:spPr>
        <p:txBody>
          <a:bodyPr>
            <a:norm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chemeClr val="tx1"/>
                </a:solidFill>
                <a:cs typeface="B Nazanin" pitchFamily="2" charset="-78"/>
              </a:rPr>
              <a:t>دایناسورها از گروه های قدیمی خزندگان می باشند که 65 میلیون سال پیش طی انقراض گروهی برای همیشه ناپدید شدند و خزندگان کوچکتر باقی مانده و نسلهای امروزی آنها شامل خزندگان </a:t>
            </a:r>
            <a:r>
              <a:rPr lang="fa-IR" sz="2800" b="1" dirty="0" smtClean="0">
                <a:solidFill>
                  <a:srgbClr val="FF0000"/>
                </a:solidFill>
                <a:cs typeface="B Nazanin" pitchFamily="2" charset="-78"/>
              </a:rPr>
              <a:t>مارها</a:t>
            </a:r>
            <a:r>
              <a:rPr lang="fa-IR" sz="2800" b="1" dirty="0" smtClean="0">
                <a:solidFill>
                  <a:schemeClr val="tx1"/>
                </a:solidFill>
                <a:cs typeface="B Nazanin" pitchFamily="2" charset="-78"/>
              </a:rPr>
              <a:t> و </a:t>
            </a:r>
            <a:r>
              <a:rPr lang="fa-IR" sz="2800" b="1" dirty="0" smtClean="0">
                <a:solidFill>
                  <a:srgbClr val="FF0000"/>
                </a:solidFill>
                <a:cs typeface="B Nazanin" pitchFamily="2" charset="-78"/>
              </a:rPr>
              <a:t>سوسمارها</a:t>
            </a:r>
            <a:r>
              <a:rPr lang="fa-IR" sz="2800" b="1" dirty="0" smtClean="0">
                <a:solidFill>
                  <a:schemeClr val="tx1"/>
                </a:solidFill>
                <a:cs typeface="B Nazanin" pitchFamily="2" charset="-78"/>
              </a:rPr>
              <a:t> (مارمولک ها) از جمله مارمولک و آفتاب پرست، </a:t>
            </a:r>
            <a:r>
              <a:rPr lang="fa-IR" sz="2800" b="1" dirty="0" smtClean="0">
                <a:solidFill>
                  <a:srgbClr val="FF0000"/>
                </a:solidFill>
                <a:cs typeface="B Nazanin" pitchFamily="2" charset="-78"/>
              </a:rPr>
              <a:t>تمساح ها </a:t>
            </a:r>
            <a:r>
              <a:rPr lang="fa-IR" sz="2800" b="1" dirty="0" smtClean="0">
                <a:solidFill>
                  <a:schemeClr val="tx1"/>
                </a:solidFill>
                <a:cs typeface="B Nazanin" pitchFamily="2" charset="-78"/>
              </a:rPr>
              <a:t>و </a:t>
            </a:r>
            <a:r>
              <a:rPr lang="fa-IR" sz="2800" b="1" dirty="0" smtClean="0">
                <a:solidFill>
                  <a:srgbClr val="FF0000"/>
                </a:solidFill>
                <a:cs typeface="B Nazanin" pitchFamily="2" charset="-78"/>
              </a:rPr>
              <a:t>لاک پشت ها</a:t>
            </a:r>
            <a:r>
              <a:rPr lang="fa-IR" sz="2800" b="1" dirty="0" smtClean="0">
                <a:solidFill>
                  <a:schemeClr val="tx1"/>
                </a:solidFill>
                <a:cs typeface="B Nazanin" pitchFamily="2" charset="-78"/>
              </a:rPr>
              <a:t> را تشکیل داده اند.  </a:t>
            </a:r>
            <a:endParaRPr lang="fa-IR" sz="2800" b="1" dirty="0" smtClean="0">
              <a:solidFill>
                <a:schemeClr val="tx1"/>
              </a:solidFill>
              <a:ea typeface="Majalla UI"/>
              <a:cs typeface="B Nazanin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447799"/>
            <a:ext cx="8763000" cy="1447801"/>
          </a:xfrm>
        </p:spPr>
        <p:txBody>
          <a:bodyPr>
            <a:normAutofit/>
          </a:bodyPr>
          <a:lstStyle/>
          <a:p>
            <a:r>
              <a:rPr lang="fa-IR" sz="3600" dirty="0" smtClean="0">
                <a:solidFill>
                  <a:schemeClr val="bg1"/>
                </a:solidFill>
                <a:ea typeface="Majalla UI"/>
                <a:cs typeface="B Titr" pitchFamily="2" charset="-78"/>
              </a:rPr>
              <a:t>خزندگان :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62"/>
          </a:xfrm>
        </p:spPr>
        <p:txBody>
          <a:bodyPr/>
          <a:lstStyle/>
          <a:p>
            <a:pPr algn="ctr" rtl="1"/>
            <a:r>
              <a:rPr lang="fa-IR" dirty="0" smtClean="0">
                <a:cs typeface="B Titr" pitchFamily="2" charset="-78"/>
              </a:rPr>
              <a:t>رده خزندگان</a:t>
            </a:r>
            <a:endParaRPr lang="en-US" dirty="0">
              <a:cs typeface="B Titr" pitchFamily="2" charset="-78"/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1775361"/>
            <a:ext cx="6248400" cy="4625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276600"/>
            <a:ext cx="8610600" cy="3352800"/>
          </a:xfrm>
        </p:spPr>
        <p:txBody>
          <a:bodyPr>
            <a:noAutofit/>
          </a:bodyPr>
          <a:lstStyle/>
          <a:p>
            <a:pPr algn="r" rtl="1"/>
            <a:r>
              <a:rPr lang="fa-IR" sz="2800" b="1" dirty="0" smtClean="0">
                <a:solidFill>
                  <a:schemeClr val="tx1"/>
                </a:solidFill>
                <a:cs typeface="B Nazanin" pitchFamily="2" charset="-78"/>
              </a:rPr>
              <a:t>پرندگان از </a:t>
            </a:r>
            <a:r>
              <a:rPr lang="fa-IR" sz="2800" b="1" dirty="0" smtClean="0">
                <a:solidFill>
                  <a:srgbClr val="FF0000"/>
                </a:solidFill>
                <a:cs typeface="B Nazanin" pitchFamily="2" charset="-78"/>
              </a:rPr>
              <a:t>تکامل خزندگان </a:t>
            </a:r>
            <a:r>
              <a:rPr lang="fa-IR" sz="2800" b="1" dirty="0" smtClean="0">
                <a:solidFill>
                  <a:schemeClr val="tx1"/>
                </a:solidFill>
                <a:cs typeface="B Nazanin" pitchFamily="2" charset="-78"/>
              </a:rPr>
              <a:t>ایجاد شده اند و در همه جای کره زمین حتی در قطب شمال و جنوب پراکنده اند. پرندگانی مانند </a:t>
            </a:r>
            <a:r>
              <a:rPr lang="fa-IR" sz="2800" b="1" dirty="0" smtClean="0">
                <a:solidFill>
                  <a:srgbClr val="FF0000"/>
                </a:solidFill>
                <a:cs typeface="B Nazanin" pitchFamily="2" charset="-78"/>
              </a:rPr>
              <a:t>شترمرغ</a:t>
            </a:r>
            <a:r>
              <a:rPr lang="fa-IR" sz="2800" b="1" dirty="0" smtClean="0">
                <a:solidFill>
                  <a:schemeClr val="tx1"/>
                </a:solidFill>
                <a:cs typeface="B Nazanin" pitchFamily="2" charset="-78"/>
              </a:rPr>
              <a:t> با اندازه های بزرگ و پرندگان کوچک مانند </a:t>
            </a:r>
            <a:r>
              <a:rPr lang="fa-IR" sz="2800" b="1" dirty="0" smtClean="0">
                <a:solidFill>
                  <a:srgbClr val="FF0000"/>
                </a:solidFill>
                <a:cs typeface="B Nazanin" pitchFamily="2" charset="-78"/>
              </a:rPr>
              <a:t>پرنده شیره خوار زنبوری </a:t>
            </a:r>
            <a:r>
              <a:rPr lang="fa-IR" sz="2800" b="1" dirty="0" smtClean="0">
                <a:solidFill>
                  <a:schemeClr val="tx1"/>
                </a:solidFill>
                <a:cs typeface="B Nazanin" pitchFamily="2" charset="-78"/>
              </a:rPr>
              <a:t>که فقط 1/8 گرم وزن دارد دیده می شوند. خصوصیت مشخصه پرندگان برای تمایز آنها از سایر جانوران </a:t>
            </a:r>
            <a:r>
              <a:rPr lang="fa-IR" sz="2800" b="1" dirty="0" smtClean="0">
                <a:solidFill>
                  <a:srgbClr val="FF0000"/>
                </a:solidFill>
                <a:cs typeface="B Nazanin" pitchFamily="2" charset="-78"/>
              </a:rPr>
              <a:t>داشتن پر </a:t>
            </a:r>
            <a:r>
              <a:rPr lang="fa-IR" sz="2800" b="1" dirty="0" smtClean="0">
                <a:solidFill>
                  <a:schemeClr val="tx1"/>
                </a:solidFill>
                <a:cs typeface="B Nazanin" pitchFamily="2" charset="-78"/>
              </a:rPr>
              <a:t>در پوست می باشد. همگی منقار دارند و بازوهای پیشین به بال تغییر یافته است و همگی تخم گذار می باشند.</a:t>
            </a:r>
            <a:endParaRPr lang="en-US" sz="2800" b="1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600201"/>
            <a:ext cx="8229600" cy="1219200"/>
          </a:xfrm>
        </p:spPr>
        <p:txBody>
          <a:bodyPr>
            <a:normAutofit fontScale="90000"/>
          </a:bodyPr>
          <a:lstStyle/>
          <a:p>
            <a:pPr rtl="1"/>
            <a:r>
              <a:rPr lang="fa-IR" dirty="0" smtClean="0">
                <a:solidFill>
                  <a:schemeClr val="bg1"/>
                </a:solidFill>
                <a:ea typeface="Majalla UI"/>
                <a:cs typeface="B Titr" pitchFamily="2" charset="-78"/>
              </a:rPr>
              <a:t>4-رده پرندگان (</a:t>
            </a:r>
            <a:r>
              <a:rPr lang="en-US" dirty="0" smtClean="0">
                <a:solidFill>
                  <a:schemeClr val="bg1"/>
                </a:solidFill>
                <a:ea typeface="Majalla UI"/>
                <a:cs typeface="B Titr" pitchFamily="2" charset="-78"/>
              </a:rPr>
              <a:t>Aves</a:t>
            </a:r>
            <a:r>
              <a:rPr lang="fa-IR" dirty="0" smtClean="0">
                <a:solidFill>
                  <a:schemeClr val="bg1"/>
                </a:solidFill>
                <a:ea typeface="Majalla UI"/>
                <a:cs typeface="B Titr" pitchFamily="2" charset="-78"/>
              </a:rPr>
              <a:t>) </a:t>
            </a:r>
            <a:r>
              <a:rPr lang="fa-IR" dirty="0" smtClean="0">
                <a:cs typeface="B Titr" pitchFamily="2" charset="-78"/>
              </a:rPr>
              <a:t/>
            </a:r>
            <a:br>
              <a:rPr lang="fa-IR" dirty="0" smtClean="0">
                <a:cs typeface="B Titr" pitchFamily="2" charset="-78"/>
              </a:rPr>
            </a:br>
            <a:endParaRPr lang="en-US" dirty="0">
              <a:cs typeface="B Titr" pitchFamily="2" charset="-78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200400"/>
            <a:ext cx="8839200" cy="3429000"/>
          </a:xfrm>
        </p:spPr>
        <p:txBody>
          <a:bodyPr>
            <a:noAutofit/>
          </a:bodyPr>
          <a:lstStyle/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chemeClr val="tx1"/>
                </a:solidFill>
                <a:cs typeface="B Nazanin" pitchFamily="2" charset="-78"/>
              </a:rPr>
              <a:t>منشا تکاملی پستانداران از خزندگان می باشد. اندازه های متفاوت پستانداران از </a:t>
            </a:r>
            <a:r>
              <a:rPr lang="fa-IR" sz="2400" b="1" dirty="0" smtClean="0">
                <a:solidFill>
                  <a:srgbClr val="FF0000"/>
                </a:solidFill>
                <a:cs typeface="B Nazanin" pitchFamily="2" charset="-78"/>
              </a:rPr>
              <a:t>خفاش هایی </a:t>
            </a:r>
            <a:r>
              <a:rPr lang="fa-IR" sz="2400" b="1" dirty="0" smtClean="0">
                <a:solidFill>
                  <a:schemeClr val="tx1"/>
                </a:solidFill>
                <a:cs typeface="B Nazanin" pitchFamily="2" charset="-78"/>
              </a:rPr>
              <a:t>با وزن 1/5 گرم تا </a:t>
            </a:r>
            <a:r>
              <a:rPr lang="fa-IR" sz="2400" b="1" dirty="0" smtClean="0">
                <a:solidFill>
                  <a:srgbClr val="FF0000"/>
                </a:solidFill>
                <a:cs typeface="B Nazanin" pitchFamily="2" charset="-78"/>
              </a:rPr>
              <a:t>نهنگ هایی </a:t>
            </a:r>
            <a:r>
              <a:rPr lang="fa-IR" sz="2400" b="1" dirty="0" smtClean="0">
                <a:solidFill>
                  <a:schemeClr val="tx1"/>
                </a:solidFill>
                <a:cs typeface="B Nazanin" pitchFamily="2" charset="-78"/>
              </a:rPr>
              <a:t>با وزن بیش از صد تن مشاهده می شوند.</a:t>
            </a:r>
          </a:p>
          <a:p>
            <a:pPr algn="r" rtl="1">
              <a:lnSpc>
                <a:spcPct val="150000"/>
              </a:lnSpc>
            </a:pPr>
            <a:r>
              <a:rPr lang="fa-IR" sz="2400" b="1" dirty="0" smtClean="0">
                <a:solidFill>
                  <a:schemeClr val="tx1"/>
                </a:solidFill>
                <a:cs typeface="B Nazanin" pitchFamily="2" charset="-78"/>
              </a:rPr>
              <a:t>از </a:t>
            </a:r>
            <a:r>
              <a:rPr lang="fa-IR" sz="2400" b="1" dirty="0" smtClean="0">
                <a:solidFill>
                  <a:srgbClr val="FF0000"/>
                </a:solidFill>
                <a:cs typeface="B Nazanin" pitchFamily="2" charset="-78"/>
              </a:rPr>
              <a:t>ویژگی های کلی پستانداران </a:t>
            </a:r>
            <a:r>
              <a:rPr lang="fa-IR" sz="2400" b="1" dirty="0" smtClean="0">
                <a:solidFill>
                  <a:schemeClr val="tx1"/>
                </a:solidFill>
                <a:cs typeface="B Nazanin" pitchFamily="2" charset="-78"/>
              </a:rPr>
              <a:t>: تولید شیر، داشتن دندان های مختلف در دو آرواره، قلب 4 حفره ای (دو بطن و دو دهلیز)، بدن پوشیده با مو، مغز بسیار تکامل یافته، خونگرم بودن، بچه زا بودن (به استثنای پستانداران تخم گذار مانند پلاتی پوس) می باشد.</a:t>
            </a:r>
            <a:endParaRPr lang="en-US" sz="2400" b="1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fa-IR" dirty="0" smtClean="0">
                <a:solidFill>
                  <a:schemeClr val="bg1"/>
                </a:solidFill>
                <a:ea typeface="Majalla UI"/>
                <a:cs typeface="B Titr" pitchFamily="2" charset="-78"/>
              </a:rPr>
              <a:t>5- رده پستانداران (</a:t>
            </a:r>
            <a:r>
              <a:rPr lang="en-US" dirty="0" err="1" smtClean="0">
                <a:solidFill>
                  <a:schemeClr val="bg1"/>
                </a:solidFill>
                <a:ea typeface="Majalla UI"/>
                <a:cs typeface="B Titr" pitchFamily="2" charset="-78"/>
              </a:rPr>
              <a:t>Mammalia</a:t>
            </a:r>
            <a:r>
              <a:rPr lang="fa-IR" dirty="0" smtClean="0">
                <a:solidFill>
                  <a:schemeClr val="bg1"/>
                </a:solidFill>
                <a:ea typeface="Majalla UI"/>
                <a:cs typeface="B Titr" pitchFamily="2" charset="-78"/>
              </a:rPr>
              <a:t>)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620000" cy="868362"/>
          </a:xfrm>
        </p:spPr>
        <p:txBody>
          <a:bodyPr/>
          <a:lstStyle/>
          <a:p>
            <a:pPr algn="ctr" rtl="1"/>
            <a:r>
              <a:rPr lang="fa-IR" dirty="0" smtClean="0">
                <a:cs typeface="B Titr" pitchFamily="2" charset="-78"/>
              </a:rPr>
              <a:t>رده پستانداران</a:t>
            </a:r>
            <a:endParaRPr lang="en-US" dirty="0">
              <a:cs typeface="B Titr" pitchFamily="2" charset="-78"/>
            </a:endParaRPr>
          </a:p>
        </p:txBody>
      </p:sp>
      <p:pic>
        <p:nvPicPr>
          <p:cNvPr id="2050" name="Picture 2" descr="C:\Users\R.Khalili\Desktop\Mammal_Diversity_2011.pn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447800"/>
            <a:ext cx="5562600" cy="5181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" y="3124200"/>
            <a:ext cx="8763000" cy="3505200"/>
          </a:xfrm>
        </p:spPr>
        <p:txBody>
          <a:bodyPr>
            <a:noAutofit/>
          </a:bodyPr>
          <a:lstStyle/>
          <a:p>
            <a:pPr rtl="1">
              <a:lnSpc>
                <a:spcPct val="150000"/>
              </a:lnSpc>
            </a:pPr>
            <a:endParaRPr lang="fa-IR" sz="3200" b="1" dirty="0" smtClean="0">
              <a:cs typeface="B Nazanin" pitchFamily="2" charset="-78"/>
            </a:endParaRPr>
          </a:p>
          <a:p>
            <a:pPr rtl="1">
              <a:lnSpc>
                <a:spcPct val="150000"/>
              </a:lnSpc>
            </a:pPr>
            <a:r>
              <a:rPr lang="fa-IR" sz="3200" b="1" dirty="0" smtClean="0">
                <a:solidFill>
                  <a:schemeClr val="accent1">
                    <a:lumMod val="75000"/>
                  </a:schemeClr>
                </a:solidFill>
                <a:cs typeface="B Nazanin" pitchFamily="2" charset="-78"/>
              </a:rPr>
              <a:t>با آرزوی موفقیت برای دانشجویان گرامی</a:t>
            </a:r>
            <a:endParaRPr lang="en-US" sz="3200" b="1" dirty="0">
              <a:solidFill>
                <a:schemeClr val="accent1">
                  <a:lumMod val="75000"/>
                </a:schemeClr>
              </a:solidFill>
              <a:cs typeface="B Nazanin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>
                <a:solidFill>
                  <a:schemeClr val="bg1"/>
                </a:solidFill>
                <a:cs typeface="B Titr" pitchFamily="2" charset="-78"/>
              </a:rPr>
              <a:t>پایان جلسه چهارم</a:t>
            </a:r>
            <a:r>
              <a:rPr lang="fa-IR" dirty="0" smtClean="0">
                <a:cs typeface="2  Traffic" pitchFamily="2" charset="-78"/>
              </a:rPr>
              <a:t/>
            </a:r>
            <a:br>
              <a:rPr lang="fa-IR" dirty="0" smtClean="0">
                <a:cs typeface="2  Traffic" pitchFamily="2" charset="-78"/>
              </a:rPr>
            </a:br>
            <a:endParaRPr lang="en-US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04800" y="3124200"/>
            <a:ext cx="8534400" cy="3733800"/>
          </a:xfrm>
        </p:spPr>
        <p:txBody>
          <a:bodyPr>
            <a:normAutofit fontScale="85000" lnSpcReduction="10000"/>
          </a:bodyPr>
          <a:lstStyle/>
          <a:p>
            <a:pPr algn="r" rtl="1">
              <a:lnSpc>
                <a:spcPct val="170000"/>
              </a:lnSpc>
            </a:pPr>
            <a:r>
              <a:rPr lang="fa-IR" sz="2800" b="1" dirty="0" smtClean="0">
                <a:solidFill>
                  <a:schemeClr val="tx1"/>
                </a:solidFill>
                <a:cs typeface="B Nazanin" pitchFamily="2" charset="-78"/>
              </a:rPr>
              <a:t>مهره داران گروهی از جانوران می باشند که نخاع آنها توسط مهره های استخوانی یا غضروفی احاطه شده است. رده های جانوران این گروه عبارتند از: </a:t>
            </a:r>
          </a:p>
          <a:p>
            <a:pPr algn="r" rtl="1">
              <a:lnSpc>
                <a:spcPct val="170000"/>
              </a:lnSpc>
            </a:pPr>
            <a:r>
              <a:rPr lang="fa-IR" sz="2800" b="1" dirty="0" smtClean="0">
                <a:solidFill>
                  <a:schemeClr val="tx1"/>
                </a:solidFill>
                <a:cs typeface="B Nazanin" pitchFamily="2" charset="-78"/>
              </a:rPr>
              <a:t>1 - رده های ماهیان بدون آرواره (= دهان گردان مانند لامپری)و ماهیان غضروفی (مانند کوسه ماهی) و ماهیان استخوانی (مانند قزل آلا).</a:t>
            </a:r>
          </a:p>
          <a:p>
            <a:pPr algn="r" rtl="1">
              <a:lnSpc>
                <a:spcPct val="170000"/>
              </a:lnSpc>
            </a:pPr>
            <a:r>
              <a:rPr lang="fa-IR" sz="2800" b="1" dirty="0" smtClean="0">
                <a:solidFill>
                  <a:schemeClr val="tx1"/>
                </a:solidFill>
                <a:cs typeface="B Nazanin" pitchFamily="2" charset="-78"/>
              </a:rPr>
              <a:t>2 – رده دوزیستان (مانند قورباغه و سمندر).</a:t>
            </a:r>
          </a:p>
          <a:p>
            <a:pPr algn="r" rtl="1">
              <a:lnSpc>
                <a:spcPct val="170000"/>
              </a:lnSpc>
            </a:pPr>
            <a:endParaRPr lang="en-US" sz="3200" b="1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fa-IR" smtClean="0">
                <a:cs typeface="B Titr" pitchFamily="2" charset="-78"/>
              </a:rPr>
              <a:t> مهره داران :</a:t>
            </a:r>
            <a:r>
              <a:rPr lang="fa-IR" dirty="0" smtClean="0">
                <a:cs typeface="2  Koodak" pitchFamily="2" charset="-78"/>
              </a:rPr>
              <a:t/>
            </a:r>
            <a:br>
              <a:rPr lang="fa-IR" dirty="0" smtClean="0">
                <a:cs typeface="2  Koodak" pitchFamily="2" charset="-78"/>
              </a:rPr>
            </a:br>
            <a:endParaRPr lang="en-US" dirty="0">
              <a:cs typeface="B Titr" pitchFamily="2" charset="-78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048000"/>
            <a:ext cx="8686800" cy="3581400"/>
          </a:xfrm>
        </p:spPr>
        <p:txBody>
          <a:bodyPr>
            <a:normAutofit fontScale="77500" lnSpcReduction="20000"/>
          </a:bodyPr>
          <a:lstStyle/>
          <a:p>
            <a:pPr algn="just" rtl="1">
              <a:lnSpc>
                <a:spcPct val="150000"/>
              </a:lnSpc>
            </a:pPr>
            <a:r>
              <a:rPr lang="fa-IR" sz="2800" b="1" dirty="0" smtClean="0">
                <a:solidFill>
                  <a:schemeClr val="tx1"/>
                </a:solidFill>
                <a:ea typeface="Majalla UI"/>
                <a:cs typeface="B Nazanin" pitchFamily="2" charset="-78"/>
              </a:rPr>
              <a:t>3 – رده خزندگان (مانند مار و لاک پشت)</a:t>
            </a:r>
          </a:p>
          <a:p>
            <a:pPr algn="just" rtl="1">
              <a:lnSpc>
                <a:spcPct val="150000"/>
              </a:lnSpc>
            </a:pPr>
            <a:r>
              <a:rPr lang="fa-IR" sz="2800" b="1" dirty="0" smtClean="0">
                <a:solidFill>
                  <a:schemeClr val="tx1"/>
                </a:solidFill>
                <a:cs typeface="B Nazanin" pitchFamily="2" charset="-78"/>
              </a:rPr>
              <a:t>4 – رده پرندگان </a:t>
            </a:r>
          </a:p>
          <a:p>
            <a:pPr algn="just" rtl="1">
              <a:lnSpc>
                <a:spcPct val="150000"/>
              </a:lnSpc>
            </a:pPr>
            <a:r>
              <a:rPr lang="fa-IR" sz="2800" b="1" dirty="0" smtClean="0">
                <a:solidFill>
                  <a:schemeClr val="tx1"/>
                </a:solidFill>
                <a:cs typeface="B Nazanin" pitchFamily="2" charset="-78"/>
              </a:rPr>
              <a:t>5 – رده پستانداران</a:t>
            </a:r>
          </a:p>
          <a:p>
            <a:pPr algn="just" rtl="1">
              <a:lnSpc>
                <a:spcPct val="150000"/>
              </a:lnSpc>
            </a:pPr>
            <a:r>
              <a:rPr lang="fa-IR" sz="2800" b="1" dirty="0" smtClean="0">
                <a:solidFill>
                  <a:schemeClr val="tx1"/>
                </a:solidFill>
                <a:cs typeface="B Nazanin" pitchFamily="2" charset="-78"/>
              </a:rPr>
              <a:t>* اولین مهره داران، ماهی هایی کوچک و بدون آرواره بودند که در طی تکامل، در اقیانوسها ایجاد شدند و سپس طی تکامل ماهی های آرواره دار پدیدار شدند. ایجاد آرواره به ماهی ها این امکان را فراهم کرد که با گرفتن و بلعیدن غذا به شکارچیانی توانمند تبدیل شوند.ماهی ها موفق ترین مهره داران می باشند و به تعداد فراوان و گونه های مختلف وجود دارند.</a:t>
            </a:r>
          </a:p>
          <a:p>
            <a:pPr algn="just" rtl="1">
              <a:lnSpc>
                <a:spcPct val="150000"/>
              </a:lnSpc>
            </a:pPr>
            <a:endParaRPr lang="en-US" sz="2800" b="1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>
                <a:cs typeface="B Titr" pitchFamily="2" charset="-78"/>
              </a:rPr>
              <a:t>رده های مهره داران :</a:t>
            </a:r>
            <a:r>
              <a:rPr lang="fa-IR" dirty="0" smtClean="0">
                <a:cs typeface="2  Traffic" pitchFamily="2" charset="-78"/>
              </a:rPr>
              <a:t/>
            </a:r>
            <a:br>
              <a:rPr lang="fa-IR" dirty="0" smtClean="0">
                <a:cs typeface="2  Traffic" pitchFamily="2" charset="-78"/>
              </a:rPr>
            </a:b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124200"/>
            <a:ext cx="8686800" cy="3581400"/>
          </a:xfrm>
        </p:spPr>
        <p:txBody>
          <a:bodyPr>
            <a:noAutofit/>
          </a:bodyPr>
          <a:lstStyle/>
          <a:p>
            <a:pPr algn="r" rtl="1"/>
            <a:r>
              <a:rPr lang="fa-IR" sz="2400" b="1" dirty="0" smtClean="0">
                <a:solidFill>
                  <a:schemeClr val="tx1"/>
                </a:solidFill>
                <a:cs typeface="B Nazanin" pitchFamily="2" charset="-78"/>
              </a:rPr>
              <a:t>1- داشتن پوست چند لایه با تغییرات پوستی فراوان بین رده های مختلف مهره داران از جمله دارا بودن غدد پوستی مانند غدد عرق، دارا بودن پولک، پر، چنگال، شاخ و مو.</a:t>
            </a:r>
          </a:p>
          <a:p>
            <a:pPr algn="r" rtl="1"/>
            <a:r>
              <a:rPr lang="fa-IR" sz="2400" b="1" dirty="0" smtClean="0">
                <a:solidFill>
                  <a:schemeClr val="tx1"/>
                </a:solidFill>
                <a:cs typeface="B Nazanin" pitchFamily="2" charset="-78"/>
              </a:rPr>
              <a:t>2 – دارا بودن اسکلت داخلی که می تواند استخوانی یا غضروفی باشد.</a:t>
            </a:r>
          </a:p>
          <a:p>
            <a:pPr algn="r" rtl="1"/>
            <a:r>
              <a:rPr lang="fa-IR" sz="2400" b="1" dirty="0" smtClean="0">
                <a:solidFill>
                  <a:schemeClr val="tx1"/>
                </a:solidFill>
                <a:cs typeface="B Nazanin" pitchFamily="2" charset="-78"/>
              </a:rPr>
              <a:t>3 – داشتن ماهیچه های حرکتی متصل به اسکلت بدن.</a:t>
            </a:r>
          </a:p>
          <a:p>
            <a:pPr algn="r" rtl="1"/>
            <a:r>
              <a:rPr lang="fa-IR" sz="2400" b="1" dirty="0" smtClean="0">
                <a:solidFill>
                  <a:schemeClr val="tx1"/>
                </a:solidFill>
                <a:cs typeface="B Nazanin" pitchFamily="2" charset="-78"/>
              </a:rPr>
              <a:t>4- داشتن دستگاه گوارش کامل با غدد بزرگ مانند کبد و لوزالمعده.</a:t>
            </a:r>
          </a:p>
          <a:p>
            <a:pPr algn="r" rtl="1"/>
            <a:r>
              <a:rPr lang="fa-IR" sz="2400" b="1" dirty="0" smtClean="0">
                <a:solidFill>
                  <a:schemeClr val="tx1"/>
                </a:solidFill>
                <a:cs typeface="B Nazanin" pitchFamily="2" charset="-78"/>
              </a:rPr>
              <a:t>5 – داشتن دستگاه گردش خون با قلب دو تا چهار حفره ای (بطن و دهلیزها) و سیستم رگهای خونی سرخرگی و سیاهرگی و مویرگی و خون دارای گلبول های قرمز و سفید.  </a:t>
            </a:r>
            <a:endParaRPr lang="en-US" sz="2400" b="1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>
                <a:cs typeface="B Titr" pitchFamily="2" charset="-78"/>
              </a:rPr>
              <a:t>ویژگی های عمده مهره داران:</a:t>
            </a:r>
            <a:endParaRPr lang="en-US" dirty="0">
              <a:cs typeface="B Titr" pitchFamily="2" charset="-78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124200"/>
            <a:ext cx="8534400" cy="3733800"/>
          </a:xfrm>
        </p:spPr>
        <p:txBody>
          <a:bodyPr>
            <a:noAutofit/>
          </a:bodyPr>
          <a:lstStyle/>
          <a:p>
            <a:pPr algn="r" rtl="1"/>
            <a:r>
              <a:rPr lang="fa-IR" sz="2400" b="1" dirty="0" smtClean="0">
                <a:solidFill>
                  <a:schemeClr val="tx1"/>
                </a:solidFill>
                <a:cs typeface="B Nazanin" pitchFamily="2" charset="-78"/>
              </a:rPr>
              <a:t>6- داشتن حفره بدنی مشخص برای قرارگیری اندام ها و احشایی مانند روده ها.</a:t>
            </a:r>
          </a:p>
          <a:p>
            <a:pPr algn="r" rtl="1"/>
            <a:r>
              <a:rPr lang="fa-IR" sz="2400" b="1" dirty="0" smtClean="0">
                <a:solidFill>
                  <a:schemeClr val="tx1"/>
                </a:solidFill>
                <a:cs typeface="B Nazanin" pitchFamily="2" charset="-78"/>
              </a:rPr>
              <a:t>7 – داشتن مغز با بخش های (لوب ها) مشخص و جدا که هر بخش وظایف خاصی بر عهده دارد.</a:t>
            </a:r>
          </a:p>
          <a:p>
            <a:pPr algn="r" rtl="1"/>
            <a:r>
              <a:rPr lang="fa-IR" sz="2400" b="1" dirty="0" smtClean="0">
                <a:solidFill>
                  <a:schemeClr val="tx1"/>
                </a:solidFill>
                <a:cs typeface="B Nazanin" pitchFamily="2" charset="-78"/>
              </a:rPr>
              <a:t>8 – دستگاه دفع مواد زاید شامل کلیه ها و لوله هایی برای خروج مواد زاید (ادرار) از بدن دارند.</a:t>
            </a:r>
          </a:p>
          <a:p>
            <a:pPr algn="r" rtl="1"/>
            <a:r>
              <a:rPr lang="fa-IR" sz="2400" b="1" dirty="0" smtClean="0">
                <a:solidFill>
                  <a:schemeClr val="tx1"/>
                </a:solidFill>
                <a:cs typeface="B Nazanin" pitchFamily="2" charset="-78"/>
              </a:rPr>
              <a:t>9 – داشتن دستگاه غدد ترشح کننده هورمون برای تنظیم فعالیت های بدن.</a:t>
            </a:r>
          </a:p>
          <a:p>
            <a:pPr algn="r" rtl="1"/>
            <a:r>
              <a:rPr lang="fa-IR" sz="2400" b="1" dirty="0" smtClean="0">
                <a:solidFill>
                  <a:schemeClr val="tx1"/>
                </a:solidFill>
                <a:cs typeface="B Nazanin" pitchFamily="2" charset="-78"/>
              </a:rPr>
              <a:t>10 – داشتن جنس های نر و ماده جدا از هم که  هر جنس دارای غدد جنسی به صورت جفت می باشد.</a:t>
            </a:r>
            <a:endParaRPr lang="en-US" sz="2400" b="1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>
                <a:cs typeface="B Titr" pitchFamily="2" charset="-78"/>
              </a:rPr>
              <a:t>ویژگی های عمده مهره داران:</a:t>
            </a:r>
            <a:r>
              <a:rPr lang="fa-IR" dirty="0" smtClean="0">
                <a:cs typeface="2  Traffic" pitchFamily="2" charset="-78"/>
              </a:rPr>
              <a:t/>
            </a:r>
            <a:br>
              <a:rPr lang="fa-IR" dirty="0" smtClean="0">
                <a:cs typeface="2  Traffic" pitchFamily="2" charset="-78"/>
              </a:rPr>
            </a:b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048000"/>
            <a:ext cx="8839200" cy="3810000"/>
          </a:xfrm>
        </p:spPr>
        <p:txBody>
          <a:bodyPr>
            <a:normAutofit lnSpcReduction="10000"/>
          </a:bodyPr>
          <a:lstStyle/>
          <a:p>
            <a:pPr algn="just" rtl="1">
              <a:lnSpc>
                <a:spcPct val="150000"/>
              </a:lnSpc>
            </a:pPr>
            <a:r>
              <a:rPr lang="fa-IR" sz="2800" b="1" dirty="0" smtClean="0">
                <a:solidFill>
                  <a:schemeClr val="tx1"/>
                </a:solidFill>
                <a:cs typeface="B Nazanin" pitchFamily="2" charset="-78"/>
              </a:rPr>
              <a:t>ویژگی های کلی ماهی ها: داشتن باله برای شنا ، داشتن پولک برای حفاظت بدن، داشتن غددی برای لغزنده کردن سطح بدن جهت آسان نمودن حرکت در آب، تخمگذاری در آب، داشتن آبشش و سرپوش آبششی (ماهیان غضروفی مانند کوسه ماهی و سفره ماهی فاقد سرپوش آبششی اند) و داشتن لوب های بویایی بزرگتر در مغز (حس بویایی قوی) می باشد.</a:t>
            </a:r>
            <a:endParaRPr lang="en-US" sz="2800" b="1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fa-IR" dirty="0" smtClean="0">
                <a:cs typeface="B Titr" pitchFamily="2" charset="-78"/>
              </a:rPr>
              <a:t>1 –رده ماهی ها (</a:t>
            </a:r>
            <a:r>
              <a:rPr lang="en-US" dirty="0" smtClean="0">
                <a:cs typeface="B Titr" pitchFamily="2" charset="-78"/>
              </a:rPr>
              <a:t>Fishes</a:t>
            </a:r>
            <a:r>
              <a:rPr lang="fa-IR" dirty="0" smtClean="0">
                <a:cs typeface="B Titr" pitchFamily="2" charset="-78"/>
              </a:rPr>
              <a:t>) </a:t>
            </a:r>
            <a:r>
              <a:rPr lang="fa-IR" dirty="0" smtClean="0">
                <a:cs typeface="2  Traffic" pitchFamily="2" charset="-78"/>
              </a:rPr>
              <a:t/>
            </a:r>
            <a:br>
              <a:rPr lang="fa-IR" dirty="0" smtClean="0">
                <a:cs typeface="2  Traffic" pitchFamily="2" charset="-78"/>
              </a:rPr>
            </a:b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>
                <a:cs typeface="B Titr" pitchFamily="2" charset="-78"/>
              </a:rPr>
              <a:t>رده ماهی ها:</a:t>
            </a:r>
            <a:endParaRPr lang="en-US" dirty="0">
              <a:cs typeface="B Titr" pitchFamily="2" charset="-78"/>
            </a:endParaRPr>
          </a:p>
        </p:txBody>
      </p:sp>
      <p:pic>
        <p:nvPicPr>
          <p:cNvPr id="2050" name="Picture 2" descr="C:\Users\R.Khalili\Desktop\inde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676400"/>
            <a:ext cx="2181225" cy="2095500"/>
          </a:xfrm>
          <a:prstGeom prst="rect">
            <a:avLst/>
          </a:prstGeom>
          <a:noFill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1200" y="2209800"/>
            <a:ext cx="2676525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C:\Users\R.Khalili\Desktop\JamNewsImage170328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0" y="4267200"/>
            <a:ext cx="3048000" cy="2311400"/>
          </a:xfrm>
          <a:prstGeom prst="rect">
            <a:avLst/>
          </a:prstGeom>
          <a:noFill/>
        </p:spPr>
      </p:pic>
      <p:pic>
        <p:nvPicPr>
          <p:cNvPr id="2054" name="Picture 6" descr="C:\Users\R.Khalili\Desktop\index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4586068"/>
            <a:ext cx="2514600" cy="19861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048000"/>
            <a:ext cx="8458200" cy="3810000"/>
          </a:xfrm>
        </p:spPr>
        <p:txBody>
          <a:bodyPr>
            <a:noAutofit/>
          </a:bodyPr>
          <a:lstStyle/>
          <a:p>
            <a:pPr algn="just" rtl="1">
              <a:lnSpc>
                <a:spcPct val="150000"/>
              </a:lnSpc>
            </a:pPr>
            <a:r>
              <a:rPr lang="fa-IR" sz="2400" b="1" dirty="0" smtClean="0">
                <a:solidFill>
                  <a:schemeClr val="tx1"/>
                </a:solidFill>
                <a:ea typeface="Majalla UI"/>
                <a:cs typeface="B Nazanin" pitchFamily="2" charset="-78"/>
              </a:rPr>
              <a:t>دوزیستان به دلیل این که در طی زندگی خود دو دوره زندگی (زندگی در آب در نوزادی و زندگی در خشکی بعد از بلوغ) دارند به این نام نامگذاری شده اند.</a:t>
            </a:r>
          </a:p>
          <a:p>
            <a:pPr algn="just" rtl="1">
              <a:lnSpc>
                <a:spcPct val="150000"/>
              </a:lnSpc>
            </a:pPr>
            <a:r>
              <a:rPr lang="fa-IR" sz="2400" b="1" dirty="0" smtClean="0">
                <a:solidFill>
                  <a:schemeClr val="tx1"/>
                </a:solidFill>
                <a:ea typeface="Majalla UI"/>
                <a:cs typeface="B Nazanin" pitchFamily="2" charset="-78"/>
              </a:rPr>
              <a:t>ویژگی های کلی دوزیستان: توانایی زندگی در خشکی (برخلاف ماهی ها) به علت </a:t>
            </a:r>
            <a:r>
              <a:rPr lang="fa-IR" sz="2400" b="1" dirty="0" smtClean="0">
                <a:solidFill>
                  <a:srgbClr val="FF0000"/>
                </a:solidFill>
                <a:ea typeface="Majalla UI"/>
                <a:cs typeface="B Nazanin" pitchFamily="2" charset="-78"/>
              </a:rPr>
              <a:t>داشتن شش ها </a:t>
            </a:r>
            <a:r>
              <a:rPr lang="fa-IR" sz="2400" b="1" dirty="0" smtClean="0">
                <a:solidFill>
                  <a:schemeClr val="tx1"/>
                </a:solidFill>
                <a:ea typeface="Majalla UI"/>
                <a:cs typeface="B Nazanin" pitchFamily="2" charset="-78"/>
              </a:rPr>
              <a:t>و استفاده از اکسیژن هوا و </a:t>
            </a:r>
            <a:r>
              <a:rPr lang="fa-IR" sz="2400" b="1" dirty="0" smtClean="0">
                <a:solidFill>
                  <a:srgbClr val="FF0000"/>
                </a:solidFill>
                <a:ea typeface="Majalla UI"/>
                <a:cs typeface="B Nazanin" pitchFamily="2" charset="-78"/>
              </a:rPr>
              <a:t>داشتن اندام های حرکتی </a:t>
            </a:r>
            <a:r>
              <a:rPr lang="fa-IR" sz="2400" b="1" dirty="0" smtClean="0">
                <a:solidFill>
                  <a:schemeClr val="tx1"/>
                </a:solidFill>
                <a:ea typeface="Majalla UI"/>
                <a:cs typeface="B Nazanin" pitchFamily="2" charset="-78"/>
              </a:rPr>
              <a:t>برای حرکت در سطح خشکی ها، </a:t>
            </a:r>
            <a:r>
              <a:rPr lang="fa-IR" sz="2400" b="1" dirty="0" smtClean="0">
                <a:solidFill>
                  <a:srgbClr val="FF0000"/>
                </a:solidFill>
                <a:ea typeface="Majalla UI"/>
                <a:cs typeface="B Nazanin" pitchFamily="2" charset="-78"/>
              </a:rPr>
              <a:t>داشتن پوست نازک </a:t>
            </a:r>
            <a:r>
              <a:rPr lang="fa-IR" sz="2400" b="1" dirty="0" smtClean="0">
                <a:solidFill>
                  <a:schemeClr val="tx1"/>
                </a:solidFill>
                <a:ea typeface="Majalla UI"/>
                <a:cs typeface="B Nazanin" pitchFamily="2" charset="-78"/>
              </a:rPr>
              <a:t>بدون پولک و مو، دارا بودن</a:t>
            </a:r>
            <a:r>
              <a:rPr lang="fa-IR" sz="2400" b="1" dirty="0" smtClean="0">
                <a:solidFill>
                  <a:srgbClr val="FF0000"/>
                </a:solidFill>
                <a:ea typeface="Majalla UI"/>
                <a:cs typeface="B Nazanin" pitchFamily="2" charset="-78"/>
              </a:rPr>
              <a:t> تنفس پوستی</a:t>
            </a:r>
            <a:r>
              <a:rPr lang="fa-IR" sz="2400" b="1" dirty="0" smtClean="0">
                <a:solidFill>
                  <a:schemeClr val="tx1"/>
                </a:solidFill>
                <a:ea typeface="Majalla UI"/>
                <a:cs typeface="B Nazanin" pitchFamily="2" charset="-78"/>
              </a:rPr>
              <a:t>، داشتن </a:t>
            </a:r>
            <a:r>
              <a:rPr lang="fa-IR" sz="2400" b="1" dirty="0" smtClean="0">
                <a:solidFill>
                  <a:srgbClr val="FF0000"/>
                </a:solidFill>
                <a:ea typeface="Majalla UI"/>
                <a:cs typeface="B Nazanin" pitchFamily="2" charset="-78"/>
              </a:rPr>
              <a:t>دگردیسی</a:t>
            </a:r>
            <a:r>
              <a:rPr lang="fa-IR" sz="2400" b="1" dirty="0" smtClean="0">
                <a:solidFill>
                  <a:schemeClr val="tx1"/>
                </a:solidFill>
                <a:ea typeface="Majalla UI"/>
                <a:cs typeface="B Nazanin" pitchFamily="2" charset="-78"/>
              </a:rPr>
              <a:t> برای تبدیل از مرحله نوزادی به بلوغ.</a:t>
            </a:r>
          </a:p>
          <a:p>
            <a:pPr algn="just" rtl="1">
              <a:lnSpc>
                <a:spcPct val="150000"/>
              </a:lnSpc>
            </a:pPr>
            <a:r>
              <a:rPr lang="fa-IR" sz="2400" b="1" dirty="0" smtClean="0">
                <a:solidFill>
                  <a:schemeClr val="tx1"/>
                </a:solidFill>
                <a:ea typeface="Majalla UI"/>
                <a:cs typeface="B Nazanin" pitchFamily="2" charset="-78"/>
              </a:rPr>
              <a:t> </a:t>
            </a:r>
            <a:endParaRPr lang="fa-IR" sz="2400" b="1" dirty="0" smtClean="0">
              <a:ea typeface="Majalla UI"/>
              <a:cs typeface="B Nazanin" pitchFamily="2" charset="-78"/>
            </a:endParaRPr>
          </a:p>
          <a:p>
            <a:pPr algn="r" rtl="1">
              <a:lnSpc>
                <a:spcPct val="150000"/>
              </a:lnSpc>
            </a:pPr>
            <a:endParaRPr lang="en-US" sz="2400" b="1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rtl="1"/>
            <a:r>
              <a:rPr lang="fa-IR" dirty="0" smtClean="0">
                <a:cs typeface="B Titr" pitchFamily="2" charset="-78"/>
              </a:rPr>
              <a:t>2 – رده دوزیستان (</a:t>
            </a:r>
            <a:r>
              <a:rPr lang="en-US" dirty="0" err="1" smtClean="0">
                <a:cs typeface="B Titr" pitchFamily="2" charset="-78"/>
              </a:rPr>
              <a:t>Amphibia</a:t>
            </a:r>
            <a:r>
              <a:rPr lang="fa-IR" dirty="0" smtClean="0">
                <a:cs typeface="B Titr" pitchFamily="2" charset="-78"/>
              </a:rPr>
              <a:t>)</a:t>
            </a:r>
            <a:r>
              <a:rPr lang="fa-IR" dirty="0" smtClean="0">
                <a:cs typeface="2  Traffic" pitchFamily="2" charset="-78"/>
              </a:rPr>
              <a:t/>
            </a:r>
            <a:br>
              <a:rPr lang="fa-IR" dirty="0" smtClean="0">
                <a:cs typeface="2  Traffic" pitchFamily="2" charset="-78"/>
              </a:rPr>
            </a:b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0" y="3048000"/>
            <a:ext cx="8915400" cy="4038600"/>
          </a:xfrm>
        </p:spPr>
        <p:txBody>
          <a:bodyPr>
            <a:noAutofit/>
          </a:bodyPr>
          <a:lstStyle/>
          <a:p>
            <a:pPr algn="r" rtl="1">
              <a:lnSpc>
                <a:spcPct val="150000"/>
              </a:lnSpc>
            </a:pPr>
            <a:r>
              <a:rPr lang="fa-IR" sz="2800" b="1" dirty="0" smtClean="0">
                <a:solidFill>
                  <a:srgbClr val="FF0000"/>
                </a:solidFill>
                <a:cs typeface="B Nazanin" pitchFamily="2" charset="-78"/>
              </a:rPr>
              <a:t>مراحل نوزادی </a:t>
            </a:r>
            <a:r>
              <a:rPr lang="fa-IR" sz="2800" b="1" dirty="0" smtClean="0">
                <a:solidFill>
                  <a:schemeClr val="tx1"/>
                </a:solidFill>
                <a:cs typeface="B Nazanin" pitchFamily="2" charset="-78"/>
              </a:rPr>
              <a:t>دوزیستانی مانند قورباغه به مدت 3 ماه در آب طی می شود. سپس طی تغییراتی که به مجموع آنها دگردیسی گفته می شود </a:t>
            </a:r>
            <a:r>
              <a:rPr lang="fa-IR" sz="2800" b="1" dirty="0" smtClean="0">
                <a:solidFill>
                  <a:srgbClr val="FF0000"/>
                </a:solidFill>
                <a:cs typeface="B Nazanin" pitchFamily="2" charset="-78"/>
              </a:rPr>
              <a:t>جاندار بالغ شده </a:t>
            </a:r>
            <a:r>
              <a:rPr lang="fa-IR" sz="2800" b="1" dirty="0" smtClean="0">
                <a:solidFill>
                  <a:schemeClr val="tx1"/>
                </a:solidFill>
                <a:cs typeface="B Nazanin" pitchFamily="2" charset="-78"/>
              </a:rPr>
              <a:t>و خشکی زی می گردد. از تغییرات دگردیسی عبارتند از: کوتاه شدن طول روده و تبدیل گیاهخواری به گوشتخواری، از بین رفتن آبشش هاو ایجاد ششها در درون بدن، ایجاد دست و پا به جای باله و دم.</a:t>
            </a:r>
            <a:endParaRPr lang="en-US" sz="2800" b="1" dirty="0">
              <a:solidFill>
                <a:schemeClr val="tx1"/>
              </a:solidFill>
              <a:cs typeface="B Nazanin" pitchFamily="2" charset="-7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a-IR" dirty="0" smtClean="0">
                <a:cs typeface="B Titr" pitchFamily="2" charset="-78"/>
              </a:rPr>
              <a:t>دگردیسی در دوزیستان:</a:t>
            </a:r>
            <a:r>
              <a:rPr lang="fa-IR" dirty="0" smtClean="0">
                <a:cs typeface="2  Traffic" pitchFamily="2" charset="-78"/>
              </a:rPr>
              <a:t/>
            </a:r>
            <a:br>
              <a:rPr lang="fa-IR" dirty="0" smtClean="0">
                <a:cs typeface="2  Traffic" pitchFamily="2" charset="-78"/>
              </a:rPr>
            </a:br>
            <a:endParaRPr lang="en-US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Equity">
  <a:themeElements>
    <a:clrScheme name="Opulent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662</TotalTime>
  <Words>1027</Words>
  <Application>Microsoft Office PowerPoint</Application>
  <PresentationFormat>On-screen Show (4:3)</PresentationFormat>
  <Paragraphs>56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Equity</vt:lpstr>
      <vt:lpstr>بنام خدا</vt:lpstr>
      <vt:lpstr> مهره داران : </vt:lpstr>
      <vt:lpstr>رده های مهره داران : </vt:lpstr>
      <vt:lpstr>ویژگی های عمده مهره داران:</vt:lpstr>
      <vt:lpstr>ویژگی های عمده مهره داران: </vt:lpstr>
      <vt:lpstr>1 –رده ماهی ها (Fishes)  </vt:lpstr>
      <vt:lpstr>رده ماهی ها:</vt:lpstr>
      <vt:lpstr>2 – رده دوزیستان (Amphibia) </vt:lpstr>
      <vt:lpstr>دگردیسی در دوزیستان: </vt:lpstr>
      <vt:lpstr>دگردیسی دوزیستان:</vt:lpstr>
      <vt:lpstr>3- رده خزندگان (Reptilia)</vt:lpstr>
      <vt:lpstr>خزندگان :</vt:lpstr>
      <vt:lpstr>رده خزندگان</vt:lpstr>
      <vt:lpstr>4-رده پرندگان (Aves)  </vt:lpstr>
      <vt:lpstr>5- رده پستانداران (Mammalia)</vt:lpstr>
      <vt:lpstr>رده پستانداران</vt:lpstr>
      <vt:lpstr>پایان جلسه چهارم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R.Khalili</dc:creator>
  <cp:lastModifiedBy>R.Khalili</cp:lastModifiedBy>
  <cp:revision>85</cp:revision>
  <dcterms:created xsi:type="dcterms:W3CDTF">2006-08-16T00:00:00Z</dcterms:created>
  <dcterms:modified xsi:type="dcterms:W3CDTF">2020-06-10T13:16:39Z</dcterms:modified>
</cp:coreProperties>
</file>