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256" r:id="rId2"/>
    <p:sldId id="257" r:id="rId3"/>
    <p:sldId id="281" r:id="rId4"/>
    <p:sldId id="258" r:id="rId5"/>
    <p:sldId id="259" r:id="rId6"/>
    <p:sldId id="284" r:id="rId7"/>
    <p:sldId id="285" r:id="rId8"/>
    <p:sldId id="286" r:id="rId9"/>
    <p:sldId id="260" r:id="rId10"/>
    <p:sldId id="261" r:id="rId11"/>
    <p:sldId id="262" r:id="rId12"/>
    <p:sldId id="263" r:id="rId13"/>
    <p:sldId id="283" r:id="rId14"/>
    <p:sldId id="287" r:id="rId15"/>
    <p:sldId id="288" r:id="rId16"/>
    <p:sldId id="289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5/29/2020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5/29/2020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3124200"/>
            <a:ext cx="8154572" cy="3429000"/>
          </a:xfrm>
        </p:spPr>
        <p:txBody>
          <a:bodyPr>
            <a:normAutofit fontScale="77500" lnSpcReduction="20000"/>
          </a:bodyPr>
          <a:lstStyle/>
          <a:p>
            <a:r>
              <a:rPr lang="fa-IR" sz="3600" dirty="0" smtClean="0">
                <a:cs typeface="B Titr" pitchFamily="2" charset="-78"/>
              </a:rPr>
              <a:t>عنوان درس:</a:t>
            </a:r>
          </a:p>
          <a:p>
            <a:pPr rtl="1"/>
            <a:r>
              <a:rPr lang="fa-IR" sz="3600" dirty="0" smtClean="0">
                <a:cs typeface="B Titr" pitchFamily="2" charset="-78"/>
              </a:rPr>
              <a:t>آموزش زیست شناسی، شیمی، فیزیک پایه</a:t>
            </a:r>
          </a:p>
          <a:p>
            <a:pPr rtl="1"/>
            <a:endParaRPr lang="fa-IR" sz="3600" dirty="0" smtClean="0">
              <a:cs typeface="B Titr" pitchFamily="2" charset="-78"/>
            </a:endParaRPr>
          </a:p>
          <a:p>
            <a:pPr rtl="1"/>
            <a:r>
              <a:rPr lang="fa-IR" sz="3600" dirty="0" smtClean="0">
                <a:cs typeface="B Titr" pitchFamily="2" charset="-78"/>
              </a:rPr>
              <a:t>دانشجویان رشته آموزش ابتدایی </a:t>
            </a:r>
          </a:p>
          <a:p>
            <a:pPr rtl="1"/>
            <a:endParaRPr lang="fa-IR" sz="1400" dirty="0" smtClean="0">
              <a:cs typeface="B Titr" pitchFamily="2" charset="-78"/>
            </a:endParaRPr>
          </a:p>
          <a:p>
            <a:endParaRPr lang="fa-IR" sz="1900" dirty="0" smtClean="0">
              <a:cs typeface="B Titr" pitchFamily="2" charset="-78"/>
            </a:endParaRPr>
          </a:p>
          <a:p>
            <a:r>
              <a:rPr lang="fa-IR" sz="3600" dirty="0" smtClean="0">
                <a:cs typeface="B Titr" pitchFamily="2" charset="-78"/>
              </a:rPr>
              <a:t>استاد : دکتر رفیعه خلیلی</a:t>
            </a:r>
          </a:p>
          <a:p>
            <a:endParaRPr lang="fa-IR" sz="1300" dirty="0" smtClean="0">
              <a:cs typeface="B Titr" pitchFamily="2" charset="-78"/>
            </a:endParaRPr>
          </a:p>
          <a:p>
            <a:endParaRPr lang="fa-IR" sz="2400" dirty="0" smtClean="0">
              <a:cs typeface="B Titr" pitchFamily="2" charset="-78"/>
            </a:endParaRPr>
          </a:p>
          <a:p>
            <a:r>
              <a:rPr lang="fa-IR" sz="2400" dirty="0" smtClean="0">
                <a:cs typeface="B Titr" pitchFamily="2" charset="-78"/>
              </a:rPr>
              <a:t>تعداد واحد : 3 (نظری)</a:t>
            </a:r>
          </a:p>
          <a:p>
            <a:endParaRPr lang="en-US" sz="2400" dirty="0">
              <a:cs typeface="B Titr" pitchFamily="2" charset="-7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a-IR" dirty="0" smtClean="0">
                <a:cs typeface="B Titr" pitchFamily="2" charset="-78"/>
              </a:rPr>
              <a:t>بنام خدا</a:t>
            </a:r>
            <a:endParaRPr lang="en-US" dirty="0">
              <a:cs typeface="B Titr" pitchFamily="2" charset="-78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3048000"/>
            <a:ext cx="8839200" cy="3810000"/>
          </a:xfrm>
        </p:spPr>
        <p:txBody>
          <a:bodyPr>
            <a:normAutofit fontScale="92500"/>
          </a:bodyPr>
          <a:lstStyle/>
          <a:p>
            <a:pPr algn="r" rtl="1">
              <a:lnSpc>
                <a:spcPct val="150000"/>
              </a:lnSpc>
            </a:pPr>
            <a:r>
              <a:rPr lang="fa-IR" sz="2800" b="1" dirty="0" smtClean="0">
                <a:cs typeface="B Nazanin" pitchFamily="2" charset="-78"/>
              </a:rPr>
              <a:t>گیاهان </a:t>
            </a:r>
            <a:r>
              <a:rPr lang="fa-IR" sz="2800" b="1" dirty="0" smtClean="0">
                <a:solidFill>
                  <a:srgbClr val="FF0000"/>
                </a:solidFill>
                <a:cs typeface="B Nazanin" pitchFamily="2" charset="-78"/>
              </a:rPr>
              <a:t>دانه دار </a:t>
            </a:r>
            <a:r>
              <a:rPr lang="fa-IR" sz="2800" b="1" dirty="0" smtClean="0">
                <a:cs typeface="B Nazanin" pitchFamily="2" charset="-78"/>
              </a:rPr>
              <a:t>دو نوع می باشند:</a:t>
            </a:r>
          </a:p>
          <a:p>
            <a:pPr algn="r" rtl="1">
              <a:lnSpc>
                <a:spcPct val="150000"/>
              </a:lnSpc>
            </a:pPr>
            <a:r>
              <a:rPr lang="fa-IR" sz="2800" b="1" dirty="0" smtClean="0">
                <a:cs typeface="B Nazanin" pitchFamily="2" charset="-78"/>
              </a:rPr>
              <a:t> 1 – </a:t>
            </a:r>
            <a:r>
              <a:rPr lang="fa-IR" sz="2800" b="1" dirty="0" smtClean="0">
                <a:solidFill>
                  <a:srgbClr val="FF0000"/>
                </a:solidFill>
                <a:cs typeface="B Nazanin" pitchFamily="2" charset="-78"/>
              </a:rPr>
              <a:t>بازدانگان</a:t>
            </a:r>
            <a:r>
              <a:rPr lang="fa-IR" sz="2800" b="1" dirty="0" smtClean="0">
                <a:cs typeface="B Nazanin" pitchFamily="2" charset="-78"/>
              </a:rPr>
              <a:t> (گیاهان مخروط دار)که دانه آنها در محوطه باز (مخروط) تشکیل می شود. مانند کاج که دانه آن بالدار می باشد (کمک به انتشار دانه می نماید).</a:t>
            </a:r>
          </a:p>
          <a:p>
            <a:pPr algn="r" rtl="1">
              <a:lnSpc>
                <a:spcPct val="150000"/>
              </a:lnSpc>
            </a:pPr>
            <a:r>
              <a:rPr lang="fa-IR" sz="2800" b="1" dirty="0" smtClean="0">
                <a:cs typeface="B Nazanin" pitchFamily="2" charset="-78"/>
              </a:rPr>
              <a:t> 2 – </a:t>
            </a:r>
            <a:r>
              <a:rPr lang="fa-IR" sz="2800" b="1" dirty="0" smtClean="0">
                <a:solidFill>
                  <a:srgbClr val="FF0000"/>
                </a:solidFill>
                <a:cs typeface="B Nazanin" pitchFamily="2" charset="-78"/>
              </a:rPr>
              <a:t>نهاندانگان</a:t>
            </a:r>
            <a:r>
              <a:rPr lang="fa-IR" sz="2800" b="1" dirty="0" smtClean="0">
                <a:cs typeface="B Nazanin" pitchFamily="2" charset="-78"/>
              </a:rPr>
              <a:t> (گیاهان گل دار)که دانه آنها در محوطه بسته (میوه) تشکیل می شود. دانه این گیاهان یا </a:t>
            </a:r>
            <a:r>
              <a:rPr lang="fa-IR" sz="2800" b="1" dirty="0" smtClean="0">
                <a:solidFill>
                  <a:srgbClr val="FF0000"/>
                </a:solidFill>
                <a:cs typeface="B Nazanin" pitchFamily="2" charset="-78"/>
              </a:rPr>
              <a:t>تک لپه ای </a:t>
            </a:r>
            <a:r>
              <a:rPr lang="fa-IR" sz="2800" b="1" dirty="0" smtClean="0">
                <a:cs typeface="B Nazanin" pitchFamily="2" charset="-78"/>
              </a:rPr>
              <a:t>است مانند گندم و برنج و ذرت. یا دانه آنها </a:t>
            </a:r>
            <a:r>
              <a:rPr lang="fa-IR" sz="2800" b="1" dirty="0" smtClean="0">
                <a:solidFill>
                  <a:srgbClr val="FF0000"/>
                </a:solidFill>
                <a:cs typeface="B Nazanin" pitchFamily="2" charset="-78"/>
              </a:rPr>
              <a:t>دولپه ای </a:t>
            </a:r>
            <a:r>
              <a:rPr lang="fa-IR" sz="2800" b="1" dirty="0" smtClean="0">
                <a:cs typeface="B Nazanin" pitchFamily="2" charset="-78"/>
              </a:rPr>
              <a:t>است مانند سیب و لوبیا و نخود.</a:t>
            </a:r>
          </a:p>
          <a:p>
            <a:pPr algn="r" rtl="1">
              <a:lnSpc>
                <a:spcPct val="150000"/>
              </a:lnSpc>
            </a:pPr>
            <a:endParaRPr lang="en-US" sz="2800" b="1" dirty="0">
              <a:solidFill>
                <a:schemeClr val="tx1"/>
              </a:solidFill>
              <a:cs typeface="B Nazanin" pitchFamily="2" charset="-7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a-IR" dirty="0" smtClean="0">
                <a:cs typeface="B Titr" pitchFamily="2" charset="-78"/>
              </a:rPr>
              <a:t>انواع دانه :</a:t>
            </a:r>
            <a:r>
              <a:rPr lang="fa-IR" dirty="0" smtClean="0">
                <a:cs typeface="2  Traffic" pitchFamily="2" charset="-78"/>
              </a:rPr>
              <a:t/>
            </a:r>
            <a:br>
              <a:rPr lang="fa-IR" dirty="0" smtClean="0">
                <a:cs typeface="2  Traffic" pitchFamily="2" charset="-78"/>
              </a:rPr>
            </a:b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048000"/>
            <a:ext cx="8763000" cy="3657600"/>
          </a:xfrm>
        </p:spPr>
        <p:txBody>
          <a:bodyPr>
            <a:noAutofit/>
          </a:bodyPr>
          <a:lstStyle/>
          <a:p>
            <a:pPr algn="just" rtl="1">
              <a:lnSpc>
                <a:spcPct val="150000"/>
              </a:lnSpc>
            </a:pPr>
            <a:r>
              <a:rPr lang="fa-IR" sz="2400" b="1" dirty="0" smtClean="0">
                <a:solidFill>
                  <a:schemeClr val="tx1"/>
                </a:solidFill>
                <a:ea typeface="Majalla UI"/>
                <a:cs typeface="B Nazanin" pitchFamily="2" charset="-78"/>
              </a:rPr>
              <a:t>در تولید مثل جنسی گیاه، تخمک ها به دانه تبدیل می شوند. رشد و نمو قسمت های دیگر گل نیز ایجاد میوه می نماید.</a:t>
            </a:r>
          </a:p>
          <a:p>
            <a:pPr algn="just" rtl="1">
              <a:lnSpc>
                <a:spcPct val="150000"/>
              </a:lnSpc>
            </a:pPr>
            <a:r>
              <a:rPr lang="fa-IR" sz="2400" b="1" dirty="0" smtClean="0">
                <a:solidFill>
                  <a:schemeClr val="tx1"/>
                </a:solidFill>
                <a:ea typeface="Majalla UI"/>
                <a:cs typeface="B Nazanin" pitchFamily="2" charset="-78"/>
              </a:rPr>
              <a:t>میوه ای که از رشد تخمدان ایجاد شود </a:t>
            </a:r>
            <a:r>
              <a:rPr lang="fa-IR" sz="2400" b="1" dirty="0" smtClean="0">
                <a:solidFill>
                  <a:srgbClr val="FF0000"/>
                </a:solidFill>
                <a:ea typeface="Majalla UI"/>
                <a:cs typeface="B Nazanin" pitchFamily="2" charset="-78"/>
              </a:rPr>
              <a:t>میوه حقیقی </a:t>
            </a:r>
            <a:r>
              <a:rPr lang="fa-IR" sz="2400" b="1" dirty="0" smtClean="0">
                <a:solidFill>
                  <a:schemeClr val="tx1"/>
                </a:solidFill>
                <a:ea typeface="Majalla UI"/>
                <a:cs typeface="B Nazanin" pitchFamily="2" charset="-78"/>
              </a:rPr>
              <a:t>نامیده می شود مانند میوه درخت هلو.</a:t>
            </a:r>
          </a:p>
          <a:p>
            <a:pPr algn="just" rtl="1">
              <a:lnSpc>
                <a:spcPct val="150000"/>
              </a:lnSpc>
            </a:pPr>
            <a:r>
              <a:rPr lang="fa-IR" sz="2400" b="1" dirty="0" smtClean="0">
                <a:solidFill>
                  <a:schemeClr val="tx1"/>
                </a:solidFill>
                <a:ea typeface="Majalla UI"/>
                <a:cs typeface="B Nazanin" pitchFamily="2" charset="-78"/>
              </a:rPr>
              <a:t>میوه ای که در تشکیل آن قسمت های دیگر گل نقش داشته باشند </a:t>
            </a:r>
            <a:r>
              <a:rPr lang="fa-IR" sz="2400" b="1" dirty="0" smtClean="0">
                <a:solidFill>
                  <a:srgbClr val="FF0000"/>
                </a:solidFill>
                <a:ea typeface="Majalla UI"/>
                <a:cs typeface="B Nazanin" pitchFamily="2" charset="-78"/>
              </a:rPr>
              <a:t>میوه کاذب </a:t>
            </a:r>
            <a:r>
              <a:rPr lang="fa-IR" sz="2400" b="1" dirty="0" smtClean="0">
                <a:solidFill>
                  <a:schemeClr val="tx1"/>
                </a:solidFill>
                <a:ea typeface="Majalla UI"/>
                <a:cs typeface="B Nazanin" pitchFamily="2" charset="-78"/>
              </a:rPr>
              <a:t>نامیده می شود مانند میوه درخت سیب که از رشد نهنج گل ایجاد می شود.</a:t>
            </a:r>
            <a:endParaRPr lang="fa-IR" sz="2400" b="1" dirty="0" smtClean="0">
              <a:ea typeface="Majalla UI"/>
              <a:cs typeface="B Nazanin" pitchFamily="2" charset="-78"/>
            </a:endParaRPr>
          </a:p>
          <a:p>
            <a:pPr algn="r" rtl="1">
              <a:lnSpc>
                <a:spcPct val="150000"/>
              </a:lnSpc>
            </a:pPr>
            <a:endParaRPr lang="en-US" sz="2400" b="1" dirty="0">
              <a:solidFill>
                <a:schemeClr val="tx1"/>
              </a:solidFill>
              <a:cs typeface="B Nazanin" pitchFamily="2" charset="-7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rtl="1"/>
            <a:r>
              <a:rPr lang="fa-IR" dirty="0" smtClean="0">
                <a:cs typeface="B Titr" pitchFamily="2" charset="-78"/>
              </a:rPr>
              <a:t>انواع میوه:</a:t>
            </a:r>
            <a:r>
              <a:rPr lang="fa-IR" dirty="0" smtClean="0">
                <a:cs typeface="2  Traffic" pitchFamily="2" charset="-78"/>
              </a:rPr>
              <a:t/>
            </a:r>
            <a:br>
              <a:rPr lang="fa-IR" dirty="0" smtClean="0">
                <a:cs typeface="2  Traffic" pitchFamily="2" charset="-78"/>
              </a:rPr>
            </a:b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800" y="3124200"/>
            <a:ext cx="8534400" cy="3733800"/>
          </a:xfrm>
        </p:spPr>
        <p:txBody>
          <a:bodyPr>
            <a:noAutofit/>
          </a:bodyPr>
          <a:lstStyle/>
          <a:p>
            <a:pPr algn="r" rtl="1">
              <a:lnSpc>
                <a:spcPct val="150000"/>
              </a:lnSpc>
            </a:pPr>
            <a:r>
              <a:rPr lang="fa-IR" sz="2400" b="1" dirty="0" smtClean="0">
                <a:solidFill>
                  <a:srgbClr val="FF0000"/>
                </a:solidFill>
                <a:cs typeface="B Titr" pitchFamily="2" charset="-78"/>
              </a:rPr>
              <a:t>بی مهرگان :</a:t>
            </a:r>
          </a:p>
          <a:p>
            <a:pPr algn="r" rtl="1">
              <a:lnSpc>
                <a:spcPct val="150000"/>
              </a:lnSpc>
            </a:pPr>
            <a:r>
              <a:rPr lang="fa-IR" sz="2400" b="1" dirty="0" smtClean="0">
                <a:solidFill>
                  <a:schemeClr val="tx1"/>
                </a:solidFill>
                <a:cs typeface="B Nazanin" pitchFamily="2" charset="-78"/>
              </a:rPr>
              <a:t>بی مهرگان گروه هایی از سلسله جانوران هستند که فاقد ستون مهره پشتی می باشند. از جمله انواع کرم ها و انواع بندپایان.</a:t>
            </a:r>
          </a:p>
          <a:p>
            <a:pPr algn="r" rtl="1">
              <a:lnSpc>
                <a:spcPct val="150000"/>
              </a:lnSpc>
            </a:pPr>
            <a:r>
              <a:rPr lang="fa-IR" sz="2400" b="1" dirty="0" smtClean="0">
                <a:solidFill>
                  <a:srgbClr val="FF0000"/>
                </a:solidFill>
                <a:cs typeface="B Titr" pitchFamily="2" charset="-78"/>
              </a:rPr>
              <a:t>مهره داران :</a:t>
            </a:r>
          </a:p>
          <a:p>
            <a:pPr algn="r" rtl="1">
              <a:lnSpc>
                <a:spcPct val="150000"/>
              </a:lnSpc>
            </a:pPr>
            <a:r>
              <a:rPr lang="fa-IR" sz="2400" b="1" dirty="0" smtClean="0">
                <a:solidFill>
                  <a:schemeClr val="tx1"/>
                </a:solidFill>
                <a:cs typeface="B Nazanin" pitchFamily="2" charset="-78"/>
              </a:rPr>
              <a:t>مهره داران جانوران با ستون مهره پشتی می باشند و به ترتیب تکامل عبارتند از: ماهی ها ، دوزیستان، خزندگان، پرندگان، پستانداران.</a:t>
            </a:r>
            <a:endParaRPr lang="en-US" sz="2400" b="1" dirty="0" smtClean="0">
              <a:solidFill>
                <a:schemeClr val="tx1"/>
              </a:solidFill>
              <a:cs typeface="B Nazanin" pitchFamily="2" charset="-78"/>
            </a:endParaRPr>
          </a:p>
          <a:p>
            <a:pPr algn="r" rtl="1">
              <a:lnSpc>
                <a:spcPct val="150000"/>
              </a:lnSpc>
            </a:pPr>
            <a:endParaRPr lang="en-US" sz="2400" b="1" dirty="0">
              <a:solidFill>
                <a:schemeClr val="tx1"/>
              </a:solidFill>
              <a:cs typeface="B Nazanin" pitchFamily="2" charset="-7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a-IR" dirty="0" smtClean="0">
                <a:cs typeface="B Titr" pitchFamily="2" charset="-78"/>
              </a:rPr>
              <a:t>کلیاتی درباره جانوران :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800" y="3200400"/>
            <a:ext cx="8382000" cy="3657600"/>
          </a:xfrm>
        </p:spPr>
        <p:txBody>
          <a:bodyPr>
            <a:noAutofit/>
          </a:bodyPr>
          <a:lstStyle/>
          <a:p>
            <a:pPr algn="r" rtl="1"/>
            <a:r>
              <a:rPr lang="fa-IR" sz="2400" b="1" dirty="0" smtClean="0">
                <a:solidFill>
                  <a:schemeClr val="tx1"/>
                </a:solidFill>
                <a:cs typeface="B Nazanin" pitchFamily="2" charset="-78"/>
              </a:rPr>
              <a:t>گروه های مهم بی مهرگان عبارتند از : </a:t>
            </a:r>
          </a:p>
          <a:p>
            <a:pPr algn="r" rtl="1">
              <a:lnSpc>
                <a:spcPct val="150000"/>
              </a:lnSpc>
            </a:pPr>
            <a:r>
              <a:rPr lang="fa-IR" sz="2400" b="1" dirty="0" smtClean="0">
                <a:solidFill>
                  <a:schemeClr val="tx1"/>
                </a:solidFill>
                <a:cs typeface="B Nazanin" pitchFamily="2" charset="-78"/>
              </a:rPr>
              <a:t>* </a:t>
            </a:r>
            <a:r>
              <a:rPr lang="fa-IR" sz="2400" b="1" dirty="0" smtClean="0">
                <a:solidFill>
                  <a:srgbClr val="FF0000"/>
                </a:solidFill>
                <a:cs typeface="B Nazanin" pitchFamily="2" charset="-78"/>
              </a:rPr>
              <a:t>اسفنج ها</a:t>
            </a:r>
          </a:p>
          <a:p>
            <a:pPr algn="r" rtl="1">
              <a:lnSpc>
                <a:spcPct val="150000"/>
              </a:lnSpc>
            </a:pPr>
            <a:r>
              <a:rPr lang="fa-IR" sz="2400" b="1" dirty="0" smtClean="0">
                <a:solidFill>
                  <a:schemeClr val="tx1"/>
                </a:solidFill>
                <a:cs typeface="B Nazanin" pitchFamily="2" charset="-78"/>
              </a:rPr>
              <a:t>* </a:t>
            </a:r>
            <a:r>
              <a:rPr lang="fa-IR" sz="2400" b="1" dirty="0" smtClean="0">
                <a:solidFill>
                  <a:srgbClr val="FF0000"/>
                </a:solidFill>
                <a:cs typeface="B Nazanin" pitchFamily="2" charset="-78"/>
              </a:rPr>
              <a:t>کیسه تنان </a:t>
            </a:r>
            <a:r>
              <a:rPr lang="fa-IR" sz="2400" b="1" dirty="0" smtClean="0">
                <a:solidFill>
                  <a:schemeClr val="tx1"/>
                </a:solidFill>
                <a:cs typeface="B Nazanin" pitchFamily="2" charset="-78"/>
              </a:rPr>
              <a:t>(مانند هیدر و عروس دریایی)</a:t>
            </a:r>
          </a:p>
          <a:p>
            <a:pPr algn="r" rtl="1">
              <a:lnSpc>
                <a:spcPct val="150000"/>
              </a:lnSpc>
            </a:pPr>
            <a:r>
              <a:rPr lang="fa-IR" sz="2400" b="1" dirty="0" smtClean="0">
                <a:solidFill>
                  <a:schemeClr val="tx1"/>
                </a:solidFill>
                <a:cs typeface="B Nazanin" pitchFamily="2" charset="-78"/>
              </a:rPr>
              <a:t>* </a:t>
            </a:r>
            <a:r>
              <a:rPr lang="fa-IR" sz="2400" b="1" dirty="0" smtClean="0">
                <a:solidFill>
                  <a:srgbClr val="FF0000"/>
                </a:solidFill>
                <a:cs typeface="B Nazanin" pitchFamily="2" charset="-78"/>
              </a:rPr>
              <a:t>خارپوستان</a:t>
            </a:r>
            <a:r>
              <a:rPr lang="fa-IR" sz="2400" b="1" dirty="0" smtClean="0">
                <a:solidFill>
                  <a:schemeClr val="tx1"/>
                </a:solidFill>
                <a:cs typeface="B Nazanin" pitchFamily="2" charset="-78"/>
              </a:rPr>
              <a:t> (مانند ستاره دریایی)</a:t>
            </a:r>
          </a:p>
          <a:p>
            <a:pPr algn="r" rtl="1">
              <a:lnSpc>
                <a:spcPct val="150000"/>
              </a:lnSpc>
            </a:pPr>
            <a:r>
              <a:rPr lang="fa-IR" sz="2400" b="1" dirty="0" smtClean="0">
                <a:solidFill>
                  <a:schemeClr val="tx1"/>
                </a:solidFill>
                <a:cs typeface="B Nazanin" pitchFamily="2" charset="-78"/>
              </a:rPr>
              <a:t>* </a:t>
            </a:r>
            <a:r>
              <a:rPr lang="fa-IR" sz="2400" b="1" dirty="0" smtClean="0">
                <a:solidFill>
                  <a:srgbClr val="FF0000"/>
                </a:solidFill>
                <a:cs typeface="B Nazanin" pitchFamily="2" charset="-78"/>
              </a:rPr>
              <a:t>نرم تنان </a:t>
            </a:r>
            <a:r>
              <a:rPr lang="fa-IR" sz="2400" b="1" dirty="0" smtClean="0">
                <a:solidFill>
                  <a:schemeClr val="tx1"/>
                </a:solidFill>
                <a:cs typeface="B Nazanin" pitchFamily="2" charset="-78"/>
              </a:rPr>
              <a:t>(مانند حلزون و لیسه)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a-IR" dirty="0" smtClean="0">
                <a:cs typeface="B Titr" pitchFamily="2" charset="-78"/>
              </a:rPr>
              <a:t>بی مهرگان </a:t>
            </a:r>
            <a:r>
              <a:rPr lang="fa-IR" dirty="0" smtClean="0"/>
              <a:t>: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200400"/>
            <a:ext cx="8686800" cy="3657600"/>
          </a:xfrm>
        </p:spPr>
        <p:txBody>
          <a:bodyPr>
            <a:noAutofit/>
          </a:bodyPr>
          <a:lstStyle/>
          <a:p>
            <a:pPr algn="r" rtl="1">
              <a:lnSpc>
                <a:spcPct val="150000"/>
              </a:lnSpc>
            </a:pPr>
            <a:r>
              <a:rPr lang="fa-IR" sz="2400" b="1" dirty="0" smtClean="0">
                <a:solidFill>
                  <a:schemeClr val="tx1"/>
                </a:solidFill>
                <a:cs typeface="B Nazanin" pitchFamily="2" charset="-78"/>
              </a:rPr>
              <a:t>* </a:t>
            </a:r>
            <a:r>
              <a:rPr lang="fa-IR" sz="2400" b="1" dirty="0" smtClean="0">
                <a:solidFill>
                  <a:srgbClr val="FF0000"/>
                </a:solidFill>
                <a:cs typeface="B Nazanin" pitchFamily="2" charset="-78"/>
              </a:rPr>
              <a:t>کرم ها </a:t>
            </a:r>
            <a:r>
              <a:rPr lang="fa-IR" sz="2400" b="1" dirty="0" smtClean="0">
                <a:solidFill>
                  <a:schemeClr val="tx1"/>
                </a:solidFill>
                <a:cs typeface="B Nazanin" pitchFamily="2" charset="-78"/>
              </a:rPr>
              <a:t>شامل : کرم های پهن (مانند پلاناریا) ، کرم های لوله ای (مانند آسکاریس)، کرم های حلقوی (مانند کرم خاکی)</a:t>
            </a:r>
          </a:p>
          <a:p>
            <a:pPr algn="r" rtl="1">
              <a:lnSpc>
                <a:spcPct val="150000"/>
              </a:lnSpc>
            </a:pPr>
            <a:r>
              <a:rPr lang="fa-IR" sz="2400" b="1" dirty="0" smtClean="0">
                <a:solidFill>
                  <a:schemeClr val="tx1"/>
                </a:solidFill>
                <a:cs typeface="B Nazanin" pitchFamily="2" charset="-78"/>
              </a:rPr>
              <a:t>* </a:t>
            </a:r>
            <a:r>
              <a:rPr lang="fa-IR" sz="2400" b="1" dirty="0" smtClean="0">
                <a:solidFill>
                  <a:srgbClr val="FF0000"/>
                </a:solidFill>
                <a:cs typeface="B Nazanin" pitchFamily="2" charset="-78"/>
              </a:rPr>
              <a:t>بندپایان</a:t>
            </a:r>
            <a:r>
              <a:rPr lang="fa-IR" sz="2400" b="1" dirty="0" smtClean="0">
                <a:solidFill>
                  <a:schemeClr val="tx1"/>
                </a:solidFill>
                <a:cs typeface="B Nazanin" pitchFamily="2" charset="-78"/>
              </a:rPr>
              <a:t> که بدن آنها بند بند می باشد و اسکلت بیرونی از جنس کیتین ( ماده کربوهیدراتی از نوع پلی ساکارید) دارند. </a:t>
            </a:r>
          </a:p>
          <a:p>
            <a:pPr algn="r" rtl="1">
              <a:lnSpc>
                <a:spcPct val="150000"/>
              </a:lnSpc>
            </a:pPr>
            <a:r>
              <a:rPr lang="fa-IR" sz="2400" b="1" dirty="0" smtClean="0">
                <a:solidFill>
                  <a:schemeClr val="tx1"/>
                </a:solidFill>
                <a:cs typeface="B Nazanin" pitchFamily="2" charset="-78"/>
              </a:rPr>
              <a:t>بندپایانی مانند حشرات (پروانه) برای رشد دارای مراحل دگردیسی اند که به ترتیب شامل : 1) تخم 2) نوزاد کرمی 3) شفیره (با ایجاد پیله) 4) حشره بالغ می باشد.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a-IR" dirty="0" smtClean="0">
                <a:cs typeface="B Titr" pitchFamily="2" charset="-78"/>
              </a:rPr>
              <a:t>بی مهرگان </a:t>
            </a:r>
            <a:r>
              <a:rPr lang="fa-IR" dirty="0" smtClean="0"/>
              <a:t>: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800" y="3048000"/>
            <a:ext cx="8382000" cy="3810000"/>
          </a:xfrm>
        </p:spPr>
        <p:txBody>
          <a:bodyPr>
            <a:noAutofit/>
          </a:bodyPr>
          <a:lstStyle/>
          <a:p>
            <a:pPr algn="r" rtl="1">
              <a:lnSpc>
                <a:spcPct val="150000"/>
              </a:lnSpc>
            </a:pPr>
            <a:r>
              <a:rPr lang="fa-IR" sz="2400" b="1" dirty="0" smtClean="0">
                <a:solidFill>
                  <a:schemeClr val="tx1"/>
                </a:solidFill>
                <a:cs typeface="B Nazanin" pitchFamily="2" charset="-78"/>
              </a:rPr>
              <a:t>بندپایان شامل 4 گروه می باشند:</a:t>
            </a:r>
          </a:p>
          <a:p>
            <a:pPr algn="r" rtl="1">
              <a:lnSpc>
                <a:spcPct val="150000"/>
              </a:lnSpc>
            </a:pPr>
            <a:r>
              <a:rPr lang="fa-IR" sz="2400" b="1" dirty="0" smtClean="0">
                <a:solidFill>
                  <a:schemeClr val="tx1"/>
                </a:solidFill>
                <a:cs typeface="B Nazanin" pitchFamily="2" charset="-78"/>
              </a:rPr>
              <a:t>1 –</a:t>
            </a:r>
            <a:r>
              <a:rPr lang="fa-IR" sz="2400" b="1" dirty="0" smtClean="0">
                <a:solidFill>
                  <a:srgbClr val="FF0000"/>
                </a:solidFill>
                <a:cs typeface="B Nazanin" pitchFamily="2" charset="-78"/>
              </a:rPr>
              <a:t> حشرات </a:t>
            </a:r>
            <a:r>
              <a:rPr lang="fa-IR" sz="2400" b="1" dirty="0" smtClean="0">
                <a:solidFill>
                  <a:schemeClr val="tx1"/>
                </a:solidFill>
                <a:cs typeface="B Nazanin" pitchFamily="2" charset="-78"/>
              </a:rPr>
              <a:t>(مانند زنبور و ملخ) که فراوان ترین جانوران روی کره زمین هستند.</a:t>
            </a:r>
          </a:p>
          <a:p>
            <a:pPr algn="r" rtl="1">
              <a:lnSpc>
                <a:spcPct val="150000"/>
              </a:lnSpc>
            </a:pPr>
            <a:r>
              <a:rPr lang="fa-IR" sz="2400" b="1" dirty="0" smtClean="0">
                <a:solidFill>
                  <a:schemeClr val="tx1"/>
                </a:solidFill>
                <a:cs typeface="B Nazanin" pitchFamily="2" charset="-78"/>
              </a:rPr>
              <a:t>2 – </a:t>
            </a:r>
            <a:r>
              <a:rPr lang="fa-IR" sz="2400" b="1" dirty="0" smtClean="0">
                <a:solidFill>
                  <a:srgbClr val="FF0000"/>
                </a:solidFill>
                <a:cs typeface="B Nazanin" pitchFamily="2" charset="-78"/>
              </a:rPr>
              <a:t>عنکبوتیان</a:t>
            </a:r>
            <a:r>
              <a:rPr lang="fa-IR" sz="2400" b="1" dirty="0" smtClean="0">
                <a:solidFill>
                  <a:schemeClr val="tx1"/>
                </a:solidFill>
                <a:cs typeface="B Nazanin" pitchFamily="2" charset="-78"/>
              </a:rPr>
              <a:t> (مانند عنکبوت و عقرب) که بدن دو قسمتی و 8 پا دارند.</a:t>
            </a:r>
          </a:p>
          <a:p>
            <a:pPr algn="r" rtl="1">
              <a:lnSpc>
                <a:spcPct val="150000"/>
              </a:lnSpc>
            </a:pPr>
            <a:r>
              <a:rPr lang="fa-IR" sz="2400" b="1" dirty="0" smtClean="0">
                <a:solidFill>
                  <a:schemeClr val="tx1"/>
                </a:solidFill>
                <a:cs typeface="B Nazanin" pitchFamily="2" charset="-78"/>
              </a:rPr>
              <a:t>3 – </a:t>
            </a:r>
            <a:r>
              <a:rPr lang="fa-IR" sz="2400" b="1" dirty="0" smtClean="0">
                <a:solidFill>
                  <a:srgbClr val="FF0000"/>
                </a:solidFill>
                <a:cs typeface="B Nazanin" pitchFamily="2" charset="-78"/>
              </a:rPr>
              <a:t>سخت پوستان </a:t>
            </a:r>
            <a:r>
              <a:rPr lang="fa-IR" sz="2400" b="1" dirty="0" smtClean="0">
                <a:solidFill>
                  <a:schemeClr val="tx1"/>
                </a:solidFill>
                <a:cs typeface="B Nazanin" pitchFamily="2" charset="-78"/>
              </a:rPr>
              <a:t>(مانند میگو و خرچنگ). علت سخت بودن بدن آنها این است که علاوه بر کیتین در اسکلت بیرونی آنها ترکیبات کلسیم وجود دارد.</a:t>
            </a:r>
          </a:p>
          <a:p>
            <a:pPr algn="r" rtl="1">
              <a:lnSpc>
                <a:spcPct val="150000"/>
              </a:lnSpc>
            </a:pPr>
            <a:r>
              <a:rPr lang="fa-IR" sz="2400" b="1" dirty="0" smtClean="0">
                <a:solidFill>
                  <a:schemeClr val="tx1"/>
                </a:solidFill>
                <a:cs typeface="B Nazanin" pitchFamily="2" charset="-78"/>
              </a:rPr>
              <a:t>4 – </a:t>
            </a:r>
            <a:r>
              <a:rPr lang="fa-IR" sz="2400" b="1" dirty="0" smtClean="0">
                <a:solidFill>
                  <a:srgbClr val="FF0000"/>
                </a:solidFill>
                <a:cs typeface="B Nazanin" pitchFamily="2" charset="-78"/>
              </a:rPr>
              <a:t>هزارپایان</a:t>
            </a:r>
            <a:r>
              <a:rPr lang="fa-IR" sz="2400" b="1" dirty="0" smtClean="0">
                <a:solidFill>
                  <a:schemeClr val="tx1"/>
                </a:solidFill>
                <a:cs typeface="B Nazanin" pitchFamily="2" charset="-78"/>
              </a:rPr>
              <a:t> (مانند هزارپا).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a-IR" dirty="0" smtClean="0">
                <a:cs typeface="B Titr" pitchFamily="2" charset="-78"/>
              </a:rPr>
              <a:t>بی مهرگان </a:t>
            </a:r>
            <a:r>
              <a:rPr lang="fa-IR" dirty="0" smtClean="0"/>
              <a:t>: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800" y="3048000"/>
            <a:ext cx="8382000" cy="3810000"/>
          </a:xfrm>
        </p:spPr>
        <p:txBody>
          <a:bodyPr>
            <a:noAutofit/>
          </a:bodyPr>
          <a:lstStyle/>
          <a:p>
            <a:pPr algn="just" rtl="1">
              <a:lnSpc>
                <a:spcPct val="150000"/>
              </a:lnSpc>
            </a:pPr>
            <a:r>
              <a:rPr lang="fa-IR" sz="2400" b="1" dirty="0" smtClean="0">
                <a:cs typeface="B Nazanin" panose="00000400000000000000" pitchFamily="2" charset="-78"/>
              </a:rPr>
              <a:t>دانشجویان گرامی مطالب را مطالعه </a:t>
            </a:r>
            <a:r>
              <a:rPr lang="fa-IR" sz="2400" b="1" dirty="0" smtClean="0">
                <a:cs typeface="B Nazanin" panose="00000400000000000000" pitchFamily="2" charset="-78"/>
              </a:rPr>
              <a:t>بفرمایید</a:t>
            </a:r>
            <a:r>
              <a:rPr lang="en-US" sz="2400" b="1" dirty="0" smtClean="0">
                <a:cs typeface="B Nazanin" panose="00000400000000000000" pitchFamily="2" charset="-78"/>
              </a:rPr>
              <a:t>. </a:t>
            </a:r>
            <a:r>
              <a:rPr lang="fa-IR" sz="2400" b="1" dirty="0" smtClean="0">
                <a:cs typeface="B Nazanin" panose="00000400000000000000" pitchFamily="2" charset="-78"/>
              </a:rPr>
              <a:t>در </a:t>
            </a:r>
            <a:r>
              <a:rPr lang="fa-IR" sz="2400" b="1" dirty="0" smtClean="0">
                <a:cs typeface="B Nazanin" panose="00000400000000000000" pitchFamily="2" charset="-78"/>
              </a:rPr>
              <a:t>درس جلسه بعد مباحث دیگری از جمله مهره داران را بررسی خواهیم نمود.</a:t>
            </a:r>
          </a:p>
          <a:p>
            <a:pPr rtl="1">
              <a:lnSpc>
                <a:spcPct val="150000"/>
              </a:lnSpc>
            </a:pPr>
            <a:r>
              <a:rPr lang="fa-IR" sz="2400" b="1" dirty="0" smtClean="0">
                <a:cs typeface="B Nazanin" panose="00000400000000000000" pitchFamily="2" charset="-78"/>
              </a:rPr>
              <a:t> مراقب سلامتی خود و عزیزانتون باشید .</a:t>
            </a:r>
            <a:endParaRPr lang="en-US" sz="2400" b="1" dirty="0">
              <a:cs typeface="B Nazanin" panose="00000400000000000000" pitchFamily="2" charset="-7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a-IR" dirty="0" smtClean="0"/>
              <a:t>پایان جلسه سوم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xmlns:lc="http://schemas.openxmlformats.org/drawingml/2006/lockedCanvas" val="0"/>
              </a:ext>
            </a:extLst>
          </a:blip>
          <a:stretch>
            <a:fillRect/>
          </a:stretch>
        </p:blipFill>
        <p:spPr>
          <a:xfrm>
            <a:off x="2590800" y="4953000"/>
            <a:ext cx="3886200" cy="1752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800" y="3124200"/>
            <a:ext cx="8534400" cy="3733800"/>
          </a:xfrm>
        </p:spPr>
        <p:txBody>
          <a:bodyPr>
            <a:normAutofit/>
          </a:bodyPr>
          <a:lstStyle/>
          <a:p>
            <a:pPr rtl="1"/>
            <a:r>
              <a:rPr lang="fa-IR" sz="2800" dirty="0" smtClean="0">
                <a:cs typeface="2  Titr" pitchFamily="2" charset="-78"/>
              </a:rPr>
              <a:t>اندام های گیاه :</a:t>
            </a:r>
          </a:p>
          <a:p>
            <a:pPr rtl="1"/>
            <a:endParaRPr lang="fa-IR" sz="900" dirty="0" smtClean="0">
              <a:cs typeface="2  Titr" pitchFamily="2" charset="-78"/>
            </a:endParaRPr>
          </a:p>
          <a:p>
            <a:pPr algn="r" rtl="1">
              <a:lnSpc>
                <a:spcPct val="150000"/>
              </a:lnSpc>
            </a:pPr>
            <a:r>
              <a:rPr lang="fa-IR" sz="2800" dirty="0" smtClean="0">
                <a:cs typeface="2  Titr" pitchFamily="2" charset="-78"/>
              </a:rPr>
              <a:t>1- اندام های رویشی : ریشه ، ساقه ، برگ.</a:t>
            </a:r>
          </a:p>
          <a:p>
            <a:pPr algn="r" rtl="1">
              <a:lnSpc>
                <a:spcPct val="150000"/>
              </a:lnSpc>
            </a:pPr>
            <a:r>
              <a:rPr lang="fa-IR" sz="2800" dirty="0" smtClean="0">
                <a:cs typeface="2  Titr" pitchFamily="2" charset="-78"/>
              </a:rPr>
              <a:t>2 – اندام های زایشی : گل ، میوه ، دانه.</a:t>
            </a:r>
          </a:p>
          <a:p>
            <a:pPr algn="r" rtl="1"/>
            <a:endParaRPr lang="fa-IR" sz="1000" dirty="0" smtClean="0">
              <a:cs typeface="2  Titr" pitchFamily="2" charset="-78"/>
            </a:endParaRPr>
          </a:p>
          <a:p>
            <a:pPr rtl="1">
              <a:lnSpc>
                <a:spcPct val="170000"/>
              </a:lnSpc>
            </a:pPr>
            <a:endParaRPr lang="en-US" sz="40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rtl="1"/>
            <a:r>
              <a:rPr lang="fa-IR" dirty="0" smtClean="0">
                <a:cs typeface="B Titr" pitchFamily="2" charset="-78"/>
              </a:rPr>
              <a:t> مشاهده گیاه</a:t>
            </a:r>
            <a:r>
              <a:rPr lang="fa-IR" dirty="0" smtClean="0">
                <a:cs typeface="2  Koodak" pitchFamily="2" charset="-78"/>
              </a:rPr>
              <a:t/>
            </a:r>
            <a:br>
              <a:rPr lang="fa-IR" dirty="0" smtClean="0">
                <a:cs typeface="2  Koodak" pitchFamily="2" charset="-78"/>
              </a:rPr>
            </a:br>
            <a:endParaRPr lang="en-US" dirty="0">
              <a:cs typeface="B Titr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800" y="3124200"/>
            <a:ext cx="8534400" cy="3505200"/>
          </a:xfrm>
        </p:spPr>
        <p:txBody>
          <a:bodyPr>
            <a:normAutofit fontScale="92500" lnSpcReduction="20000"/>
          </a:bodyPr>
          <a:lstStyle/>
          <a:p>
            <a:pPr algn="r" rtl="1"/>
            <a:endParaRPr lang="fa-IR" sz="1000" dirty="0" smtClean="0">
              <a:cs typeface="2  Titr" pitchFamily="2" charset="-78"/>
            </a:endParaRPr>
          </a:p>
          <a:p>
            <a:pPr algn="r" rtl="1">
              <a:lnSpc>
                <a:spcPct val="170000"/>
              </a:lnSpc>
            </a:pPr>
            <a:r>
              <a:rPr lang="fa-IR" sz="2800" b="1" dirty="0" smtClean="0">
                <a:cs typeface="B Nazanin" pitchFamily="2" charset="-78"/>
              </a:rPr>
              <a:t>1- ریشه راست : شامل یک بخش اصلی ضخیم تر و تعدادی رشته های نازک تر فرعی به آن متصل می باشند.</a:t>
            </a:r>
          </a:p>
          <a:p>
            <a:pPr algn="r" rtl="1">
              <a:lnSpc>
                <a:spcPct val="170000"/>
              </a:lnSpc>
            </a:pPr>
            <a:r>
              <a:rPr lang="fa-IR" sz="2800" b="1" dirty="0" smtClean="0">
                <a:cs typeface="B Nazanin" pitchFamily="2" charset="-78"/>
              </a:rPr>
              <a:t>2- ریشه افشان : همه بخش های ریشه هم قطر می باشند.</a:t>
            </a:r>
          </a:p>
          <a:p>
            <a:pPr algn="r" rtl="1">
              <a:lnSpc>
                <a:spcPct val="170000"/>
              </a:lnSpc>
            </a:pPr>
            <a:r>
              <a:rPr lang="fa-IR" sz="2800" b="1" dirty="0" smtClean="0">
                <a:cs typeface="B Nazanin" pitchFamily="2" charset="-78"/>
              </a:rPr>
              <a:t>* ریشه های غده ای: مانند هویج و چغندر و تربچه ، خوراکی اند و مواد غذایی اندوخته دارند.</a:t>
            </a:r>
            <a:endParaRPr lang="en-US" sz="2800" b="1" dirty="0">
              <a:cs typeface="B Nazanin" pitchFamily="2" charset="-7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a-IR" dirty="0" smtClean="0">
                <a:cs typeface="B Titr" pitchFamily="2" charset="-78"/>
              </a:rPr>
              <a:t>انواع ریشه :</a:t>
            </a:r>
            <a:r>
              <a:rPr lang="fa-IR" dirty="0" smtClean="0">
                <a:cs typeface="2  Koodak" pitchFamily="2" charset="-78"/>
              </a:rPr>
              <a:t/>
            </a:r>
            <a:br>
              <a:rPr lang="fa-IR" dirty="0" smtClean="0">
                <a:cs typeface="2  Koodak" pitchFamily="2" charset="-78"/>
              </a:rPr>
            </a:br>
            <a:endParaRPr lang="en-US" dirty="0">
              <a:cs typeface="B Titr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048000"/>
            <a:ext cx="8686800" cy="3810000"/>
          </a:xfrm>
        </p:spPr>
        <p:txBody>
          <a:bodyPr>
            <a:normAutofit/>
          </a:bodyPr>
          <a:lstStyle/>
          <a:p>
            <a:pPr algn="just" rtl="1">
              <a:lnSpc>
                <a:spcPct val="150000"/>
              </a:lnSpc>
            </a:pPr>
            <a:r>
              <a:rPr lang="fa-IR" sz="2800" b="1" dirty="0" smtClean="0">
                <a:solidFill>
                  <a:schemeClr val="tx1"/>
                </a:solidFill>
                <a:cs typeface="B Nazanin" pitchFamily="2" charset="-78"/>
              </a:rPr>
              <a:t>1- ساقه علفی مانند لوبیا    2 – ساقه چوبی مانند سیب.</a:t>
            </a:r>
            <a:endParaRPr lang="fa-IR" sz="2800" b="1" dirty="0" smtClean="0">
              <a:solidFill>
                <a:schemeClr val="tx1"/>
              </a:solidFill>
              <a:ea typeface="Majalla UI"/>
              <a:cs typeface="B Nazanin" pitchFamily="2" charset="-78"/>
            </a:endParaRPr>
          </a:p>
          <a:p>
            <a:pPr algn="just" rtl="1">
              <a:lnSpc>
                <a:spcPct val="150000"/>
              </a:lnSpc>
            </a:pPr>
            <a:endParaRPr lang="en-US" sz="2800" b="1" dirty="0">
              <a:solidFill>
                <a:schemeClr val="tx1"/>
              </a:solidFill>
              <a:cs typeface="B Nazanin" pitchFamily="2" charset="-7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a-IR" dirty="0" smtClean="0">
                <a:cs typeface="B Titr" pitchFamily="2" charset="-78"/>
              </a:rPr>
              <a:t>انواع ساقه:</a:t>
            </a:r>
            <a:r>
              <a:rPr lang="fa-IR" dirty="0" smtClean="0">
                <a:cs typeface="2  Traffic" pitchFamily="2" charset="-78"/>
              </a:rPr>
              <a:t/>
            </a:r>
            <a:br>
              <a:rPr lang="fa-IR" dirty="0" smtClean="0">
                <a:cs typeface="2  Traffic" pitchFamily="2" charset="-78"/>
              </a:rPr>
            </a:b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638800" y="3810000"/>
            <a:ext cx="1905000" cy="2647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57400" y="3810000"/>
            <a:ext cx="1981200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276600"/>
            <a:ext cx="8686800" cy="3429000"/>
          </a:xfrm>
        </p:spPr>
        <p:txBody>
          <a:bodyPr>
            <a:noAutofit/>
          </a:bodyPr>
          <a:lstStyle/>
          <a:p>
            <a:pPr algn="r" rtl="1">
              <a:lnSpc>
                <a:spcPct val="150000"/>
              </a:lnSpc>
            </a:pPr>
            <a:r>
              <a:rPr lang="fa-IR" sz="2800" b="1" dirty="0" smtClean="0">
                <a:solidFill>
                  <a:schemeClr val="tx1"/>
                </a:solidFill>
                <a:cs typeface="B Nazanin" pitchFamily="2" charset="-78"/>
              </a:rPr>
              <a:t>1- برگ های دراز مانند ذرت، گندم.</a:t>
            </a:r>
          </a:p>
          <a:p>
            <a:pPr algn="r" rtl="1">
              <a:lnSpc>
                <a:spcPct val="150000"/>
              </a:lnSpc>
            </a:pPr>
            <a:r>
              <a:rPr lang="fa-IR" sz="2800" b="1" dirty="0" smtClean="0">
                <a:solidFill>
                  <a:schemeClr val="tx1"/>
                </a:solidFill>
                <a:cs typeface="B Nazanin" pitchFamily="2" charset="-78"/>
              </a:rPr>
              <a:t>2 – برگ های پهن مانند عدس ، انگور.</a:t>
            </a:r>
          </a:p>
          <a:p>
            <a:pPr algn="r" rtl="1">
              <a:lnSpc>
                <a:spcPct val="150000"/>
              </a:lnSpc>
            </a:pPr>
            <a:r>
              <a:rPr lang="fa-IR" sz="2800" b="1" dirty="0" smtClean="0">
                <a:solidFill>
                  <a:schemeClr val="tx1"/>
                </a:solidFill>
                <a:cs typeface="B Nazanin" pitchFamily="2" charset="-78"/>
              </a:rPr>
              <a:t>3 – برگ های سوزنی شکل مانند کاج.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a-IR" dirty="0" smtClean="0">
                <a:cs typeface="B Titr" pitchFamily="2" charset="-78"/>
              </a:rPr>
              <a:t>انواع برگ :</a:t>
            </a:r>
            <a:endParaRPr lang="en-US" dirty="0">
              <a:cs typeface="B Titr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124200"/>
            <a:ext cx="8686800" cy="3733800"/>
          </a:xfrm>
        </p:spPr>
        <p:txBody>
          <a:bodyPr>
            <a:noAutofit/>
          </a:bodyPr>
          <a:lstStyle/>
          <a:p>
            <a:pPr algn="r" rtl="1">
              <a:lnSpc>
                <a:spcPct val="150000"/>
              </a:lnSpc>
            </a:pPr>
            <a:r>
              <a:rPr lang="fa-IR" sz="2400" b="1" dirty="0" smtClean="0">
                <a:solidFill>
                  <a:schemeClr val="tx1"/>
                </a:solidFill>
                <a:cs typeface="B Nazanin" pitchFamily="2" charset="-78"/>
              </a:rPr>
              <a:t>گل ساختار اختصاص یافته برای تولیدمثل جنسی گیاه می باشد و دارای گلبرگ، کاسبرگ، پرچم و مادگی است که روی بخشی به نام نهنج قرار دارند.</a:t>
            </a:r>
          </a:p>
          <a:p>
            <a:pPr algn="r" rtl="1">
              <a:lnSpc>
                <a:spcPct val="150000"/>
              </a:lnSpc>
            </a:pPr>
            <a:r>
              <a:rPr lang="fa-IR" sz="2400" b="1" dirty="0" smtClean="0">
                <a:solidFill>
                  <a:srgbClr val="FF0000"/>
                </a:solidFill>
                <a:cs typeface="B Nazanin" pitchFamily="2" charset="-78"/>
              </a:rPr>
              <a:t>کاسبرگ ها </a:t>
            </a:r>
            <a:r>
              <a:rPr lang="fa-IR" sz="2400" b="1" dirty="0" smtClean="0">
                <a:solidFill>
                  <a:schemeClr val="tx1"/>
                </a:solidFill>
                <a:cs typeface="B Nazanin" pitchFamily="2" charset="-78"/>
              </a:rPr>
              <a:t>خارجی ترین حلقه گل می باشند و معمولا به رنگ سبز و محافظت کننده گل در حالت غنچه می باشند.</a:t>
            </a:r>
          </a:p>
          <a:p>
            <a:pPr algn="r" rtl="1">
              <a:lnSpc>
                <a:spcPct val="150000"/>
              </a:lnSpc>
            </a:pPr>
            <a:r>
              <a:rPr lang="fa-IR" sz="2400" b="1" dirty="0" smtClean="0">
                <a:solidFill>
                  <a:srgbClr val="FF0000"/>
                </a:solidFill>
                <a:cs typeface="B Nazanin" pitchFamily="2" charset="-78"/>
              </a:rPr>
              <a:t>گلبرگ ها </a:t>
            </a:r>
            <a:r>
              <a:rPr lang="fa-IR" sz="2400" b="1" dirty="0" smtClean="0">
                <a:solidFill>
                  <a:schemeClr val="tx1"/>
                </a:solidFill>
                <a:cs typeface="B Nazanin" pitchFamily="2" charset="-78"/>
              </a:rPr>
              <a:t>داخلی ترند و معمولا به رنگ های مختلف وجود دارند و رنگ های درخشان آن موجب جلب حشرات گرده افشان می گردد.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a-IR" dirty="0" smtClean="0">
                <a:cs typeface="B Titr" pitchFamily="2" charset="-78"/>
              </a:rPr>
              <a:t>ساختار گل :</a:t>
            </a:r>
            <a:endParaRPr lang="en-US" dirty="0">
              <a:cs typeface="B Titr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276600"/>
            <a:ext cx="8686800" cy="3429000"/>
          </a:xfrm>
        </p:spPr>
        <p:txBody>
          <a:bodyPr>
            <a:noAutofit/>
          </a:bodyPr>
          <a:lstStyle/>
          <a:p>
            <a:pPr algn="r" rtl="1">
              <a:lnSpc>
                <a:spcPct val="150000"/>
              </a:lnSpc>
            </a:pPr>
            <a:r>
              <a:rPr lang="fa-IR" sz="2400" b="1" dirty="0" smtClean="0">
                <a:solidFill>
                  <a:schemeClr val="tx1"/>
                </a:solidFill>
                <a:cs typeface="B Nazanin" pitchFamily="2" charset="-78"/>
              </a:rPr>
              <a:t>داخلی ترین بخش های گل شامل </a:t>
            </a:r>
            <a:r>
              <a:rPr lang="fa-IR" sz="2400" b="1" dirty="0" smtClean="0">
                <a:solidFill>
                  <a:srgbClr val="FF0000"/>
                </a:solidFill>
                <a:cs typeface="B Nazanin" pitchFamily="2" charset="-78"/>
              </a:rPr>
              <a:t>مادگی</a:t>
            </a:r>
            <a:r>
              <a:rPr lang="fa-IR" sz="2400" b="1" dirty="0" smtClean="0">
                <a:solidFill>
                  <a:schemeClr val="tx1"/>
                </a:solidFill>
                <a:cs typeface="B Nazanin" pitchFamily="2" charset="-78"/>
              </a:rPr>
              <a:t> و </a:t>
            </a:r>
            <a:r>
              <a:rPr lang="fa-IR" sz="2400" b="1" dirty="0" smtClean="0">
                <a:solidFill>
                  <a:srgbClr val="FF0000"/>
                </a:solidFill>
                <a:cs typeface="B Nazanin" pitchFamily="2" charset="-78"/>
              </a:rPr>
              <a:t>پرچم</a:t>
            </a:r>
            <a:r>
              <a:rPr lang="fa-IR" sz="2400" b="1" dirty="0" smtClean="0">
                <a:solidFill>
                  <a:schemeClr val="tx1"/>
                </a:solidFill>
                <a:cs typeface="B Nazanin" pitchFamily="2" charset="-78"/>
              </a:rPr>
              <a:t> می باشد.</a:t>
            </a:r>
          </a:p>
          <a:p>
            <a:pPr algn="r" rtl="1">
              <a:lnSpc>
                <a:spcPct val="150000"/>
              </a:lnSpc>
            </a:pPr>
            <a:r>
              <a:rPr lang="fa-IR" sz="2400" b="1" dirty="0" smtClean="0">
                <a:solidFill>
                  <a:schemeClr val="tx1"/>
                </a:solidFill>
                <a:cs typeface="B Nazanin" pitchFamily="2" charset="-78"/>
              </a:rPr>
              <a:t>پرچم ها بخش نر گل می باشند و دارای میله و بخش متورم به نام بساک می باشند و </a:t>
            </a:r>
            <a:r>
              <a:rPr lang="fa-IR" sz="2400" b="1" dirty="0" smtClean="0">
                <a:solidFill>
                  <a:srgbClr val="FF0000"/>
                </a:solidFill>
                <a:cs typeface="B Nazanin" pitchFamily="2" charset="-78"/>
              </a:rPr>
              <a:t>تولید دانه های گرده </a:t>
            </a:r>
            <a:r>
              <a:rPr lang="fa-IR" sz="2400" b="1" dirty="0" smtClean="0">
                <a:solidFill>
                  <a:schemeClr val="tx1"/>
                </a:solidFill>
                <a:cs typeface="B Nazanin" pitchFamily="2" charset="-78"/>
              </a:rPr>
              <a:t>را می نمایند که </a:t>
            </a:r>
            <a:r>
              <a:rPr lang="fa-IR" sz="2400" b="1" dirty="0" smtClean="0">
                <a:solidFill>
                  <a:srgbClr val="FF0000"/>
                </a:solidFill>
                <a:cs typeface="B Nazanin" pitchFamily="2" charset="-78"/>
              </a:rPr>
              <a:t>دارای سلول جنسی نر </a:t>
            </a:r>
            <a:r>
              <a:rPr lang="fa-IR" sz="2400" b="1" dirty="0" smtClean="0">
                <a:solidFill>
                  <a:schemeClr val="tx1"/>
                </a:solidFill>
                <a:cs typeface="B Nazanin" pitchFamily="2" charset="-78"/>
              </a:rPr>
              <a:t>می باشد.</a:t>
            </a:r>
          </a:p>
          <a:p>
            <a:pPr algn="r" rtl="1">
              <a:lnSpc>
                <a:spcPct val="150000"/>
              </a:lnSpc>
            </a:pPr>
            <a:r>
              <a:rPr lang="fa-IR" sz="2400" b="1" dirty="0" smtClean="0">
                <a:solidFill>
                  <a:schemeClr val="tx1"/>
                </a:solidFill>
                <a:cs typeface="B Nazanin" pitchFamily="2" charset="-78"/>
              </a:rPr>
              <a:t>مادگی گل دارای سه بخش کلاله و خامه و تخمدان می باشد و </a:t>
            </a:r>
            <a:r>
              <a:rPr lang="fa-IR" sz="2400" b="1" dirty="0" smtClean="0">
                <a:solidFill>
                  <a:srgbClr val="FF0000"/>
                </a:solidFill>
                <a:cs typeface="B Nazanin" pitchFamily="2" charset="-78"/>
              </a:rPr>
              <a:t>در بخش تخمدان تولید سلول جنسی ماده </a:t>
            </a:r>
            <a:r>
              <a:rPr lang="fa-IR" sz="2400" b="1" dirty="0" smtClean="0">
                <a:solidFill>
                  <a:schemeClr val="tx1"/>
                </a:solidFill>
                <a:cs typeface="B Nazanin" pitchFamily="2" charset="-78"/>
              </a:rPr>
              <a:t>می شود.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a-IR" dirty="0" smtClean="0">
                <a:cs typeface="B Titr" pitchFamily="2" charset="-78"/>
              </a:rPr>
              <a:t>ساختار گل :</a:t>
            </a:r>
            <a:endParaRPr lang="en-US" dirty="0">
              <a:cs typeface="B Titr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rtl="1"/>
            <a:r>
              <a:rPr lang="fa-IR" dirty="0" smtClean="0">
                <a:cs typeface="B Titr" pitchFamily="2" charset="-78"/>
              </a:rPr>
              <a:t>ساختار گل</a:t>
            </a:r>
            <a:endParaRPr lang="en-US" dirty="0">
              <a:cs typeface="B Titr" pitchFamily="2" charset="-78"/>
            </a:endParaRP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90600" y="1905000"/>
            <a:ext cx="7391399" cy="403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3429000"/>
            <a:ext cx="8915400" cy="3200400"/>
          </a:xfrm>
        </p:spPr>
        <p:txBody>
          <a:bodyPr>
            <a:normAutofit/>
          </a:bodyPr>
          <a:lstStyle/>
          <a:p>
            <a:pPr algn="r" rtl="1">
              <a:lnSpc>
                <a:spcPct val="150000"/>
              </a:lnSpc>
            </a:pPr>
            <a:r>
              <a:rPr lang="fa-IR" sz="2400" b="1" dirty="0" smtClean="0">
                <a:cs typeface="B Nazanin" pitchFamily="2" charset="-78"/>
              </a:rPr>
              <a:t>گل ها به شکل ها و انواع مختلف در طبیعت وجود دارند. بر اساس تعداد قطعات گل (از جمله تعداد گلبرگ و تعداد کاسبرگ) گل ها به دو گروه تقسیم می شوند :</a:t>
            </a:r>
          </a:p>
          <a:p>
            <a:pPr algn="r" rtl="1">
              <a:lnSpc>
                <a:spcPct val="150000"/>
              </a:lnSpc>
            </a:pPr>
            <a:r>
              <a:rPr lang="fa-IR" sz="2400" b="1" dirty="0" smtClean="0">
                <a:solidFill>
                  <a:schemeClr val="tx1"/>
                </a:solidFill>
                <a:cs typeface="B Nazanin" pitchFamily="2" charset="-78"/>
              </a:rPr>
              <a:t>1 – تعداد قطعات گل در </a:t>
            </a:r>
            <a:r>
              <a:rPr lang="fa-IR" sz="2400" b="1" dirty="0" smtClean="0">
                <a:solidFill>
                  <a:srgbClr val="FF0000"/>
                </a:solidFill>
                <a:cs typeface="B Nazanin" pitchFamily="2" charset="-78"/>
              </a:rPr>
              <a:t>تک لپه ای ها </a:t>
            </a:r>
            <a:r>
              <a:rPr lang="fa-IR" sz="2400" b="1" dirty="0" smtClean="0">
                <a:solidFill>
                  <a:schemeClr val="tx1"/>
                </a:solidFill>
                <a:cs typeface="B Nazanin" pitchFamily="2" charset="-78"/>
              </a:rPr>
              <a:t>3 یا مضربی از 3 می باشد.</a:t>
            </a:r>
          </a:p>
          <a:p>
            <a:pPr algn="r" rtl="1">
              <a:lnSpc>
                <a:spcPct val="150000"/>
              </a:lnSpc>
            </a:pPr>
            <a:r>
              <a:rPr lang="fa-IR" sz="2400" b="1" dirty="0" smtClean="0">
                <a:solidFill>
                  <a:schemeClr val="tx1"/>
                </a:solidFill>
                <a:cs typeface="B Nazanin" pitchFamily="2" charset="-78"/>
              </a:rPr>
              <a:t>2 – تعداد قطعات گل در </a:t>
            </a:r>
            <a:r>
              <a:rPr lang="fa-IR" sz="2400" b="1" dirty="0" smtClean="0">
                <a:solidFill>
                  <a:srgbClr val="FF0000"/>
                </a:solidFill>
                <a:cs typeface="B Nazanin" pitchFamily="2" charset="-78"/>
              </a:rPr>
              <a:t>دولپه ای ها </a:t>
            </a:r>
            <a:r>
              <a:rPr lang="fa-IR" sz="2400" b="1" dirty="0" smtClean="0">
                <a:solidFill>
                  <a:schemeClr val="tx1"/>
                </a:solidFill>
                <a:cs typeface="B Nazanin" pitchFamily="2" charset="-78"/>
              </a:rPr>
              <a:t>4 یا 5 یا مضربی از این اعداد می باشد.</a:t>
            </a:r>
            <a:endParaRPr lang="en-US" sz="2400" b="1" dirty="0">
              <a:solidFill>
                <a:schemeClr val="tx1"/>
              </a:solidFill>
              <a:cs typeface="B Nazanin" pitchFamily="2" charset="-7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a-IR" dirty="0" smtClean="0">
                <a:cs typeface="B Titr" pitchFamily="2" charset="-78"/>
              </a:rPr>
              <a:t>انواع گل:</a:t>
            </a:r>
            <a:r>
              <a:rPr lang="fa-IR" dirty="0" smtClean="0">
                <a:cs typeface="2  Traffic" pitchFamily="2" charset="-78"/>
              </a:rPr>
              <a:t/>
            </a:r>
            <a:br>
              <a:rPr lang="fa-IR" dirty="0" smtClean="0">
                <a:cs typeface="2  Traffic" pitchFamily="2" charset="-78"/>
              </a:rPr>
            </a:b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756</TotalTime>
  <Words>884</Words>
  <Application>Microsoft Office PowerPoint</Application>
  <PresentationFormat>On-screen Show (4:3)</PresentationFormat>
  <Paragraphs>72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Equity</vt:lpstr>
      <vt:lpstr>بنام خدا</vt:lpstr>
      <vt:lpstr> مشاهده گیاه </vt:lpstr>
      <vt:lpstr>انواع ریشه : </vt:lpstr>
      <vt:lpstr>انواع ساقه: </vt:lpstr>
      <vt:lpstr>انواع برگ :</vt:lpstr>
      <vt:lpstr>ساختار گل :</vt:lpstr>
      <vt:lpstr>ساختار گل :</vt:lpstr>
      <vt:lpstr>ساختار گل</vt:lpstr>
      <vt:lpstr>انواع گل: </vt:lpstr>
      <vt:lpstr>انواع دانه : </vt:lpstr>
      <vt:lpstr>انواع میوه: </vt:lpstr>
      <vt:lpstr>کلیاتی درباره جانوران : </vt:lpstr>
      <vt:lpstr>بی مهرگان :</vt:lpstr>
      <vt:lpstr>بی مهرگان :</vt:lpstr>
      <vt:lpstr>بی مهرگان :</vt:lpstr>
      <vt:lpstr>پایان جلسه سوم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R.Khalili</dc:creator>
  <cp:lastModifiedBy>R.Khalili</cp:lastModifiedBy>
  <cp:revision>98</cp:revision>
  <dcterms:created xsi:type="dcterms:W3CDTF">2006-08-16T00:00:00Z</dcterms:created>
  <dcterms:modified xsi:type="dcterms:W3CDTF">2020-05-29T14:44:21Z</dcterms:modified>
</cp:coreProperties>
</file>