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4" r:id="rId2"/>
    <p:sldId id="325" r:id="rId3"/>
    <p:sldId id="313" r:id="rId4"/>
    <p:sldId id="336" r:id="rId5"/>
    <p:sldId id="337" r:id="rId6"/>
    <p:sldId id="350" r:id="rId7"/>
    <p:sldId id="351" r:id="rId8"/>
    <p:sldId id="352" r:id="rId9"/>
    <p:sldId id="348" r:id="rId10"/>
    <p:sldId id="354" r:id="rId11"/>
    <p:sldId id="338" r:id="rId12"/>
    <p:sldId id="355" r:id="rId13"/>
    <p:sldId id="339" r:id="rId14"/>
    <p:sldId id="346" r:id="rId15"/>
    <p:sldId id="357" r:id="rId16"/>
    <p:sldId id="372" r:id="rId17"/>
    <p:sldId id="373" r:id="rId18"/>
    <p:sldId id="374" r:id="rId19"/>
    <p:sldId id="375" r:id="rId20"/>
    <p:sldId id="3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53871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299683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345160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657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D2CD90-7FF3-42B5-845C-19C98EFC7649}" type="datetimeFigureOut">
              <a:rPr lang="en-US" smtClean="0"/>
              <a:t>5/31/2020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62334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D2CD90-7FF3-42B5-845C-19C98EFC7649}"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5856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D2CD90-7FF3-42B5-845C-19C98EFC7649}" type="datetimeFigureOut">
              <a:rPr lang="en-US" smtClean="0"/>
              <a:t>5/31/2020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429069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D2CD90-7FF3-42B5-845C-19C98EFC7649}" type="datetimeFigureOut">
              <a:rPr lang="en-US" smtClean="0"/>
              <a:t>5/31/2020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862926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2CD90-7FF3-42B5-845C-19C98EFC7649}" type="datetimeFigureOut">
              <a:rPr lang="en-US" smtClean="0"/>
              <a:t>5/31/2020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9795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96423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56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2CD90-7FF3-42B5-845C-19C98EFC7649}" type="datetimeFigureOut">
              <a:rPr lang="en-US" smtClean="0"/>
              <a:t>5/31/2020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494C9-75DA-4520-A972-D9B442C177C0}" type="slidenum">
              <a:rPr lang="en-US" smtClean="0"/>
              <a:t>‹#›</a:t>
            </a:fld>
            <a:endParaRPr lang="en-US"/>
          </a:p>
        </p:txBody>
      </p:sp>
    </p:spTree>
    <p:extLst>
      <p:ext uri="{BB962C8B-B14F-4D97-AF65-F5344CB8AC3E}">
        <p14:creationId xmlns:p14="http://schemas.microsoft.com/office/powerpoint/2010/main" val="883229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5651"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5652" name="WordArt 4"/>
          <p:cNvSpPr>
            <a:spLocks noChangeArrowheads="1" noChangeShapeType="1" noTextEdit="1"/>
          </p:cNvSpPr>
          <p:nvPr/>
        </p:nvSpPr>
        <p:spPr bwMode="auto">
          <a:xfrm>
            <a:off x="2787139" y="1381892"/>
            <a:ext cx="7024255" cy="2407516"/>
          </a:xfrm>
          <a:prstGeom prst="rect">
            <a:avLst/>
          </a:prstGeom>
        </p:spPr>
        <p:txBody>
          <a:bodyPr wrap="none" fromWordArt="1">
            <a:prstTxWarp prst="textPlain">
              <a:avLst>
                <a:gd name="adj" fmla="val 47477"/>
              </a:avLst>
            </a:prstTxWarp>
          </a:bodyPr>
          <a:lstStyle/>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تشکیل میوه و دانه</a:t>
            </a:r>
            <a:endParaRPr lang="fa-IR" sz="3600" kern="10" dirty="0">
              <a:ln w="19050">
                <a:solidFill>
                  <a:srgbClr val="99CCFF"/>
                </a:solidFill>
                <a:round/>
                <a:headEnd/>
                <a:tailEnd/>
              </a:ln>
              <a:solidFill>
                <a:srgbClr val="0066CC"/>
              </a:solidFill>
              <a:effectLst>
                <a:outerShdw dist="35921" dir="2700000" algn="ctr" rotWithShape="0">
                  <a:srgbClr val="990000"/>
                </a:outerShdw>
              </a:effectLst>
              <a:latin typeface="2  Sahar"/>
            </a:endParaRPr>
          </a:p>
        </p:txBody>
      </p:sp>
      <p:sp>
        <p:nvSpPr>
          <p:cNvPr id="155653" name="WordArt 5"/>
          <p:cNvSpPr>
            <a:spLocks noChangeArrowheads="1" noChangeShapeType="1" noTextEdit="1"/>
          </p:cNvSpPr>
          <p:nvPr/>
        </p:nvSpPr>
        <p:spPr bwMode="auto">
          <a:xfrm>
            <a:off x="2495550" y="4207419"/>
            <a:ext cx="7200900" cy="1150938"/>
          </a:xfrm>
          <a:prstGeom prst="rect">
            <a:avLst/>
          </a:prstGeom>
        </p:spPr>
        <p:txBody>
          <a:bodyPr wrap="none" fromWordArt="1">
            <a:prstTxWarp prst="textPlain">
              <a:avLst>
                <a:gd name="adj" fmla="val 50000"/>
              </a:avLst>
            </a:prstTxWarp>
          </a:bodyPr>
          <a:lstStyle/>
          <a:p>
            <a:pPr algn="ctr" rtl="1"/>
            <a:r>
              <a:rPr lang="fa-IR" sz="3600" kern="10" spc="720" dirty="0" smtClean="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rPr>
              <a:t>)</a:t>
            </a:r>
            <a:endParaRPr lang="en-US" sz="3600" kern="10" spc="720" dirty="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endParaRPr>
          </a:p>
        </p:txBody>
      </p:sp>
    </p:spTree>
    <p:extLst>
      <p:ext uri="{BB962C8B-B14F-4D97-AF65-F5344CB8AC3E}">
        <p14:creationId xmlns:p14="http://schemas.microsoft.com/office/powerpoint/2010/main" val="218693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down)">
                                      <p:cBhvr>
                                        <p:cTn id="7" dur="580">
                                          <p:stCondLst>
                                            <p:cond delay="0"/>
                                          </p:stCondLst>
                                        </p:cTn>
                                        <p:tgtEl>
                                          <p:spTgt spid="155652"/>
                                        </p:tgtEl>
                                      </p:cBhvr>
                                    </p:animEffect>
                                    <p:anim calcmode="lin" valueType="num">
                                      <p:cBhvr>
                                        <p:cTn id="8" dur="1822" tmFilter="0,0; 0.14,0.36; 0.43,0.73; 0.71,0.91; 1.0,1.0">
                                          <p:stCondLst>
                                            <p:cond delay="0"/>
                                          </p:stCondLst>
                                        </p:cTn>
                                        <p:tgtEl>
                                          <p:spTgt spid="15565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565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565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565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565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5652"/>
                                        </p:tgtEl>
                                      </p:cBhvr>
                                      <p:to x="100000" y="60000"/>
                                    </p:animScale>
                                    <p:animScale>
                                      <p:cBhvr>
                                        <p:cTn id="14" dur="166" decel="50000">
                                          <p:stCondLst>
                                            <p:cond delay="676"/>
                                          </p:stCondLst>
                                        </p:cTn>
                                        <p:tgtEl>
                                          <p:spTgt spid="155652"/>
                                        </p:tgtEl>
                                      </p:cBhvr>
                                      <p:to x="100000" y="100000"/>
                                    </p:animScale>
                                    <p:animScale>
                                      <p:cBhvr>
                                        <p:cTn id="15" dur="26">
                                          <p:stCondLst>
                                            <p:cond delay="1312"/>
                                          </p:stCondLst>
                                        </p:cTn>
                                        <p:tgtEl>
                                          <p:spTgt spid="155652"/>
                                        </p:tgtEl>
                                      </p:cBhvr>
                                      <p:to x="100000" y="80000"/>
                                    </p:animScale>
                                    <p:animScale>
                                      <p:cBhvr>
                                        <p:cTn id="16" dur="166" decel="50000">
                                          <p:stCondLst>
                                            <p:cond delay="1338"/>
                                          </p:stCondLst>
                                        </p:cTn>
                                        <p:tgtEl>
                                          <p:spTgt spid="155652"/>
                                        </p:tgtEl>
                                      </p:cBhvr>
                                      <p:to x="100000" y="100000"/>
                                    </p:animScale>
                                    <p:animScale>
                                      <p:cBhvr>
                                        <p:cTn id="17" dur="26">
                                          <p:stCondLst>
                                            <p:cond delay="1642"/>
                                          </p:stCondLst>
                                        </p:cTn>
                                        <p:tgtEl>
                                          <p:spTgt spid="155652"/>
                                        </p:tgtEl>
                                      </p:cBhvr>
                                      <p:to x="100000" y="90000"/>
                                    </p:animScale>
                                    <p:animScale>
                                      <p:cBhvr>
                                        <p:cTn id="18" dur="166" decel="50000">
                                          <p:stCondLst>
                                            <p:cond delay="1668"/>
                                          </p:stCondLst>
                                        </p:cTn>
                                        <p:tgtEl>
                                          <p:spTgt spid="155652"/>
                                        </p:tgtEl>
                                      </p:cBhvr>
                                      <p:to x="100000" y="100000"/>
                                    </p:animScale>
                                    <p:animScale>
                                      <p:cBhvr>
                                        <p:cTn id="19" dur="26">
                                          <p:stCondLst>
                                            <p:cond delay="1808"/>
                                          </p:stCondLst>
                                        </p:cTn>
                                        <p:tgtEl>
                                          <p:spTgt spid="155652"/>
                                        </p:tgtEl>
                                      </p:cBhvr>
                                      <p:to x="100000" y="95000"/>
                                    </p:animScale>
                                    <p:animScale>
                                      <p:cBhvr>
                                        <p:cTn id="20" dur="166" decel="50000">
                                          <p:stCondLst>
                                            <p:cond delay="1834"/>
                                          </p:stCondLst>
                                        </p:cTn>
                                        <p:tgtEl>
                                          <p:spTgt spid="155652"/>
                                        </p:tgtEl>
                                      </p:cBhvr>
                                      <p:to x="100000" y="100000"/>
                                    </p:animScale>
                                  </p:childTnLst>
                                </p:cTn>
                              </p:par>
                            </p:childTnLst>
                          </p:cTn>
                        </p:par>
                        <p:par>
                          <p:cTn id="21" fill="hold">
                            <p:stCondLst>
                              <p:cond delay="2000"/>
                            </p:stCondLst>
                            <p:childTnLst>
                              <p:par>
                                <p:cTn id="22" presetID="34" presetClass="entr" presetSubtype="0" fill="hold" grpId="0" nodeType="afterEffect">
                                  <p:stCondLst>
                                    <p:cond delay="0"/>
                                  </p:stCondLst>
                                  <p:childTnLst>
                                    <p:set>
                                      <p:cBhvr>
                                        <p:cTn id="23" dur="1" fill="hold">
                                          <p:stCondLst>
                                            <p:cond delay="0"/>
                                          </p:stCondLst>
                                        </p:cTn>
                                        <p:tgtEl>
                                          <p:spTgt spid="155653"/>
                                        </p:tgtEl>
                                        <p:attrNameLst>
                                          <p:attrName>style.visibility</p:attrName>
                                        </p:attrNameLst>
                                      </p:cBhvr>
                                      <p:to>
                                        <p:strVal val="visible"/>
                                      </p:to>
                                    </p:set>
                                    <p:anim from="(-#ppt_w/2)" to="(#ppt_x)" calcmode="lin" valueType="num">
                                      <p:cBhvr>
                                        <p:cTn id="24" dur="600" fill="hold">
                                          <p:stCondLst>
                                            <p:cond delay="0"/>
                                          </p:stCondLst>
                                        </p:cTn>
                                        <p:tgtEl>
                                          <p:spTgt spid="155653"/>
                                        </p:tgtEl>
                                        <p:attrNameLst>
                                          <p:attrName>ppt_x</p:attrName>
                                        </p:attrNameLst>
                                      </p:cBhvr>
                                    </p:anim>
                                    <p:anim from="0" to="-1.0" calcmode="lin" valueType="num">
                                      <p:cBhvr>
                                        <p:cTn id="25" dur="200" decel="50000" autoRev="1" fill="hold">
                                          <p:stCondLst>
                                            <p:cond delay="600"/>
                                          </p:stCondLst>
                                        </p:cTn>
                                        <p:tgtEl>
                                          <p:spTgt spid="155653"/>
                                        </p:tgtEl>
                                        <p:attrNameLst>
                                          <p:attrName>xshear</p:attrName>
                                        </p:attrNameLst>
                                      </p:cBhvr>
                                    </p:anim>
                                    <p:animScale>
                                      <p:cBhvr>
                                        <p:cTn id="26" dur="200" decel="100000" autoRev="1" fill="hold">
                                          <p:stCondLst>
                                            <p:cond delay="600"/>
                                          </p:stCondLst>
                                        </p:cTn>
                                        <p:tgtEl>
                                          <p:spTgt spid="155653"/>
                                        </p:tgtEl>
                                      </p:cBhvr>
                                      <p:from x="100000" y="100000"/>
                                      <p:to x="80000" y="100000"/>
                                    </p:animScale>
                                    <p:anim by="(#ppt_h/3+#ppt_w*0.1)" calcmode="lin" valueType="num">
                                      <p:cBhvr additive="sum">
                                        <p:cTn id="27" dur="200" decel="100000" autoRev="1" fill="hold">
                                          <p:stCondLst>
                                            <p:cond delay="600"/>
                                          </p:stCondLst>
                                        </p:cTn>
                                        <p:tgtEl>
                                          <p:spTgt spid="155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P spid="15565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pPr>
              <a:lnSpc>
                <a:spcPct val="150000"/>
              </a:lnSpc>
            </a:pPr>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pPr>
              <a:lnSpc>
                <a:spcPct val="150000"/>
              </a:lnSpc>
            </a:pPr>
            <a:endParaRPr lang="en-US"/>
          </a:p>
        </p:txBody>
      </p:sp>
      <p:sp>
        <p:nvSpPr>
          <p:cNvPr id="75780" name="Text Box 4"/>
          <p:cNvSpPr txBox="1">
            <a:spLocks noChangeArrowheads="1"/>
          </p:cNvSpPr>
          <p:nvPr/>
        </p:nvSpPr>
        <p:spPr bwMode="auto">
          <a:xfrm>
            <a:off x="1471235" y="1716688"/>
            <a:ext cx="7589520" cy="589072"/>
          </a:xfrm>
          <a:prstGeom prst="rect">
            <a:avLst/>
          </a:prstGeom>
          <a:noFill/>
          <a:ln w="76200">
            <a:solidFill>
              <a:schemeClr val="bg1"/>
            </a:solidFill>
            <a:prstDash val="sysDot"/>
            <a:miter lim="800000"/>
            <a:headEnd/>
            <a:tailEnd/>
          </a:ln>
          <a:effectLst/>
        </p:spPr>
        <p:txBody>
          <a:bodyPr wrap="square">
            <a:spAutoFit/>
          </a:bodyPr>
          <a:lstStyle/>
          <a:p>
            <a:pPr algn="just" rtl="1">
              <a:lnSpc>
                <a:spcPct val="150000"/>
              </a:lnSpc>
            </a:pPr>
            <a:r>
              <a:rPr lang="en-US" sz="2400" b="1" dirty="0">
                <a:solidFill>
                  <a:schemeClr val="folHlink"/>
                </a:solidFill>
              </a:rPr>
              <a:t> </a:t>
            </a:r>
            <a:endParaRPr lang="en-US" sz="2400" dirty="0"/>
          </a:p>
        </p:txBody>
      </p:sp>
      <p:sp>
        <p:nvSpPr>
          <p:cNvPr id="2" name="Rectangle 1"/>
          <p:cNvSpPr/>
          <p:nvPr/>
        </p:nvSpPr>
        <p:spPr>
          <a:xfrm>
            <a:off x="1847850" y="682989"/>
            <a:ext cx="7544343" cy="4062651"/>
          </a:xfrm>
          <a:prstGeom prst="rect">
            <a:avLst/>
          </a:prstGeom>
        </p:spPr>
        <p:txBody>
          <a:bodyPr wrap="square">
            <a:spAutoFit/>
          </a:bodyPr>
          <a:lstStyle/>
          <a:p>
            <a:pPr algn="r" rtl="1">
              <a:lnSpc>
                <a:spcPct val="150000"/>
              </a:lnSpc>
            </a:pPr>
            <a:r>
              <a:rPr lang="ar-SA" sz="2800" b="1" dirty="0">
                <a:solidFill>
                  <a:schemeClr val="folHlink"/>
                </a:solidFill>
              </a:rPr>
              <a:t>ميوه‌هاي‌ نيام‌ </a:t>
            </a:r>
            <a:endParaRPr lang="en-US" sz="2800" b="1" dirty="0">
              <a:solidFill>
                <a:schemeClr val="folHlink"/>
              </a:solidFill>
            </a:endParaRPr>
          </a:p>
          <a:p>
            <a:pPr algn="r" rtl="1">
              <a:lnSpc>
                <a:spcPct val="150000"/>
              </a:lnSpc>
            </a:pPr>
            <a:r>
              <a:rPr lang="ar-SA" sz="2400" dirty="0"/>
              <a:t>اين‌ نوع‌ ميوه‌، كه‌ تقريباً از ويژگيهاي‌ همه‌ گياهان‌ تيره‌ نخود است‌، از يك‌ برچه‌ تشكيل‌ شده‌ است‌ و پس‌ از رسيدن‌ به‌ وسيله‌ دو شكاف‌ در امتداد دو درز باز مي‌شود</a:t>
            </a:r>
            <a:r>
              <a:rPr lang="en-US" sz="2400" dirty="0"/>
              <a:t>. </a:t>
            </a:r>
            <a:r>
              <a:rPr lang="ar-SA" sz="2400" dirty="0"/>
              <a:t>در لوبيا و نخود، تخمك‌ در وسط‌ غلاف‌ كه‌ همان‌ فرابر است‌ قرار دارد. نيام‌ ممكن‌ است‌ به‌ صورت‌ مارپيچ‌ درآيد يا ناشكوفا باشد (يونجه‌) ميوه‌ بادام‌ زميني‌   نيام‌ است‌ و بخش‌ خوراكي‌ همان‌ دانه‌هاي‌ درون‌ آن‌ است‌.</a:t>
            </a:r>
            <a:endParaRPr lang="en-US" sz="2400" dirty="0"/>
          </a:p>
        </p:txBody>
      </p:sp>
    </p:spTree>
    <p:extLst>
      <p:ext uri="{BB962C8B-B14F-4D97-AF65-F5344CB8AC3E}">
        <p14:creationId xmlns:p14="http://schemas.microsoft.com/office/powerpoint/2010/main" val="39403571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sz="2000"/>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sz="2000"/>
          </a:p>
        </p:txBody>
      </p:sp>
      <p:sp>
        <p:nvSpPr>
          <p:cNvPr id="75780" name="Text Box 4"/>
          <p:cNvSpPr txBox="1">
            <a:spLocks noChangeArrowheads="1"/>
          </p:cNvSpPr>
          <p:nvPr/>
        </p:nvSpPr>
        <p:spPr bwMode="auto">
          <a:xfrm>
            <a:off x="2207419" y="1279901"/>
            <a:ext cx="7589520" cy="338554"/>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000" b="1" dirty="0">
                <a:solidFill>
                  <a:schemeClr val="folHlink"/>
                </a:solidFill>
              </a:rPr>
              <a:t> </a:t>
            </a:r>
            <a:endParaRPr lang="en-US" sz="2000" dirty="0"/>
          </a:p>
        </p:txBody>
      </p:sp>
      <p:sp>
        <p:nvSpPr>
          <p:cNvPr id="2" name="Rectangle 1"/>
          <p:cNvSpPr/>
          <p:nvPr/>
        </p:nvSpPr>
        <p:spPr>
          <a:xfrm>
            <a:off x="2246814" y="1201085"/>
            <a:ext cx="7114894" cy="2400657"/>
          </a:xfrm>
          <a:prstGeom prst="rect">
            <a:avLst/>
          </a:prstGeom>
        </p:spPr>
        <p:txBody>
          <a:bodyPr wrap="square">
            <a:spAutoFit/>
          </a:bodyPr>
          <a:lstStyle/>
          <a:p>
            <a:pPr algn="r" rtl="1">
              <a:lnSpc>
                <a:spcPct val="150000"/>
              </a:lnSpc>
            </a:pPr>
            <a:r>
              <a:rPr lang="ar-SA" sz="2800" b="1" dirty="0">
                <a:solidFill>
                  <a:schemeClr val="folHlink"/>
                </a:solidFill>
              </a:rPr>
              <a:t>ميوه‌هاي‌</a:t>
            </a:r>
            <a:r>
              <a:rPr lang="en-US" sz="2800" b="1" dirty="0">
                <a:solidFill>
                  <a:schemeClr val="folHlink"/>
                </a:solidFill>
              </a:rPr>
              <a:t> </a:t>
            </a:r>
            <a:r>
              <a:rPr lang="ar-SA" sz="2800" b="1" dirty="0">
                <a:solidFill>
                  <a:schemeClr val="folHlink"/>
                </a:solidFill>
              </a:rPr>
              <a:t>برگه‌ </a:t>
            </a:r>
            <a:endParaRPr lang="en-US" sz="2800" b="1" dirty="0">
              <a:solidFill>
                <a:schemeClr val="folHlink"/>
              </a:solidFill>
            </a:endParaRPr>
          </a:p>
          <a:p>
            <a:pPr algn="r" rtl="1">
              <a:lnSpc>
                <a:spcPct val="150000"/>
              </a:lnSpc>
            </a:pPr>
            <a:r>
              <a:rPr lang="ar-SA" sz="2400" dirty="0"/>
              <a:t>اين‌ نوع‌ ميوه‌ از يك‌ برچه‌ تشكيل‌ شده‌ است‌ و پس‌ از رسيدن‌ به‌ وسيله‌ يك‌ شكاف‌ در امتداد يك‌ درز باز مي‌شود، مانند زبان‌ در قفا، تاج‌ </a:t>
            </a:r>
            <a:r>
              <a:rPr lang="ar-SA" sz="2400" dirty="0" smtClean="0"/>
              <a:t>الملوك‌ </a:t>
            </a:r>
            <a:r>
              <a:rPr lang="ar-SA" sz="2400" dirty="0"/>
              <a:t>، ماگنوليا و خربق‌.</a:t>
            </a:r>
            <a:endParaRPr lang="en-US" sz="2400" dirty="0"/>
          </a:p>
        </p:txBody>
      </p:sp>
    </p:spTree>
    <p:extLst>
      <p:ext uri="{BB962C8B-B14F-4D97-AF65-F5344CB8AC3E}">
        <p14:creationId xmlns:p14="http://schemas.microsoft.com/office/powerpoint/2010/main" val="6705235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022526"/>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022563" y="869919"/>
            <a:ext cx="7563395" cy="4616648"/>
          </a:xfrm>
          <a:prstGeom prst="rect">
            <a:avLst/>
          </a:prstGeom>
        </p:spPr>
        <p:txBody>
          <a:bodyPr wrap="square">
            <a:spAutoFit/>
          </a:bodyPr>
          <a:lstStyle/>
          <a:p>
            <a:pPr algn="r" rtl="1">
              <a:lnSpc>
                <a:spcPct val="150000"/>
              </a:lnSpc>
            </a:pPr>
            <a:r>
              <a:rPr lang="ar-SA" sz="2800" b="1" dirty="0">
                <a:solidFill>
                  <a:schemeClr val="folHlink"/>
                </a:solidFill>
              </a:rPr>
              <a:t>ميوه‌هاي‌ كپسول‌ </a:t>
            </a:r>
          </a:p>
          <a:p>
            <a:pPr algn="r" rtl="1">
              <a:lnSpc>
                <a:spcPct val="150000"/>
              </a:lnSpc>
            </a:pPr>
            <a:r>
              <a:rPr lang="ar-SA" sz="2400" dirty="0"/>
              <a:t>ميوه‌ از رشد تخمداني‌ دو يا چند برچه‌اي‌ حاصل‌ مي‌شود كه‌ ممكن‌ است‌ زبرين‌ يا زيرين‌ باشد. در هر برچه‌ چند دانه‌ وجود دارد. باز شدن‌ ميوه‌هاي‌ كپسول‌ به‌ طرق‌ مختلف‌ صورت‌ مي‌گيرد:</a:t>
            </a:r>
          </a:p>
          <a:p>
            <a:pPr algn="r" rtl="1">
              <a:lnSpc>
                <a:spcPct val="150000"/>
              </a:lnSpc>
            </a:pPr>
            <a:r>
              <a:rPr lang="fa-IR" sz="2400" dirty="0" smtClean="0"/>
              <a:t>  </a:t>
            </a:r>
            <a:r>
              <a:rPr lang="ar-SA" sz="2400" dirty="0" smtClean="0"/>
              <a:t> </a:t>
            </a:r>
            <a:r>
              <a:rPr lang="ar-SA" sz="2400" dirty="0"/>
              <a:t>الف‌) به‌ وسيله‌ شيار طولي‌ در امتداد درز برچه‌، مانند لاله‌، زنبق‌، تاتوره‌</a:t>
            </a:r>
          </a:p>
          <a:p>
            <a:pPr algn="r" rtl="1">
              <a:lnSpc>
                <a:spcPct val="150000"/>
              </a:lnSpc>
            </a:pPr>
            <a:r>
              <a:rPr lang="fa-IR" sz="2400" dirty="0" smtClean="0"/>
              <a:t>  </a:t>
            </a:r>
            <a:r>
              <a:rPr lang="ar-SA" sz="2400" dirty="0" smtClean="0"/>
              <a:t> </a:t>
            </a:r>
            <a:r>
              <a:rPr lang="ar-SA" sz="2400" dirty="0"/>
              <a:t>ب‌) به‌ وسيله‌ سوراخهايي‌ در نزديكي‌ انتهاي‌ برچه‌ها، مانند خشخاش</a:t>
            </a:r>
          </a:p>
          <a:p>
            <a:pPr algn="r" rtl="1">
              <a:lnSpc>
                <a:spcPct val="150000"/>
              </a:lnSpc>
            </a:pPr>
            <a:r>
              <a:rPr lang="fa-IR" sz="2400" dirty="0" smtClean="0"/>
              <a:t>  </a:t>
            </a:r>
            <a:r>
              <a:rPr lang="ar-SA" sz="2400" dirty="0" smtClean="0"/>
              <a:t> </a:t>
            </a:r>
            <a:r>
              <a:rPr lang="ar-SA" sz="2400" dirty="0"/>
              <a:t>ج‌) به‌ وسيله‌ شياري‌ عرضي‌ در وسط‌ ميوه‌ به‌ صورت‌ سرپوش‌، مانند بارهنگ‌</a:t>
            </a:r>
            <a:endParaRPr lang="en-US" sz="2400" dirty="0"/>
          </a:p>
        </p:txBody>
      </p:sp>
    </p:spTree>
    <p:extLst>
      <p:ext uri="{BB962C8B-B14F-4D97-AF65-F5344CB8AC3E}">
        <p14:creationId xmlns:p14="http://schemas.microsoft.com/office/powerpoint/2010/main" val="26213089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847850" y="776563"/>
            <a:ext cx="7818664" cy="2987356"/>
          </a:xfrm>
          <a:prstGeom prst="rect">
            <a:avLst/>
          </a:prstGeom>
        </p:spPr>
        <p:txBody>
          <a:bodyPr wrap="square">
            <a:spAutoFit/>
          </a:bodyPr>
          <a:lstStyle/>
          <a:p>
            <a:pPr algn="r" rtl="1">
              <a:lnSpc>
                <a:spcPct val="150000"/>
              </a:lnSpc>
            </a:pPr>
            <a:r>
              <a:rPr lang="ar-SA" sz="2800" b="1" dirty="0">
                <a:solidFill>
                  <a:schemeClr val="folHlink"/>
                </a:solidFill>
              </a:rPr>
              <a:t>ميوه‌هاي‌ خورجين‌</a:t>
            </a:r>
            <a:endParaRPr lang="en-US" sz="2800" b="1" dirty="0">
              <a:solidFill>
                <a:schemeClr val="folHlink"/>
              </a:solidFill>
            </a:endParaRPr>
          </a:p>
          <a:p>
            <a:pPr algn="r" rtl="1">
              <a:lnSpc>
                <a:spcPct val="150000"/>
              </a:lnSpc>
            </a:pPr>
            <a:r>
              <a:rPr lang="ar-SA" sz="2800" dirty="0"/>
              <a:t> </a:t>
            </a:r>
            <a:r>
              <a:rPr lang="ar-SA" sz="2400" dirty="0"/>
              <a:t>اين‌ نوع‌ ميوه‌ از دو برچه‌ تشكيل‌ شده‌ است‌ كه‌ پس‌ از رسيدن‌ با چهار شكاف‌ طولي‌ باز مي‌شود و ديواره‌ مياني‌ (تيغه‌) كه‌ دانه‌ها به‌ دو طرف‌ آن‌ متصل‌اند باقي‌ مي‌ماند. اين‌ نوع‌ ميوه‌ از ويژگيهاي‌ گياهان‌ تيره‌ شب‌ بوست‌. ميوه‌ تربچه‌ نوع‌ ويژه‌اي‌ از خورجين‌ است‌ كه‌ ناشكوفاست‌.</a:t>
            </a:r>
            <a:endParaRPr lang="en-US" sz="2400" dirty="0"/>
          </a:p>
        </p:txBody>
      </p:sp>
    </p:spTree>
    <p:extLst>
      <p:ext uri="{BB962C8B-B14F-4D97-AF65-F5344CB8AC3E}">
        <p14:creationId xmlns:p14="http://schemas.microsoft.com/office/powerpoint/2010/main" val="462388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501" y="970213"/>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009502" y="552589"/>
            <a:ext cx="7589520" cy="4801314"/>
          </a:xfrm>
          <a:prstGeom prst="rect">
            <a:avLst/>
          </a:prstGeom>
        </p:spPr>
        <p:txBody>
          <a:bodyPr wrap="square">
            <a:spAutoFit/>
          </a:bodyPr>
          <a:lstStyle/>
          <a:p>
            <a:pPr algn="r" rtl="1">
              <a:lnSpc>
                <a:spcPct val="150000"/>
              </a:lnSpc>
            </a:pPr>
            <a:r>
              <a:rPr lang="ar-SA" sz="2000" b="1" dirty="0">
                <a:solidFill>
                  <a:schemeClr val="folHlink"/>
                </a:solidFill>
              </a:rPr>
              <a:t> </a:t>
            </a:r>
            <a:r>
              <a:rPr lang="ar-SA" sz="2400" b="1" dirty="0">
                <a:solidFill>
                  <a:schemeClr val="folHlink"/>
                </a:solidFill>
              </a:rPr>
              <a:t>ميوه‌هاي‌ خشك‌ ناشكوفا</a:t>
            </a:r>
          </a:p>
          <a:p>
            <a:pPr algn="r" rtl="1">
              <a:lnSpc>
                <a:spcPct val="150000"/>
              </a:lnSpc>
            </a:pPr>
            <a:r>
              <a:rPr lang="ar-SA" sz="2000" dirty="0"/>
              <a:t> </a:t>
            </a:r>
            <a:r>
              <a:rPr lang="ar-SA" sz="2000" b="1" i="1" dirty="0"/>
              <a:t>گندمه‌ ـ</a:t>
            </a:r>
            <a:r>
              <a:rPr lang="ar-SA" sz="2000" dirty="0"/>
              <a:t> اين‌ ميوه‌ يك‌ دانه‌ دارد كه‌ پوست‌ آن‌ كاملاً به‌ فرابر چسبيده‌ است‌. اين‌ نوع‌ ميوه‌ از ويژگيهاي‌ گياهان‌ تيره‌ غلات‌ (گندم‌، جو، برنج‌) است‌</a:t>
            </a:r>
            <a:endParaRPr lang="ar-SA" sz="2000" b="1" i="1" dirty="0"/>
          </a:p>
          <a:p>
            <a:pPr algn="r" rtl="1">
              <a:lnSpc>
                <a:spcPct val="150000"/>
              </a:lnSpc>
            </a:pPr>
            <a:r>
              <a:rPr lang="ar-SA" sz="2000" b="1" i="1" dirty="0"/>
              <a:t> فندقه‌</a:t>
            </a:r>
            <a:r>
              <a:rPr lang="ar-SA" sz="2000" dirty="0"/>
              <a:t> ـ فندقه‌ ميوه‌اي‌ تك‌ دانه‌اي‌ است‌ كه‌ فرابر سخت‌ در اطراف‌ آن‌ قرار دارد و به‌ آساني‌ از دانه‌ جدا مي‌شود.</a:t>
            </a:r>
            <a:endParaRPr lang="ar-SA" sz="2000" b="1" i="1" dirty="0"/>
          </a:p>
          <a:p>
            <a:pPr algn="r" rtl="1">
              <a:lnSpc>
                <a:spcPct val="150000"/>
              </a:lnSpc>
            </a:pPr>
            <a:r>
              <a:rPr lang="ar-SA" sz="2000" b="1" i="1" dirty="0"/>
              <a:t> فندقه‌ بالدار</a:t>
            </a:r>
            <a:r>
              <a:rPr lang="ar-SA" sz="2000" dirty="0"/>
              <a:t> ـ در اين‌ نوع‌ ميوه‌ ديواره‌ تخمدان‌ در يك‌ طرف‌ رشد جانبي‌ كرده‌ و به‌ صورت‌ زايده‌اي‌ بال‌ مانند درمي‌آيد. وجود اين‌ زائده‌ها در انتشار و پراكندگي‌ ميوه‌ نقش‌ مهمي‌ دارد.</a:t>
            </a:r>
            <a:endParaRPr lang="ar-SA" sz="2000" b="1" i="1" dirty="0"/>
          </a:p>
          <a:p>
            <a:pPr algn="r" rtl="1">
              <a:lnSpc>
                <a:spcPct val="150000"/>
              </a:lnSpc>
            </a:pPr>
            <a:r>
              <a:rPr lang="ar-SA" sz="2000" b="1" i="1" dirty="0"/>
              <a:t>شيزوكارپ</a:t>
            </a:r>
            <a:r>
              <a:rPr lang="en-US" sz="2000" dirty="0"/>
              <a:t>‌</a:t>
            </a:r>
            <a:r>
              <a:rPr lang="ar-SA" sz="2000" dirty="0"/>
              <a:t> ـ نوعي‌ ميوه‌ فندقه‌اي‌ است‌ كه‌ از تخمدانهايي‌ با برچه‌هاي‌ به‌ هم‌ چسبيده‌ به‌ وجود آمده‌ و هر خانه‌ آن‌ هنگام‌ رسيدن‌ به‌ فندقه‌اي‌ تبديل‌ مي‌شود كه‌ از خانه‌هاي‌ مجاورش‌ تقريباً به‌طور كامل‌ جدا مي‌گردد. </a:t>
            </a:r>
            <a:endParaRPr lang="en-US" sz="2000" dirty="0"/>
          </a:p>
        </p:txBody>
      </p:sp>
    </p:spTree>
    <p:extLst>
      <p:ext uri="{BB962C8B-B14F-4D97-AF65-F5344CB8AC3E}">
        <p14:creationId xmlns:p14="http://schemas.microsoft.com/office/powerpoint/2010/main" val="12353836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501" y="1082314"/>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489166" y="496129"/>
            <a:ext cx="8699863" cy="4339650"/>
          </a:xfrm>
          <a:prstGeom prst="rect">
            <a:avLst/>
          </a:prstGeom>
        </p:spPr>
        <p:txBody>
          <a:bodyPr wrap="square">
            <a:spAutoFit/>
          </a:bodyPr>
          <a:lstStyle/>
          <a:p>
            <a:pPr algn="r" rtl="1">
              <a:lnSpc>
                <a:spcPct val="150000"/>
              </a:lnSpc>
            </a:pPr>
            <a:r>
              <a:rPr lang="ar-SA" sz="2400" b="1" dirty="0">
                <a:solidFill>
                  <a:schemeClr val="folHlink"/>
                </a:solidFill>
              </a:rPr>
              <a:t>ميوه‌هاي‌ آبدار</a:t>
            </a:r>
          </a:p>
          <a:p>
            <a:pPr algn="r" rtl="1">
              <a:lnSpc>
                <a:spcPct val="150000"/>
              </a:lnSpc>
            </a:pPr>
            <a:r>
              <a:rPr lang="ar-SA" sz="2000" b="1" i="1" dirty="0"/>
              <a:t> شفت‌</a:t>
            </a:r>
            <a:r>
              <a:rPr lang="ar-SA" sz="2000" b="1" dirty="0"/>
              <a:t>- </a:t>
            </a:r>
            <a:r>
              <a:rPr lang="ar-SA" sz="2000" dirty="0"/>
              <a:t>اين‌ ميوه‌ها با درون‌ برچوبي‌ يا غضروفي‌ از ميوه‌هاي‌ نوع‌ سته‌ تميز داده‌ مي‌شوند. دو نوع‌ ميوه‌ شفت‌ وجود دارد:</a:t>
            </a:r>
          </a:p>
          <a:p>
            <a:pPr algn="r" rtl="1">
              <a:lnSpc>
                <a:spcPct val="150000"/>
              </a:lnSpc>
            </a:pPr>
            <a:r>
              <a:rPr lang="ar-SA" sz="2000" dirty="0"/>
              <a:t>	 الف‌) شفت‌هاي‌ تك‌ دانه‌اي‌ ـ اين‌ ميوه‌ها از يك‌ تخمدان‌ يك‌ برچه‌اي‌، داراي‌ يك‌ يا چند تخمك‌ به‌ وجود مي‌آيند، مانند گوجه‌، گيلاس‌، </a:t>
            </a:r>
          </a:p>
          <a:p>
            <a:pPr algn="r" rtl="1">
              <a:lnSpc>
                <a:spcPct val="150000"/>
              </a:lnSpc>
            </a:pPr>
            <a:r>
              <a:rPr lang="ar-SA" sz="2000" dirty="0"/>
              <a:t>	ب‌) شفتهاي‌ چند دانه‌اي‌ ـ اين‌ ميوه‌ها معمولاً از تخمدانهاي‌ چند حجره‌اي‌ حاصل‌ مي‌شوند كه‌ در هر حجره‌ آنها يك‌ هسته‌ تك‌ دانه‌اي‌ يا چند دانه‌اي‌ وجود دارد. </a:t>
            </a:r>
            <a:endParaRPr lang="ar-SA" sz="2000" i="1" dirty="0"/>
          </a:p>
          <a:p>
            <a:pPr algn="r" rtl="1">
              <a:lnSpc>
                <a:spcPct val="150000"/>
              </a:lnSpc>
            </a:pPr>
            <a:r>
              <a:rPr lang="ar-SA" sz="2000" i="1" dirty="0"/>
              <a:t> </a:t>
            </a:r>
            <a:r>
              <a:rPr lang="ar-SA" sz="2000" b="1" i="1" dirty="0"/>
              <a:t>سته‌-</a:t>
            </a:r>
            <a:r>
              <a:rPr lang="ar-SA" sz="2000" b="1" dirty="0"/>
              <a:t> </a:t>
            </a:r>
            <a:r>
              <a:rPr lang="ar-SA" sz="2000" dirty="0"/>
              <a:t>اين‌ نوع‌ ميوه‌ از يك‌ تخمدان‌ مركب‌ به‌ وجود مي‌آيد. ميان‌بر و درون‌بر ميوه‌ آبدار است‌ و دانه‌ها را در ميان‌ مي‌گيرد.</a:t>
            </a:r>
            <a:endParaRPr lang="en-US" sz="2000" dirty="0"/>
          </a:p>
        </p:txBody>
      </p:sp>
    </p:spTree>
    <p:extLst>
      <p:ext uri="{BB962C8B-B14F-4D97-AF65-F5344CB8AC3E}">
        <p14:creationId xmlns:p14="http://schemas.microsoft.com/office/powerpoint/2010/main" val="7941888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566988" y="1279901"/>
            <a:ext cx="6942771" cy="3356688"/>
          </a:xfrm>
          <a:prstGeom prst="rect">
            <a:avLst/>
          </a:prstGeom>
        </p:spPr>
        <p:txBody>
          <a:bodyPr wrap="square">
            <a:spAutoFit/>
          </a:bodyPr>
          <a:lstStyle/>
          <a:p>
            <a:pPr algn="r" rtl="1">
              <a:lnSpc>
                <a:spcPct val="150000"/>
              </a:lnSpc>
            </a:pPr>
            <a:r>
              <a:rPr lang="ar-SA" sz="2400" b="1" dirty="0">
                <a:solidFill>
                  <a:schemeClr val="folHlink"/>
                </a:solidFill>
              </a:rPr>
              <a:t>ميوه‌هاي‌ مركب‌</a:t>
            </a:r>
          </a:p>
          <a:p>
            <a:pPr algn="r" rtl="1">
              <a:lnSpc>
                <a:spcPct val="150000"/>
              </a:lnSpc>
            </a:pPr>
            <a:r>
              <a:rPr lang="ar-SA" sz="2000" b="1" dirty="0"/>
              <a:t> </a:t>
            </a:r>
            <a:r>
              <a:rPr lang="ar-SA" sz="2400" dirty="0"/>
              <a:t>ميوه‌هاي‌ مركب‌ از رشد برچه‌هاي‌ فراواني‌ كه‌ همه‌ بر روي‌ محور يك‌ گل‌ يا نهنج‌ مشترك‌ قرار دارند، يا از رشد مجموعه‌اي‌ از گلهاي‌ مختلف‌ به‌ وجود مي‌آيند. به‌ عبارت‌ ديگر، گل‌آذين‌ كامل‌ به‌ ميوه‌ تبديل‌ مي‌شود. ميوه‌هاي‌ مركب‌ اغلب‌ گوشتي‌ و كاذب‌اند و بر اساس‌ منشأ به‌ دو گروه‌ تك‌ </a:t>
            </a:r>
            <a:r>
              <a:rPr lang="ar-SA" sz="2400" dirty="0" smtClean="0"/>
              <a:t>گلي‌ </a:t>
            </a:r>
            <a:r>
              <a:rPr lang="ar-SA" sz="2400" dirty="0"/>
              <a:t>و </a:t>
            </a:r>
            <a:r>
              <a:rPr lang="ar-SA" sz="2400" dirty="0" smtClean="0"/>
              <a:t>چندگلي‌  </a:t>
            </a:r>
            <a:r>
              <a:rPr lang="ar-SA" sz="2400" dirty="0"/>
              <a:t>تقسيم‌ مي‌شوند</a:t>
            </a:r>
            <a:r>
              <a:rPr lang="en-US" sz="2400" dirty="0"/>
              <a:t>. </a:t>
            </a:r>
            <a:endParaRPr lang="en-US" sz="2400" dirty="0"/>
          </a:p>
        </p:txBody>
      </p:sp>
    </p:spTree>
    <p:extLst>
      <p:ext uri="{BB962C8B-B14F-4D97-AF65-F5344CB8AC3E}">
        <p14:creationId xmlns:p14="http://schemas.microsoft.com/office/powerpoint/2010/main" val="6379813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114860"/>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207419" y="1114860"/>
            <a:ext cx="7367654" cy="4431983"/>
          </a:xfrm>
          <a:prstGeom prst="rect">
            <a:avLst/>
          </a:prstGeom>
        </p:spPr>
        <p:txBody>
          <a:bodyPr wrap="square">
            <a:spAutoFit/>
          </a:bodyPr>
          <a:lstStyle/>
          <a:p>
            <a:pPr algn="r" rtl="1">
              <a:lnSpc>
                <a:spcPct val="150000"/>
              </a:lnSpc>
            </a:pPr>
            <a:r>
              <a:rPr lang="ar-SA" sz="2800" b="1" dirty="0">
                <a:solidFill>
                  <a:schemeClr val="folHlink"/>
                </a:solidFill>
              </a:rPr>
              <a:t>دانه‌</a:t>
            </a:r>
          </a:p>
          <a:p>
            <a:pPr algn="r" rtl="1">
              <a:lnSpc>
                <a:spcPct val="150000"/>
              </a:lnSpc>
            </a:pPr>
            <a:r>
              <a:rPr lang="ar-SA" sz="2000" b="1" dirty="0"/>
              <a:t> </a:t>
            </a:r>
            <a:r>
              <a:rPr lang="ar-SA" sz="2000" dirty="0"/>
              <a:t>پس‌ از لقاح‌ مضاعف‌، تخمك‌ به‌ دانه‌   تبديل‌ مي‌شود. دانه‌ رسيده‌ از سه‌ بخش‌ تشكيل‌ شده‌ است‌:</a:t>
            </a:r>
          </a:p>
          <a:p>
            <a:pPr algn="r" rtl="1">
              <a:lnSpc>
                <a:spcPct val="150000"/>
              </a:lnSpc>
            </a:pPr>
            <a:r>
              <a:rPr lang="ar-SA" sz="2000" dirty="0"/>
              <a:t> 1) پوشش‌ دانه‌   كه‌ از يك‌ يا دو پوست‌ دانه‌ به‌ وجود مي‌آيد، 2) آندوسپرم‌ كه‌ ممكن‌ است‌ به‌ مقدار زياد يا كم‌ وجود داشته‌ باشد، 3) جنين‌   كه‌ از رشد آن‌ گياه‌ جوان‌ ايجاد مي‌شود. جنين‌ داراي‌ مواد اندوخته‌ است‌ كه‌ هنگام‌ رويش‌ دانه‌ مورد استفاده‌ قرار مي‌گيرند. اين‌ مواد يا در خود جنين‌ يا در آلبومين‌ و يا در قسمتي‌ از خورش‌ قرار دارند. مجموعه‌ جنين‌ و بافتهاي‌ اندوخته‌ همراه‌ آن‌ «مغز» دانه‌ را به‌ وجود مي‌آورد كه‌ به‌ وسيله‌ پوشش‌ دانه‌ حفاظت‌ مي‌شود.</a:t>
            </a:r>
            <a:endParaRPr lang="en-US" sz="2000" dirty="0"/>
          </a:p>
        </p:txBody>
      </p:sp>
    </p:spTree>
    <p:extLst>
      <p:ext uri="{BB962C8B-B14F-4D97-AF65-F5344CB8AC3E}">
        <p14:creationId xmlns:p14="http://schemas.microsoft.com/office/powerpoint/2010/main" val="13814774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127066" y="1083958"/>
            <a:ext cx="7354389" cy="4431983"/>
          </a:xfrm>
          <a:prstGeom prst="rect">
            <a:avLst/>
          </a:prstGeom>
        </p:spPr>
        <p:txBody>
          <a:bodyPr wrap="square">
            <a:spAutoFit/>
          </a:bodyPr>
          <a:lstStyle/>
          <a:p>
            <a:pPr algn="r" rtl="1">
              <a:lnSpc>
                <a:spcPct val="150000"/>
              </a:lnSpc>
            </a:pPr>
            <a:r>
              <a:rPr lang="ar-SA" sz="2800" b="1" dirty="0">
                <a:solidFill>
                  <a:schemeClr val="folHlink"/>
                </a:solidFill>
              </a:rPr>
              <a:t>رويش‌ دانه‌</a:t>
            </a:r>
          </a:p>
          <a:p>
            <a:pPr algn="r" rtl="1">
              <a:lnSpc>
                <a:spcPct val="150000"/>
              </a:lnSpc>
            </a:pPr>
            <a:r>
              <a:rPr lang="ar-SA" sz="2000" b="1" dirty="0"/>
              <a:t> </a:t>
            </a:r>
            <a:r>
              <a:rPr lang="ar-SA" sz="2000" dirty="0"/>
              <a:t>اگر شرايط‌ فيزيولوژيك‌ از نظر رطوبت‌، دما و اكسيژن‌ فراهم‌ باشد، دانه‌ مي‌رويد و گياهك‌ جواني‌ را توليد مي‌كند. تا رسيدن‌ به‌ اين‌ مرحله‌، جنين‌ جوان‌ از ذخايري‌ كه‌ در خود جمع‌ كرده‌ استفاده‌ مي‌كند. اما پس‌ از پديد آمدن‌ برگها، مواد آلي‌ از طريق‌ فتوسنتز ساخته‌ مي‌شوند.</a:t>
            </a:r>
          </a:p>
          <a:p>
            <a:pPr algn="r" rtl="1">
              <a:lnSpc>
                <a:spcPct val="150000"/>
              </a:lnSpc>
            </a:pPr>
            <a:r>
              <a:rPr lang="fa-IR" sz="2000" dirty="0" smtClean="0"/>
              <a:t>   </a:t>
            </a:r>
            <a:r>
              <a:rPr lang="ar-SA" sz="2000" dirty="0" smtClean="0"/>
              <a:t>هنگام‌ </a:t>
            </a:r>
            <a:r>
              <a:rPr lang="ar-SA" sz="2000" dirty="0"/>
              <a:t>رويش‌، تقريباً در كليه‌ دانه‌ها، نخستين‌ اندامي‌ كه‌ از پوست‌ دانه‌ بيرون‌ مي‌آيد ريشه‌چه‌ است‌. ريشه‌ چه‌ از راه‌ سفت‌ خارج‌ مي‌شود و ريشه‌ اوليه‌ را توليد مي‌كند. رشد ريشه‌ پيش‌ از ديگر اندامكهاي‌ گياهك‌، براي‌ پايداري‌ گياه‌ در خاك‌ و جذب‌ آب‌ و مواد كاني‌ است‌ سپس‌ ساقه‌چه‌ رشد كرده‌ محور زيرلپه‌ را مي‌سازد. </a:t>
            </a:r>
            <a:endParaRPr lang="en-US" sz="2000" dirty="0"/>
          </a:p>
        </p:txBody>
      </p:sp>
    </p:spTree>
    <p:extLst>
      <p:ext uri="{BB962C8B-B14F-4D97-AF65-F5344CB8AC3E}">
        <p14:creationId xmlns:p14="http://schemas.microsoft.com/office/powerpoint/2010/main" val="27687595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168229" y="757875"/>
            <a:ext cx="7354591" cy="5355312"/>
          </a:xfrm>
          <a:prstGeom prst="rect">
            <a:avLst/>
          </a:prstGeom>
        </p:spPr>
        <p:txBody>
          <a:bodyPr wrap="square">
            <a:spAutoFit/>
          </a:bodyPr>
          <a:lstStyle/>
          <a:p>
            <a:pPr algn="r" rtl="1">
              <a:lnSpc>
                <a:spcPct val="150000"/>
              </a:lnSpc>
            </a:pPr>
            <a:r>
              <a:rPr lang="ar-SA" sz="2800" b="1" dirty="0">
                <a:solidFill>
                  <a:schemeClr val="folHlink"/>
                </a:solidFill>
              </a:rPr>
              <a:t>بخشهاي‌ دانه‌</a:t>
            </a:r>
          </a:p>
          <a:p>
            <a:pPr algn="r" rtl="1">
              <a:lnSpc>
                <a:spcPct val="150000"/>
              </a:lnSpc>
            </a:pPr>
            <a:r>
              <a:rPr lang="ar-SA" sz="2000" b="1" dirty="0"/>
              <a:t> 1. </a:t>
            </a:r>
            <a:r>
              <a:rPr lang="ar-SA" sz="2000" b="1" i="1" dirty="0"/>
              <a:t>پوشش‌ دانه‌-</a:t>
            </a:r>
            <a:r>
              <a:rPr lang="ar-SA" sz="2000" b="1" dirty="0"/>
              <a:t> </a:t>
            </a:r>
            <a:r>
              <a:rPr lang="ar-SA" sz="2000" dirty="0"/>
              <a:t>پوششهاي‌ تخمك‌ در بيشتر دانه‌ها سخت‌ و محكم‌ مي‌شوند و پوست‌ دانه‌ را تشكيل‌ مي‌دهند. هنگامي‌ كه‌ پوششهاي‌ تخمك‌ مضاعف‌ باشد، عموماً فقط‌ پوشش‌ بيروني‌ در تشكيل‌ پوست‌ دانه‌ دخالت‌ مي‌كند، در حالي‌ كه‌ پوشش‌ دروني‌ به‌طور كامل‌ يا كم‌ و بيش‌ از بين‌ مي‌روند.</a:t>
            </a:r>
          </a:p>
          <a:p>
            <a:pPr algn="r" rtl="1">
              <a:lnSpc>
                <a:spcPct val="150000"/>
              </a:lnSpc>
            </a:pPr>
            <a:r>
              <a:rPr lang="ar-SA" sz="2000" dirty="0"/>
              <a:t> </a:t>
            </a:r>
            <a:r>
              <a:rPr lang="ar-SA" sz="2000" b="1" dirty="0"/>
              <a:t>2.</a:t>
            </a:r>
            <a:r>
              <a:rPr lang="ar-SA" sz="2000" b="1" i="1" dirty="0"/>
              <a:t> آندوسپرم‌-</a:t>
            </a:r>
            <a:r>
              <a:rPr lang="ar-SA" sz="2000" dirty="0"/>
              <a:t>ياخته‌ آندوسپرم‌ از تركيب‌ هسته‌ ثانويه‌ با يكي‌ از دو اسپرم‌ در كيسه‌ جنيني‌ تشكيل‌ مي‌شود. ياخته‌ آندوسپرم‌ نخستين‌ به‌ سرعت‌ تقسيم‌ مي‌شود و بافت‌ آندوسپرم‌ را به‌ وجود مي‌آورد.</a:t>
            </a:r>
            <a:endParaRPr lang="ar-SA" sz="2000" b="1" dirty="0"/>
          </a:p>
          <a:p>
            <a:pPr algn="r" rtl="1">
              <a:lnSpc>
                <a:spcPct val="150000"/>
              </a:lnSpc>
            </a:pPr>
            <a:r>
              <a:rPr lang="ar-SA" sz="2000" b="1" dirty="0"/>
              <a:t>3</a:t>
            </a:r>
            <a:r>
              <a:rPr lang="ar-SA" sz="2000" b="1" i="1" dirty="0"/>
              <a:t>. جنين‌-</a:t>
            </a:r>
            <a:r>
              <a:rPr lang="ar-SA" sz="2000" b="1" dirty="0"/>
              <a:t> </a:t>
            </a:r>
            <a:r>
              <a:rPr lang="ar-SA" sz="2000" dirty="0"/>
              <a:t>پس‌ از انجام‌ لقاح‌، ياخته‌ تخم‌ براي‌ مدتي‌ بدون‌ فعاليت‌ باقي‌ مي‌ماند، زيرا شروع‌ تقسيم‌ آن‌ به‌ رشد آندوسپرم‌ وابسته‌ است‌. از تقسيمات‌ ابتدايي‌ ياخته‌ تخم‌ 4 تا 8 ياخته‌ به‌ وجود مي‌آيد كه‌ به‌ دنبال‌ هم‌ قرار دارند.</a:t>
            </a:r>
            <a:endParaRPr lang="en-US" sz="2000" dirty="0"/>
          </a:p>
        </p:txBody>
      </p:sp>
    </p:spTree>
    <p:extLst>
      <p:ext uri="{BB962C8B-B14F-4D97-AF65-F5344CB8AC3E}">
        <p14:creationId xmlns:p14="http://schemas.microsoft.com/office/powerpoint/2010/main" val="19039176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AutoShape 2"/>
          <p:cNvSpPr>
            <a:spLocks noChangeArrowheads="1"/>
          </p:cNvSpPr>
          <p:nvPr/>
        </p:nvSpPr>
        <p:spPr bwMode="auto">
          <a:xfrm>
            <a:off x="886691" y="0"/>
            <a:ext cx="9781309"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6675"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6676" name="Text Box 4"/>
          <p:cNvSpPr txBox="1">
            <a:spLocks noChangeArrowheads="1"/>
          </p:cNvSpPr>
          <p:nvPr/>
        </p:nvSpPr>
        <p:spPr bwMode="auto">
          <a:xfrm>
            <a:off x="2568214" y="983705"/>
            <a:ext cx="6418262" cy="830997"/>
          </a:xfrm>
          <a:prstGeom prst="rect">
            <a:avLst/>
          </a:prstGeom>
          <a:noFill/>
          <a:ln w="9525">
            <a:noFill/>
            <a:miter lim="800000"/>
            <a:headEnd/>
            <a:tailEnd/>
          </a:ln>
          <a:effectLst/>
        </p:spPr>
        <p:txBody>
          <a:bodyPr wrap="square">
            <a:spAutoFit/>
          </a:bodyPr>
          <a:lstStyle/>
          <a:p>
            <a:pPr algn="r"/>
            <a:r>
              <a:rPr lang="fa-IR" sz="4800" dirty="0">
                <a:solidFill>
                  <a:srgbClr val="002060"/>
                </a:solidFill>
              </a:rPr>
              <a:t>هدف آموزشي كلي اين گفتار</a:t>
            </a:r>
            <a:endParaRPr lang="en-US" sz="4800" dirty="0">
              <a:solidFill>
                <a:srgbClr val="002060"/>
              </a:solidFill>
            </a:endParaRPr>
          </a:p>
        </p:txBody>
      </p:sp>
      <p:sp>
        <p:nvSpPr>
          <p:cNvPr id="156677" name="Line 5"/>
          <p:cNvSpPr>
            <a:spLocks noChangeShapeType="1"/>
          </p:cNvSpPr>
          <p:nvPr/>
        </p:nvSpPr>
        <p:spPr bwMode="auto">
          <a:xfrm>
            <a:off x="2495551" y="1700213"/>
            <a:ext cx="7129463" cy="0"/>
          </a:xfrm>
          <a:prstGeom prst="line">
            <a:avLst/>
          </a:prstGeom>
          <a:noFill/>
          <a:ln w="76200">
            <a:solidFill>
              <a:srgbClr val="FFFFFF"/>
            </a:solidFill>
            <a:round/>
            <a:headEnd type="oval" w="med" len="med"/>
            <a:tailEnd type="oval" w="med" len="med"/>
          </a:ln>
          <a:effectLst/>
        </p:spPr>
        <p:txBody>
          <a:bodyPr/>
          <a:lstStyle/>
          <a:p>
            <a:endParaRPr lang="en-US"/>
          </a:p>
        </p:txBody>
      </p:sp>
      <p:sp>
        <p:nvSpPr>
          <p:cNvPr id="156678" name="AutoShape 6"/>
          <p:cNvSpPr>
            <a:spLocks noChangeArrowheads="1"/>
          </p:cNvSpPr>
          <p:nvPr/>
        </p:nvSpPr>
        <p:spPr bwMode="auto">
          <a:xfrm>
            <a:off x="1906833" y="3052649"/>
            <a:ext cx="8135938" cy="1511300"/>
          </a:xfrm>
          <a:prstGeom prst="flowChartAlternateProcess">
            <a:avLst/>
          </a:prstGeom>
          <a:noFill/>
          <a:ln w="95250">
            <a:solidFill>
              <a:schemeClr val="bg1"/>
            </a:solidFill>
            <a:prstDash val="sysDot"/>
            <a:miter lim="800000"/>
            <a:headEnd/>
            <a:tailEnd/>
          </a:ln>
          <a:effectLst/>
        </p:spPr>
        <p:txBody>
          <a:bodyPr wrap="none" anchor="ctr"/>
          <a:lstStyle/>
          <a:p>
            <a:endParaRPr lang="en-US"/>
          </a:p>
        </p:txBody>
      </p:sp>
      <p:sp>
        <p:nvSpPr>
          <p:cNvPr id="156679" name="Text Box 7"/>
          <p:cNvSpPr txBox="1">
            <a:spLocks noChangeArrowheads="1"/>
          </p:cNvSpPr>
          <p:nvPr/>
        </p:nvSpPr>
        <p:spPr bwMode="auto">
          <a:xfrm>
            <a:off x="1626311" y="2615597"/>
            <a:ext cx="7804068" cy="1569660"/>
          </a:xfrm>
          <a:prstGeom prst="rect">
            <a:avLst/>
          </a:prstGeom>
          <a:noFill/>
          <a:ln w="9525">
            <a:noFill/>
            <a:miter lim="800000"/>
            <a:headEnd/>
            <a:tailEnd/>
          </a:ln>
          <a:effectLst/>
        </p:spPr>
        <p:txBody>
          <a:bodyPr wrap="square">
            <a:spAutoFit/>
          </a:bodyPr>
          <a:lstStyle/>
          <a:p>
            <a:pPr algn="r" rtl="1"/>
            <a:r>
              <a:rPr lang="fa-IR" sz="4800" dirty="0">
                <a:solidFill>
                  <a:srgbClr val="0070C0"/>
                </a:solidFill>
              </a:rPr>
              <a:t>آشنایی با </a:t>
            </a:r>
            <a:r>
              <a:rPr lang="fa-IR" sz="4800" dirty="0" smtClean="0">
                <a:solidFill>
                  <a:srgbClr val="0070C0"/>
                </a:solidFill>
              </a:rPr>
              <a:t>نحوه </a:t>
            </a:r>
            <a:r>
              <a:rPr lang="fa-IR" sz="4800" dirty="0" smtClean="0">
                <a:solidFill>
                  <a:srgbClr val="0070C0"/>
                </a:solidFill>
              </a:rPr>
              <a:t>میوه و دانه در </a:t>
            </a:r>
            <a:r>
              <a:rPr lang="fa-IR" sz="4800" dirty="0" smtClean="0">
                <a:solidFill>
                  <a:srgbClr val="0070C0"/>
                </a:solidFill>
              </a:rPr>
              <a:t>گروههای مختلف گیاهی میباشد</a:t>
            </a:r>
            <a:endParaRPr lang="en-US" sz="4800" dirty="0">
              <a:solidFill>
                <a:srgbClr val="0070C0"/>
              </a:solidFill>
            </a:endParaRPr>
          </a:p>
        </p:txBody>
      </p:sp>
    </p:spTree>
    <p:extLst>
      <p:ext uri="{BB962C8B-B14F-4D97-AF65-F5344CB8AC3E}">
        <p14:creationId xmlns:p14="http://schemas.microsoft.com/office/powerpoint/2010/main" val="313484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56676"/>
                                        </p:tgtEl>
                                        <p:attrNameLst>
                                          <p:attrName>style.visibility</p:attrName>
                                        </p:attrNameLst>
                                      </p:cBhvr>
                                      <p:to>
                                        <p:strVal val="visible"/>
                                      </p:to>
                                    </p:set>
                                    <p:animEffect transition="in" filter="fade">
                                      <p:cBhvr>
                                        <p:cTn id="7" dur="770" decel="100000"/>
                                        <p:tgtEl>
                                          <p:spTgt spid="156676"/>
                                        </p:tgtEl>
                                      </p:cBhvr>
                                    </p:animEffect>
                                    <p:animScale>
                                      <p:cBhvr>
                                        <p:cTn id="8" dur="770" decel="100000"/>
                                        <p:tgtEl>
                                          <p:spTgt spid="156676"/>
                                        </p:tgtEl>
                                      </p:cBhvr>
                                      <p:from x="10000" y="10000"/>
                                      <p:to x="200000" y="450000"/>
                                    </p:animScale>
                                    <p:animScale>
                                      <p:cBhvr>
                                        <p:cTn id="9" dur="1230" accel="100000" fill="hold">
                                          <p:stCondLst>
                                            <p:cond delay="770"/>
                                          </p:stCondLst>
                                        </p:cTn>
                                        <p:tgtEl>
                                          <p:spTgt spid="156676"/>
                                        </p:tgtEl>
                                      </p:cBhvr>
                                      <p:from x="200000" y="450000"/>
                                      <p:to x="100000" y="100000"/>
                                    </p:animScale>
                                    <p:set>
                                      <p:cBhvr>
                                        <p:cTn id="10" dur="770" fill="hold"/>
                                        <p:tgtEl>
                                          <p:spTgt spid="156676"/>
                                        </p:tgtEl>
                                        <p:attrNameLst>
                                          <p:attrName>ppt_x</p:attrName>
                                        </p:attrNameLst>
                                      </p:cBhvr>
                                      <p:to>
                                        <p:strVal val="(0.5)"/>
                                      </p:to>
                                    </p:set>
                                    <p:anim from="(0.5)" to="(#ppt_x)" calcmode="lin" valueType="num">
                                      <p:cBhvr>
                                        <p:cTn id="11" dur="1230" accel="100000" fill="hold">
                                          <p:stCondLst>
                                            <p:cond delay="770"/>
                                          </p:stCondLst>
                                        </p:cTn>
                                        <p:tgtEl>
                                          <p:spTgt spid="156676"/>
                                        </p:tgtEl>
                                        <p:attrNameLst>
                                          <p:attrName>ppt_x</p:attrName>
                                        </p:attrNameLst>
                                      </p:cBhvr>
                                    </p:anim>
                                    <p:set>
                                      <p:cBhvr>
                                        <p:cTn id="12" dur="770" fill="hold"/>
                                        <p:tgtEl>
                                          <p:spTgt spid="156676"/>
                                        </p:tgtEl>
                                        <p:attrNameLst>
                                          <p:attrName>ppt_y</p:attrName>
                                        </p:attrNameLst>
                                      </p:cBhvr>
                                      <p:to>
                                        <p:strVal val="(#ppt_y+0.4)"/>
                                      </p:to>
                                    </p:set>
                                    <p:anim from="(#ppt_y+0.4)" to="(#ppt_y)" calcmode="lin" valueType="num">
                                      <p:cBhvr>
                                        <p:cTn id="13" dur="1230" accel="100000" fill="hold">
                                          <p:stCondLst>
                                            <p:cond delay="770"/>
                                          </p:stCondLst>
                                        </p:cTn>
                                        <p:tgtEl>
                                          <p:spTgt spid="156676"/>
                                        </p:tgtEl>
                                        <p:attrNameLst>
                                          <p:attrName>ppt_y</p:attrName>
                                        </p:attrNameLst>
                                      </p:cBhvr>
                                    </p:anim>
                                  </p:childTnLst>
                                </p:cTn>
                              </p:par>
                            </p:childTnLst>
                          </p:cTn>
                        </p:par>
                        <p:par>
                          <p:cTn id="14" fill="hold">
                            <p:stCondLst>
                              <p:cond delay="2000"/>
                            </p:stCondLst>
                            <p:childTnLst>
                              <p:par>
                                <p:cTn id="15" presetID="30" presetClass="entr" presetSubtype="0" fill="hold" grpId="0" nodeType="afterEffect">
                                  <p:stCondLst>
                                    <p:cond delay="0"/>
                                  </p:stCondLst>
                                  <p:childTnLst>
                                    <p:set>
                                      <p:cBhvr>
                                        <p:cTn id="16" dur="1" fill="hold">
                                          <p:stCondLst>
                                            <p:cond delay="0"/>
                                          </p:stCondLst>
                                        </p:cTn>
                                        <p:tgtEl>
                                          <p:spTgt spid="156677"/>
                                        </p:tgtEl>
                                        <p:attrNameLst>
                                          <p:attrName>style.visibility</p:attrName>
                                        </p:attrNameLst>
                                      </p:cBhvr>
                                      <p:to>
                                        <p:strVal val="visible"/>
                                      </p:to>
                                    </p:set>
                                    <p:animEffect transition="in" filter="fade">
                                      <p:cBhvr>
                                        <p:cTn id="17" dur="800" decel="100000"/>
                                        <p:tgtEl>
                                          <p:spTgt spid="156677"/>
                                        </p:tgtEl>
                                      </p:cBhvr>
                                    </p:animEffect>
                                    <p:anim calcmode="lin" valueType="num">
                                      <p:cBhvr>
                                        <p:cTn id="18" dur="800" decel="100000" fill="hold"/>
                                        <p:tgtEl>
                                          <p:spTgt spid="156677"/>
                                        </p:tgtEl>
                                        <p:attrNameLst>
                                          <p:attrName>style.rotation</p:attrName>
                                        </p:attrNameLst>
                                      </p:cBhvr>
                                      <p:tavLst>
                                        <p:tav tm="0">
                                          <p:val>
                                            <p:fltVal val="-90"/>
                                          </p:val>
                                        </p:tav>
                                        <p:tav tm="100000">
                                          <p:val>
                                            <p:fltVal val="0"/>
                                          </p:val>
                                        </p:tav>
                                      </p:tavLst>
                                    </p:anim>
                                    <p:anim calcmode="lin" valueType="num">
                                      <p:cBhvr>
                                        <p:cTn id="19" dur="800" decel="100000" fill="hold"/>
                                        <p:tgtEl>
                                          <p:spTgt spid="156677"/>
                                        </p:tgtEl>
                                        <p:attrNameLst>
                                          <p:attrName>ppt_x</p:attrName>
                                        </p:attrNameLst>
                                      </p:cBhvr>
                                      <p:tavLst>
                                        <p:tav tm="0">
                                          <p:val>
                                            <p:strVal val="#ppt_x+0.4"/>
                                          </p:val>
                                        </p:tav>
                                        <p:tav tm="100000">
                                          <p:val>
                                            <p:strVal val="#ppt_x-0.05"/>
                                          </p:val>
                                        </p:tav>
                                      </p:tavLst>
                                    </p:anim>
                                    <p:anim calcmode="lin" valueType="num">
                                      <p:cBhvr>
                                        <p:cTn id="20" dur="800" decel="100000" fill="hold"/>
                                        <p:tgtEl>
                                          <p:spTgt spid="156677"/>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56677"/>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56677"/>
                                        </p:tgtEl>
                                        <p:attrNameLst>
                                          <p:attrName>ppt_y</p:attrName>
                                        </p:attrNameLst>
                                      </p:cBhvr>
                                      <p:tavLst>
                                        <p:tav tm="0">
                                          <p:val>
                                            <p:strVal val="#ppt_y+0.1"/>
                                          </p:val>
                                        </p:tav>
                                        <p:tav tm="100000">
                                          <p:val>
                                            <p:strVal val="#ppt_y"/>
                                          </p:val>
                                        </p:tav>
                                      </p:tavLst>
                                    </p:anim>
                                  </p:childTnLst>
                                </p:cTn>
                              </p:par>
                            </p:childTnLst>
                          </p:cTn>
                        </p:par>
                        <p:par>
                          <p:cTn id="23" fill="hold">
                            <p:stCondLst>
                              <p:cond delay="3000"/>
                            </p:stCondLst>
                            <p:childTnLst>
                              <p:par>
                                <p:cTn id="24" presetID="34" presetClass="entr" presetSubtype="0" fill="hold" grpId="0" nodeType="afterEffect">
                                  <p:stCondLst>
                                    <p:cond delay="0"/>
                                  </p:stCondLst>
                                  <p:childTnLst>
                                    <p:set>
                                      <p:cBhvr>
                                        <p:cTn id="25" dur="1" fill="hold">
                                          <p:stCondLst>
                                            <p:cond delay="0"/>
                                          </p:stCondLst>
                                        </p:cTn>
                                        <p:tgtEl>
                                          <p:spTgt spid="156678"/>
                                        </p:tgtEl>
                                        <p:attrNameLst>
                                          <p:attrName>style.visibility</p:attrName>
                                        </p:attrNameLst>
                                      </p:cBhvr>
                                      <p:to>
                                        <p:strVal val="visible"/>
                                      </p:to>
                                    </p:set>
                                    <p:anim from="(-#ppt_w/2)" to="(#ppt_x)" calcmode="lin" valueType="num">
                                      <p:cBhvr>
                                        <p:cTn id="26" dur="600" fill="hold">
                                          <p:stCondLst>
                                            <p:cond delay="0"/>
                                          </p:stCondLst>
                                        </p:cTn>
                                        <p:tgtEl>
                                          <p:spTgt spid="156678"/>
                                        </p:tgtEl>
                                        <p:attrNameLst>
                                          <p:attrName>ppt_x</p:attrName>
                                        </p:attrNameLst>
                                      </p:cBhvr>
                                    </p:anim>
                                    <p:anim from="0" to="-1.0" calcmode="lin" valueType="num">
                                      <p:cBhvr>
                                        <p:cTn id="27" dur="200" decel="50000" autoRev="1" fill="hold">
                                          <p:stCondLst>
                                            <p:cond delay="600"/>
                                          </p:stCondLst>
                                        </p:cTn>
                                        <p:tgtEl>
                                          <p:spTgt spid="156678"/>
                                        </p:tgtEl>
                                        <p:attrNameLst>
                                          <p:attrName>xshear</p:attrName>
                                        </p:attrNameLst>
                                      </p:cBhvr>
                                    </p:anim>
                                    <p:animScale>
                                      <p:cBhvr>
                                        <p:cTn id="28" dur="200" decel="100000" autoRev="1" fill="hold">
                                          <p:stCondLst>
                                            <p:cond delay="600"/>
                                          </p:stCondLst>
                                        </p:cTn>
                                        <p:tgtEl>
                                          <p:spTgt spid="156678"/>
                                        </p:tgtEl>
                                      </p:cBhvr>
                                      <p:from x="100000" y="100000"/>
                                      <p:to x="80000" y="100000"/>
                                    </p:animScale>
                                    <p:anim by="(#ppt_h/3+#ppt_w*0.1)" calcmode="lin" valueType="num">
                                      <p:cBhvr additive="sum">
                                        <p:cTn id="29" dur="200" decel="100000" autoRev="1" fill="hold">
                                          <p:stCondLst>
                                            <p:cond delay="600"/>
                                          </p:stCondLst>
                                        </p:cTn>
                                        <p:tgtEl>
                                          <p:spTgt spid="156678"/>
                                        </p:tgtEl>
                                        <p:attrNameLst>
                                          <p:attrName>ppt_x</p:attrName>
                                        </p:attrNameLst>
                                      </p:cBhvr>
                                    </p:anim>
                                  </p:childTnLst>
                                </p:cTn>
                              </p:par>
                            </p:childTnLst>
                          </p:cTn>
                        </p:par>
                        <p:par>
                          <p:cTn id="30" fill="hold">
                            <p:stCondLst>
                              <p:cond delay="4000"/>
                            </p:stCondLst>
                            <p:childTnLst>
                              <p:par>
                                <p:cTn id="31" presetID="41" presetClass="entr" presetSubtype="0" fill="hold" grpId="0" nodeType="afterEffect">
                                  <p:stCondLst>
                                    <p:cond delay="0"/>
                                  </p:stCondLst>
                                  <p:iterate type="wd">
                                    <p:tmPct val="10000"/>
                                  </p:iterate>
                                  <p:childTnLst>
                                    <p:set>
                                      <p:cBhvr>
                                        <p:cTn id="32" dur="1" fill="hold">
                                          <p:stCondLst>
                                            <p:cond delay="0"/>
                                          </p:stCondLst>
                                        </p:cTn>
                                        <p:tgtEl>
                                          <p:spTgt spid="156679"/>
                                        </p:tgtEl>
                                        <p:attrNameLst>
                                          <p:attrName>style.visibility</p:attrName>
                                        </p:attrNameLst>
                                      </p:cBhvr>
                                      <p:to>
                                        <p:strVal val="visible"/>
                                      </p:to>
                                    </p:set>
                                    <p:anim calcmode="lin" valueType="num">
                                      <p:cBhvr>
                                        <p:cTn id="33" dur="500" fill="hold"/>
                                        <p:tgtEl>
                                          <p:spTgt spid="156679"/>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156679"/>
                                        </p:tgtEl>
                                        <p:attrNameLst>
                                          <p:attrName>ppt_y</p:attrName>
                                        </p:attrNameLst>
                                      </p:cBhvr>
                                      <p:tavLst>
                                        <p:tav tm="0">
                                          <p:val>
                                            <p:strVal val="#ppt_y"/>
                                          </p:val>
                                        </p:tav>
                                        <p:tav tm="100000">
                                          <p:val>
                                            <p:strVal val="#ppt_y"/>
                                          </p:val>
                                        </p:tav>
                                      </p:tavLst>
                                    </p:anim>
                                    <p:anim calcmode="lin" valueType="num">
                                      <p:cBhvr>
                                        <p:cTn id="35" dur="500" fill="hold"/>
                                        <p:tgtEl>
                                          <p:spTgt spid="156679"/>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156679"/>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156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6" grpId="0"/>
      <p:bldP spid="156677" grpId="0" animBg="1"/>
      <p:bldP spid="156678" grpId="0" animBg="1"/>
      <p:bldP spid="15667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522515" y="-104503"/>
            <a:ext cx="10136776"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953385" y="480876"/>
            <a:ext cx="8895806" cy="5203348"/>
          </a:xfrm>
          <a:prstGeom prst="rect">
            <a:avLst/>
          </a:prstGeom>
        </p:spPr>
        <p:txBody>
          <a:bodyPr wrap="square">
            <a:spAutoFit/>
          </a:bodyPr>
          <a:lstStyle/>
          <a:p>
            <a:pPr algn="r" rtl="1">
              <a:lnSpc>
                <a:spcPct val="150000"/>
              </a:lnSpc>
            </a:pPr>
            <a:r>
              <a:rPr lang="ar-SA" sz="2800" b="1" dirty="0">
                <a:solidFill>
                  <a:schemeClr val="folHlink"/>
                </a:solidFill>
              </a:rPr>
              <a:t>پراكندگي‌ ميوه‌ و دانه‌</a:t>
            </a:r>
          </a:p>
          <a:p>
            <a:pPr algn="r" rtl="1">
              <a:lnSpc>
                <a:spcPct val="150000"/>
              </a:lnSpc>
            </a:pPr>
            <a:r>
              <a:rPr lang="ar-SA" sz="2800" b="1" dirty="0"/>
              <a:t> </a:t>
            </a:r>
            <a:r>
              <a:rPr lang="ar-SA" sz="2400" dirty="0"/>
              <a:t>دانه‌ پس‌ از جدا شدن‌ از گياه‌ مادر، پراكنده‌ مي‌شود. پراكنده‌ شدن‌ دانه‌ها يكي‌ </a:t>
            </a:r>
            <a:r>
              <a:rPr lang="ar-SA" sz="2400" dirty="0" smtClean="0"/>
              <a:t>ازعوامل‌ </a:t>
            </a:r>
            <a:r>
              <a:rPr lang="ar-SA" sz="2400" dirty="0"/>
              <a:t>مهم‌ انتشار گياهان‌ </a:t>
            </a:r>
            <a:r>
              <a:rPr lang="ar-SA" sz="2400" dirty="0" smtClean="0"/>
              <a:t>درطبيعت‌ </a:t>
            </a:r>
            <a:r>
              <a:rPr lang="ar-SA" sz="2400" dirty="0"/>
              <a:t>است‌. طبيعت‌ وسايل‌ بي‌نهايت‌ متنوعي‌ را براي‌ انتقال‌ دانه‌ها به‌ كار مي‌برد كه‌ در گياهان‌ مختلف‌ </a:t>
            </a:r>
            <a:r>
              <a:rPr lang="ar-SA" sz="2400" dirty="0" smtClean="0"/>
              <a:t>متفاوت‌اند</a:t>
            </a:r>
            <a:r>
              <a:rPr lang="fa-IR" sz="2400" dirty="0" smtClean="0"/>
              <a:t> </a:t>
            </a:r>
            <a:r>
              <a:rPr lang="ar-SA" sz="2400" dirty="0" smtClean="0"/>
              <a:t> </a:t>
            </a:r>
            <a:r>
              <a:rPr lang="ar-SA" sz="2400" dirty="0"/>
              <a:t>براي‌ اين‌ امر گياهان‌ در هر مورد سازش‌ خاصي‌ حاصل‌ مي‌كنند.</a:t>
            </a:r>
          </a:p>
          <a:p>
            <a:pPr algn="r" rtl="1">
              <a:lnSpc>
                <a:spcPct val="150000"/>
              </a:lnSpc>
            </a:pPr>
            <a:r>
              <a:rPr lang="ar-SA" sz="2400" dirty="0"/>
              <a:t>در بعضي‌ گونه‌ها، دانه‌ درون‌ ميوه‌هاي‌ ناشكوفا باقي‌ مي‌ماند و با ميوه‌ پراكنده‌ مي‌شود ديگر بخشهاي‌ گياه‌ مانند كاسبرگها يا زايده‌هاي‌ ميوه‌ ممكن‌ است‌ نقش‌ مؤثري‌ در پراكندگي‌ آن‌ داشته‌ باشند. در ميوه‌هاي‌ فندقه‌، گندمه‌، فندفه‌ بالدار وجود كرك‌ انتشار دانه‌ را تسهيل‌ مي‌كند</a:t>
            </a:r>
            <a:r>
              <a:rPr lang="en-US" sz="2400" dirty="0"/>
              <a:t> </a:t>
            </a:r>
            <a:endParaRPr lang="en-US" sz="2400" dirty="0"/>
          </a:p>
        </p:txBody>
      </p:sp>
    </p:spTree>
    <p:extLst>
      <p:ext uri="{BB962C8B-B14F-4D97-AF65-F5344CB8AC3E}">
        <p14:creationId xmlns:p14="http://schemas.microsoft.com/office/powerpoint/2010/main" val="1578194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908663" y="694843"/>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2614682" y="907209"/>
            <a:ext cx="6718663" cy="4649350"/>
          </a:xfrm>
          <a:prstGeom prst="rect">
            <a:avLst/>
          </a:prstGeom>
        </p:spPr>
        <p:txBody>
          <a:bodyPr wrap="square">
            <a:spAutoFit/>
          </a:bodyPr>
          <a:lstStyle/>
          <a:p>
            <a:pPr algn="r" rtl="1">
              <a:lnSpc>
                <a:spcPct val="150000"/>
              </a:lnSpc>
            </a:pPr>
            <a:r>
              <a:rPr lang="ar-SA" sz="3200" b="1" dirty="0">
                <a:solidFill>
                  <a:schemeClr val="folHlink"/>
                </a:solidFill>
              </a:rPr>
              <a:t>. ميوه‌</a:t>
            </a:r>
          </a:p>
          <a:p>
            <a:pPr algn="just" rtl="1">
              <a:lnSpc>
                <a:spcPct val="150000"/>
              </a:lnSpc>
            </a:pPr>
            <a:r>
              <a:rPr lang="ar-SA" sz="2400" b="1" dirty="0"/>
              <a:t> </a:t>
            </a:r>
            <a:r>
              <a:rPr lang="ar-SA" sz="2400" dirty="0"/>
              <a:t>ميوه‌ در اصطلاح‌ گياه‌شناسي‌ معمولاً از رشد تخمدان‌ به‌ وجود مي‌آيد،اما در بسياري‌ </a:t>
            </a:r>
            <a:r>
              <a:rPr lang="ar-SA" sz="2400" dirty="0" smtClean="0"/>
              <a:t>ازميوه‌ها </a:t>
            </a:r>
            <a:r>
              <a:rPr lang="ar-SA" sz="2400" dirty="0"/>
              <a:t>بخشهاي‌ ديگر گل‌ همراه‌ با تخمدان‌ رشد مي‌كنند. چنين‌ اندامهايي‌ ممكن‌ است‌ قسمتي‌ از پوشش‌ گل‌ (توت‌)، نهنج‌ (توت‌ فرنگي‌)، برگك‌ (</a:t>
            </a:r>
            <a:r>
              <a:rPr lang="ar-SA" sz="2400" dirty="0" smtClean="0"/>
              <a:t>آناناس‌)، </a:t>
            </a:r>
            <a:r>
              <a:rPr lang="ar-SA" sz="2400" dirty="0"/>
              <a:t>لوله‌ گل‌ همراه‌ بانهنج‌ (سيب‌)، </a:t>
            </a:r>
            <a:r>
              <a:rPr lang="ar-SA" sz="2400" dirty="0" smtClean="0"/>
              <a:t>يامحوربزرگ‌ </a:t>
            </a:r>
            <a:r>
              <a:rPr lang="ar-SA" sz="2400" dirty="0"/>
              <a:t>شده‌ </a:t>
            </a:r>
            <a:r>
              <a:rPr lang="ar-SA" sz="2400" dirty="0" smtClean="0"/>
              <a:t>گل‌آذين </a:t>
            </a:r>
            <a:r>
              <a:rPr lang="ar-SA" sz="2400" dirty="0"/>
              <a:t>(انجير) </a:t>
            </a:r>
            <a:r>
              <a:rPr lang="ar-SA" sz="2400" dirty="0" smtClean="0"/>
              <a:t>باشند.اگرغيراز </a:t>
            </a:r>
            <a:r>
              <a:rPr lang="ar-SA" sz="2400" dirty="0"/>
              <a:t>تخمدان‌ بخشهاي‌ ديگري‌ هم‌ در تشكيل‌ ميوه‌ شركت‌ داشته‌ باشند، چنين‌ ميوه‌اي‌ را كاذب‌   گويند.</a:t>
            </a:r>
            <a:endParaRPr lang="en-US" sz="2400" dirty="0"/>
          </a:p>
        </p:txBody>
      </p:sp>
    </p:spTree>
    <p:extLst>
      <p:ext uri="{BB962C8B-B14F-4D97-AF65-F5344CB8AC3E}">
        <p14:creationId xmlns:p14="http://schemas.microsoft.com/office/powerpoint/2010/main" val="1162886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613954" y="0"/>
            <a:ext cx="10054046"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908663" y="992965"/>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1306286" y="499937"/>
            <a:ext cx="8725987" cy="4446217"/>
          </a:xfrm>
          <a:prstGeom prst="rect">
            <a:avLst/>
          </a:prstGeom>
        </p:spPr>
        <p:txBody>
          <a:bodyPr wrap="square">
            <a:spAutoFit/>
          </a:bodyPr>
          <a:lstStyle/>
          <a:p>
            <a:pPr algn="r" rtl="1">
              <a:lnSpc>
                <a:spcPct val="90000"/>
              </a:lnSpc>
            </a:pPr>
            <a:r>
              <a:rPr lang="en-US" sz="2800" b="1" dirty="0">
                <a:solidFill>
                  <a:schemeClr val="folHlink"/>
                </a:solidFill>
              </a:rPr>
              <a:t> </a:t>
            </a:r>
            <a:r>
              <a:rPr lang="ar-SA" sz="3200" b="1" dirty="0">
                <a:solidFill>
                  <a:schemeClr val="folHlink"/>
                </a:solidFill>
              </a:rPr>
              <a:t>تشكيل‌ ميوه‌</a:t>
            </a:r>
          </a:p>
          <a:p>
            <a:pPr algn="just" rtl="1">
              <a:lnSpc>
                <a:spcPct val="150000"/>
              </a:lnSpc>
            </a:pPr>
            <a:r>
              <a:rPr lang="ar-SA" sz="2800" b="1" dirty="0"/>
              <a:t> </a:t>
            </a:r>
            <a:r>
              <a:rPr lang="ar-SA" sz="2400" dirty="0"/>
              <a:t>بعد از لقاح‌، سلسله‌ تغييراتي‌ در كيسه‌ جنيني‌ رخ‌ مي‌دهد و بخشهاي‌ ديگر گل‌ نيز </a:t>
            </a:r>
            <a:r>
              <a:rPr lang="ar-SA" sz="2400" dirty="0" smtClean="0"/>
              <a:t>تغييرمي‌كنند</a:t>
            </a:r>
            <a:r>
              <a:rPr lang="ar-SA" sz="2400" dirty="0"/>
              <a:t>. تخمدان‌ </a:t>
            </a:r>
            <a:r>
              <a:rPr lang="ar-SA" sz="2400" dirty="0" smtClean="0"/>
              <a:t>رشد</a:t>
            </a:r>
            <a:r>
              <a:rPr lang="fa-IR" sz="2400" dirty="0" smtClean="0"/>
              <a:t> </a:t>
            </a:r>
            <a:r>
              <a:rPr lang="ar-SA" sz="2400" dirty="0" smtClean="0"/>
              <a:t>مي‌يابدوبافت‌ </a:t>
            </a:r>
            <a:r>
              <a:rPr lang="ar-SA" sz="2400" dirty="0"/>
              <a:t>ديواره‌ آن‌، ضمن‌ تحولاتي‌، </a:t>
            </a:r>
            <a:r>
              <a:rPr lang="ar-SA" sz="2400" dirty="0" smtClean="0"/>
              <a:t>فرابررا </a:t>
            </a:r>
            <a:r>
              <a:rPr lang="ar-SA" sz="2400" dirty="0"/>
              <a:t>به‌ وجود مي‌آورد كه‌ </a:t>
            </a:r>
            <a:r>
              <a:rPr lang="ar-SA" sz="2400" dirty="0" smtClean="0"/>
              <a:t>ازسه‌ </a:t>
            </a:r>
            <a:r>
              <a:rPr lang="ar-SA" sz="2400" dirty="0"/>
              <a:t>لايه‌ تشكيل‌ شده‌ است‌: لايه‌ دروني‌ به‌ نام‌ </a:t>
            </a:r>
            <a:r>
              <a:rPr lang="ar-SA" sz="2400" dirty="0" smtClean="0"/>
              <a:t>درون‌بر، </a:t>
            </a:r>
            <a:r>
              <a:rPr lang="ar-SA" sz="2400" dirty="0"/>
              <a:t>كه‌ متشكل‌ از يك‌ يا چند لايه‌ ياخته‌ است‌، در بعضي‌ ميوه‌ها ممكن‌ است‌ بسيار سخت‌ (بادام‌) باشد، لايه‌ مياني‌ را </a:t>
            </a:r>
            <a:r>
              <a:rPr lang="ar-SA" sz="2400" dirty="0" smtClean="0"/>
              <a:t>ميان‌بر </a:t>
            </a:r>
            <a:r>
              <a:rPr lang="ar-SA" sz="2400" dirty="0"/>
              <a:t>گويند كه‌ از يك‌ يا چند لايه‌ ياخته‌ تشكيل‌ شده‌ است‌ </a:t>
            </a:r>
            <a:r>
              <a:rPr lang="ar-SA" sz="2400" dirty="0" smtClean="0"/>
              <a:t>ومعمولاً </a:t>
            </a:r>
            <a:r>
              <a:rPr lang="ar-SA" sz="2400" dirty="0"/>
              <a:t>شامل‌ دستجات‌ آوندي‌ است‌، بخش‌ بيروني‌ را </a:t>
            </a:r>
            <a:r>
              <a:rPr lang="ar-SA" sz="2400" dirty="0" smtClean="0"/>
              <a:t>برون‌بر </a:t>
            </a:r>
            <a:r>
              <a:rPr lang="ar-SA" sz="2400" dirty="0"/>
              <a:t>گويند كه‌ از يك‌ لايه‌ ياخته‌هاي‌ بشره‌اي‌ تشكيل‌ شده‌ است‌. اين‌ لايه‌ گاهي‌ كوتيني‌ و گاهي‌ پوشيده‌ از كرك‌ است‌. </a:t>
            </a:r>
            <a:endParaRPr lang="en-US" sz="2400" dirty="0"/>
          </a:p>
        </p:txBody>
      </p:sp>
    </p:spTree>
    <p:extLst>
      <p:ext uri="{BB962C8B-B14F-4D97-AF65-F5344CB8AC3E}">
        <p14:creationId xmlns:p14="http://schemas.microsoft.com/office/powerpoint/2010/main" val="26370936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378823" y="0"/>
            <a:ext cx="10816046"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322320" y="843296"/>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1240972" y="686087"/>
            <a:ext cx="9274627" cy="5498813"/>
          </a:xfrm>
          <a:prstGeom prst="rect">
            <a:avLst/>
          </a:prstGeom>
        </p:spPr>
        <p:txBody>
          <a:bodyPr wrap="square">
            <a:spAutoFit/>
          </a:bodyPr>
          <a:lstStyle/>
          <a:p>
            <a:pPr algn="r" rtl="1">
              <a:lnSpc>
                <a:spcPct val="90000"/>
              </a:lnSpc>
            </a:pPr>
            <a:r>
              <a:rPr lang="ar-SA" sz="2800" b="1" dirty="0">
                <a:solidFill>
                  <a:schemeClr val="folHlink"/>
                </a:solidFill>
              </a:rPr>
              <a:t>پارتنوكارپي‌</a:t>
            </a:r>
            <a:endParaRPr lang="en-US" sz="2800" b="1" dirty="0">
              <a:solidFill>
                <a:schemeClr val="folHlink"/>
              </a:solidFill>
            </a:endParaRPr>
          </a:p>
          <a:p>
            <a:pPr algn="r" rtl="1">
              <a:lnSpc>
                <a:spcPct val="150000"/>
              </a:lnSpc>
            </a:pPr>
            <a:r>
              <a:rPr lang="ar-SA" sz="2800" b="1" dirty="0"/>
              <a:t> </a:t>
            </a:r>
            <a:r>
              <a:rPr lang="ar-SA" sz="2400" dirty="0"/>
              <a:t>كليه‌ بخشهاي‌ گل‌، به‌ويژه‌ تخمدان‌ و تخمكهاي‌ درون‌ آن‌، در اثر لقاح‌ معمولاً تحريك‌ مي‌شوند. در بعضي‌ گياهان‌ ممكن‌ است‌ ميوه‌ به‌طور معمول‌ ولي‌ بدون‌ لقاح‌ رشد كنند. چنين‌ ميوه‌اي‌ ممكن‌ است‌ داراي‌ دانه‌ يا بدون‌ آن‌ باشد و اين‌ امر بستگي‌ به‌ پديده‌ پارتنوژنز  (بكرزايي‌) و در نتيجه‌ آن‌ رشد جنين‌ دارد. از طرف‌ ديگر، در بعضي‌ ميوه‌ها، با وجود انجام‌ عمل‌ لقاح‌ و رشد عادي‌ ميوه‌، تخمكها رشد نمي‌كنند و دانه‌ در ميوه‌ ديده‌ نمي‌شود. معمولاً اصطلاح‌ پارتنوكارپي‌ در صورتي‌ به‌ كار برده‌ مي‌شود كه‌ رشد ميوه‌ بدون‌ لقاح‌ بصورت‌ گيرد. اما بدون‌ بررسي‌ دقيق‌ نمي‌توان‌ تعيين‌ كرد كه‌ ميوه‌ حاصل‌ پارتنوكارپي‌ است‌ يا نه‌. مثلاً در نوعي‌ انگور بي‌دانه‌  ، عمل‌ لقاح‌ انجام‌ مي‌گيرد ولي‌ تخمكها رشد نمي‌كنند تا تبديل‌ به‌ دانه‌ شوند. توجه‌ داشته‌ باشيد كه‌ رشد ميوه‌ معمولي‌ دانه‌دار (گوجه‌ فرنگي‌) بيش‌ از رشد ميوه‌ بدون‌ دانه‌ است‌.</a:t>
            </a:r>
            <a:r>
              <a:rPr lang="en-US" sz="2400" dirty="0"/>
              <a:t> </a:t>
            </a:r>
            <a:endParaRPr lang="en-US" sz="2400" dirty="0"/>
          </a:p>
        </p:txBody>
      </p:sp>
    </p:spTree>
    <p:extLst>
      <p:ext uri="{BB962C8B-B14F-4D97-AF65-F5344CB8AC3E}">
        <p14:creationId xmlns:p14="http://schemas.microsoft.com/office/powerpoint/2010/main" val="19514508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980355"/>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207419" y="880023"/>
            <a:ext cx="7111393" cy="3600986"/>
          </a:xfrm>
          <a:prstGeom prst="rect">
            <a:avLst/>
          </a:prstGeom>
        </p:spPr>
        <p:txBody>
          <a:bodyPr wrap="square">
            <a:spAutoFit/>
          </a:bodyPr>
          <a:lstStyle/>
          <a:p>
            <a:pPr algn="just" rtl="1">
              <a:lnSpc>
                <a:spcPct val="150000"/>
              </a:lnSpc>
            </a:pPr>
            <a:r>
              <a:rPr lang="ar-SA" sz="2800" b="1" dirty="0">
                <a:solidFill>
                  <a:schemeClr val="folHlink"/>
                </a:solidFill>
              </a:rPr>
              <a:t> تقسيم‌بندي‌ ميوه‌ها</a:t>
            </a:r>
          </a:p>
          <a:p>
            <a:pPr algn="just" rtl="1">
              <a:lnSpc>
                <a:spcPct val="150000"/>
              </a:lnSpc>
            </a:pPr>
            <a:r>
              <a:rPr lang="ar-SA" sz="2800" b="1" dirty="0"/>
              <a:t> </a:t>
            </a:r>
            <a:r>
              <a:rPr lang="ar-SA" sz="2400" dirty="0"/>
              <a:t>تقسيم‌بندي‌ ميوه‌ها با توجه‌ به‌ ويژگيهايي‌ انجام‌ مي‌گيرد كه‌ عبارت‌اند </a:t>
            </a:r>
            <a:r>
              <a:rPr lang="ar-SA" sz="2400" dirty="0" smtClean="0"/>
              <a:t>از:1)ساختارگل‌ </a:t>
            </a:r>
            <a:r>
              <a:rPr lang="ar-SA" sz="2400" dirty="0"/>
              <a:t>2) ساختار تخمدان‌، 3) تعداد </a:t>
            </a:r>
            <a:r>
              <a:rPr lang="ar-SA" sz="2400" dirty="0" smtClean="0"/>
              <a:t>برچه‌هاي‌مادگي‌،4)وضع‌ </a:t>
            </a:r>
            <a:r>
              <a:rPr lang="ar-SA" sz="2400" dirty="0"/>
              <a:t>فرابر (خشك‌ يا آبدار)، 5) شكوفايي‌ يا ناشكوفايي‌ </a:t>
            </a:r>
            <a:r>
              <a:rPr lang="ar-SA" sz="2400" dirty="0" smtClean="0"/>
              <a:t>فرابرميوه‌</a:t>
            </a:r>
            <a:r>
              <a:rPr lang="fa-IR" sz="2400" dirty="0" smtClean="0"/>
              <a:t> </a:t>
            </a:r>
            <a:r>
              <a:rPr lang="ar-SA" sz="2400" dirty="0" smtClean="0"/>
              <a:t>رسيده‌</a:t>
            </a:r>
            <a:endParaRPr lang="fa-IR" sz="2400" dirty="0" smtClean="0"/>
          </a:p>
          <a:p>
            <a:pPr algn="just" rtl="1">
              <a:lnSpc>
                <a:spcPct val="150000"/>
              </a:lnSpc>
            </a:pPr>
            <a:r>
              <a:rPr lang="ar-SA" sz="2400" dirty="0" smtClean="0"/>
              <a:t> 6) </a:t>
            </a:r>
            <a:r>
              <a:rPr lang="ar-SA" sz="2400" dirty="0"/>
              <a:t>نحوه‌ شكفتن‌ ميوه‌هاي‌ شكوفا، 7) نقش‌ ساير قسمتهاي‌ گل‌ به‌ ويژه‌ كاسبرگها و نهنج‌ در تشكيل‌ ميوه‌.</a:t>
            </a:r>
            <a:endParaRPr lang="en-US" sz="2400" dirty="0"/>
          </a:p>
        </p:txBody>
      </p:sp>
    </p:spTree>
    <p:extLst>
      <p:ext uri="{BB962C8B-B14F-4D97-AF65-F5344CB8AC3E}">
        <p14:creationId xmlns:p14="http://schemas.microsoft.com/office/powerpoint/2010/main" val="40640641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839684" y="724019"/>
            <a:ext cx="7929154" cy="3693319"/>
          </a:xfrm>
          <a:prstGeom prst="rect">
            <a:avLst/>
          </a:prstGeom>
        </p:spPr>
        <p:txBody>
          <a:bodyPr wrap="square">
            <a:spAutoFit/>
          </a:bodyPr>
          <a:lstStyle/>
          <a:p>
            <a:pPr algn="r" rtl="1">
              <a:lnSpc>
                <a:spcPct val="150000"/>
              </a:lnSpc>
            </a:pPr>
            <a:r>
              <a:rPr lang="en-US" sz="2400" b="1" dirty="0">
                <a:solidFill>
                  <a:schemeClr val="folHlink"/>
                </a:solidFill>
              </a:rPr>
              <a:t> </a:t>
            </a:r>
            <a:r>
              <a:rPr lang="ar-SA" sz="2800" b="1" dirty="0">
                <a:solidFill>
                  <a:schemeClr val="folHlink"/>
                </a:solidFill>
              </a:rPr>
              <a:t>ميوه‌ گياهان‌ اصولاً دو نوع‌اند:</a:t>
            </a:r>
          </a:p>
          <a:p>
            <a:pPr algn="r" rtl="1">
              <a:lnSpc>
                <a:spcPct val="150000"/>
              </a:lnSpc>
            </a:pPr>
            <a:r>
              <a:rPr lang="ar-SA" sz="2800" dirty="0"/>
              <a:t> </a:t>
            </a:r>
            <a:r>
              <a:rPr lang="ar-SA" sz="2400" dirty="0"/>
              <a:t>1ـ ميوه‌هاي‌ ساده‌: كه‌ از رشد يك‌ تخمدان‌ حاصل‌ مي‌شوند و ممكن‌ است‌ از يك‌ يا چند برچه‌ به‌ وجود آيند. اين‌ ميوه‌ها خشك‌ (شكوفا يا ناشكوفا) يا آبدارند.</a:t>
            </a:r>
          </a:p>
          <a:p>
            <a:pPr algn="r" rtl="1">
              <a:lnSpc>
                <a:spcPct val="150000"/>
              </a:lnSpc>
            </a:pPr>
            <a:r>
              <a:rPr lang="ar-SA" sz="2400" dirty="0"/>
              <a:t> 2ـ ميوه‌هاي‌ مركب‌: كه‌ ممكن‌ است‌ از رشد چند تخمدان‌ در يك‌ گل‌ به‌ وجود آيند، مانند توت‌ فرنگي‌ و تمشك‌، و يا اينكه‌ از رشد چند تخمدان‌ موجود در چند گل‌ حاصل‌ شوند، مانند توت‌</a:t>
            </a:r>
            <a:r>
              <a:rPr lang="en-US" sz="2800" dirty="0"/>
              <a:t> </a:t>
            </a:r>
            <a:endParaRPr lang="en-US" sz="2800" dirty="0"/>
          </a:p>
        </p:txBody>
      </p:sp>
    </p:spTree>
    <p:extLst>
      <p:ext uri="{BB962C8B-B14F-4D97-AF65-F5344CB8AC3E}">
        <p14:creationId xmlns:p14="http://schemas.microsoft.com/office/powerpoint/2010/main" val="8984205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499" y="622362"/>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847850" y="819948"/>
            <a:ext cx="7531281" cy="4095352"/>
          </a:xfrm>
          <a:prstGeom prst="rect">
            <a:avLst/>
          </a:prstGeom>
        </p:spPr>
        <p:txBody>
          <a:bodyPr wrap="square">
            <a:spAutoFit/>
          </a:bodyPr>
          <a:lstStyle/>
          <a:p>
            <a:pPr algn="r" rtl="1">
              <a:lnSpc>
                <a:spcPct val="150000"/>
              </a:lnSpc>
            </a:pPr>
            <a:r>
              <a:rPr lang="ar-SA" sz="2800" b="1" dirty="0">
                <a:solidFill>
                  <a:schemeClr val="folHlink"/>
                </a:solidFill>
              </a:rPr>
              <a:t>ميوه‌هاي‌ ساده‌</a:t>
            </a:r>
          </a:p>
          <a:p>
            <a:pPr algn="r" rtl="1">
              <a:lnSpc>
                <a:spcPct val="150000"/>
              </a:lnSpc>
            </a:pPr>
            <a:r>
              <a:rPr lang="ar-SA" sz="2800" b="1" dirty="0"/>
              <a:t> </a:t>
            </a:r>
            <a:r>
              <a:rPr lang="ar-SA" sz="2400" dirty="0"/>
              <a:t>فرابر ميوه‌هاي‌ ساده‌ هنگام‌ رسيدن‌ ممكن‌ است‌ گوشتي‌ يا آبدار باشد كه‌ بخش‌ عمده‌ آن‌ را ياخته‌هاي‌ زنده‌ پارانشيمي‌ تشكيل‌ مي‌دهند. با اين‌ حال‌ فرابر نيز ممكن‌ است‌ پس‌ از رسيدن‌ خشك‌ باشد، در اين‌ صورت‌ ياخته‌هاي‌ آن‌ بيجان‌ و اسكلرانشيمي‌ بوده‌ و داراي‌ ديواره‌هاي‌ چوبي‌ و يا چوب‌ پنبه‌اي‌ هستند. با توجه‌ به‌ اين‌ مطالب‌، ميوه‌هاي‌ ساده‌ به‌ دو گروه‌: ميوه‌هاي‌ خشك‌ و آبدار تقسيم‌ مي‌شوند.</a:t>
            </a:r>
            <a:endParaRPr lang="en-US" sz="2400" dirty="0"/>
          </a:p>
        </p:txBody>
      </p:sp>
    </p:spTree>
    <p:extLst>
      <p:ext uri="{BB962C8B-B14F-4D97-AF65-F5344CB8AC3E}">
        <p14:creationId xmlns:p14="http://schemas.microsoft.com/office/powerpoint/2010/main" val="29977085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587699"/>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664969" y="827863"/>
            <a:ext cx="8131969" cy="2987356"/>
          </a:xfrm>
          <a:prstGeom prst="rect">
            <a:avLst/>
          </a:prstGeom>
        </p:spPr>
        <p:txBody>
          <a:bodyPr wrap="square">
            <a:spAutoFit/>
          </a:bodyPr>
          <a:lstStyle/>
          <a:p>
            <a:pPr algn="r" rtl="1">
              <a:lnSpc>
                <a:spcPct val="150000"/>
              </a:lnSpc>
            </a:pPr>
            <a:r>
              <a:rPr lang="en-US" sz="2800" b="1" dirty="0">
                <a:solidFill>
                  <a:schemeClr val="folHlink"/>
                </a:solidFill>
              </a:rPr>
              <a:t> </a:t>
            </a:r>
            <a:r>
              <a:rPr lang="ar-SA" sz="2800" b="1" dirty="0">
                <a:solidFill>
                  <a:schemeClr val="folHlink"/>
                </a:solidFill>
              </a:rPr>
              <a:t>ميوه‌هاي‌ خشك‌</a:t>
            </a:r>
          </a:p>
          <a:p>
            <a:pPr algn="r" rtl="1">
              <a:lnSpc>
                <a:spcPct val="150000"/>
              </a:lnSpc>
            </a:pPr>
            <a:r>
              <a:rPr lang="ar-SA" sz="2800" b="1" dirty="0"/>
              <a:t> </a:t>
            </a:r>
            <a:r>
              <a:rPr lang="ar-SA" sz="2400" dirty="0"/>
              <a:t>اين‌ ميوه‌ها، عموماً فرابر خشك‌ دارند كه‌ ممكن‌ است‌ بعد از رسيدن‌، چرم‌ مانند يا كاغذي‌ يا چوبي‌ شوند. اگر اين‌ ميوه‌ها پس‌ از رسيدن‌ بشكفند و دانه‌ها بيرون‌ بريزند، آنها را شكوفا  مي‌نامند. و در صورتي‌ كه‌ باز نشوند و دانه‌ها درون‌ فرابر باقي‌ بمانند، آنها را ناشكوفا   گويند.</a:t>
            </a:r>
            <a:endParaRPr lang="en-US" sz="2400" dirty="0"/>
          </a:p>
        </p:txBody>
      </p:sp>
    </p:spTree>
    <p:extLst>
      <p:ext uri="{BB962C8B-B14F-4D97-AF65-F5344CB8AC3E}">
        <p14:creationId xmlns:p14="http://schemas.microsoft.com/office/powerpoint/2010/main" val="22630145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785</TotalTime>
  <Words>1643</Words>
  <Application>Microsoft Office PowerPoint</Application>
  <PresentationFormat>Widescreen</PresentationFormat>
  <Paragraphs>74</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2  Farnaz</vt:lpstr>
      <vt:lpstr>2  Sahar</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250</cp:revision>
  <dcterms:created xsi:type="dcterms:W3CDTF">2020-04-05T15:16:16Z</dcterms:created>
  <dcterms:modified xsi:type="dcterms:W3CDTF">2020-05-31T17:48:55Z</dcterms:modified>
</cp:coreProperties>
</file>