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41" r:id="rId76"/>
    <p:sldId id="332" r:id="rId77"/>
    <p:sldId id="333" r:id="rId78"/>
    <p:sldId id="334" r:id="rId79"/>
    <p:sldId id="335" r:id="rId80"/>
    <p:sldId id="336" r:id="rId81"/>
    <p:sldId id="337" r:id="rId82"/>
    <p:sldId id="338" r:id="rId83"/>
    <p:sldId id="339" r:id="rId84"/>
    <p:sldId id="340" r:id="rId85"/>
    <p:sldId id="342" r:id="rId86"/>
    <p:sldId id="343" r:id="rId87"/>
    <p:sldId id="344" r:id="rId88"/>
    <p:sldId id="345" r:id="rId89"/>
    <p:sldId id="346" r:id="rId90"/>
    <p:sldId id="347" r:id="rId91"/>
    <p:sldId id="348" r:id="rId92"/>
    <p:sldId id="349" r:id="rId93"/>
    <p:sldId id="350" r:id="rId94"/>
    <p:sldId id="351" r:id="rId95"/>
    <p:sldId id="352" r:id="rId96"/>
    <p:sldId id="353" r:id="rId97"/>
    <p:sldId id="355" r:id="rId98"/>
    <p:sldId id="354" r:id="rId99"/>
    <p:sldId id="356" r:id="rId100"/>
    <p:sldId id="357" r:id="rId101"/>
    <p:sldId id="358" r:id="rId102"/>
    <p:sldId id="359" r:id="rId103"/>
    <p:sldId id="360" r:id="rId104"/>
    <p:sldId id="361" r:id="rId105"/>
    <p:sldId id="362" r:id="rId106"/>
    <p:sldId id="363" r:id="rId107"/>
    <p:sldId id="364" r:id="rId108"/>
    <p:sldId id="365" r:id="rId109"/>
    <p:sldId id="366" r:id="rId110"/>
    <p:sldId id="367" r:id="rId111"/>
    <p:sldId id="368" r:id="rId112"/>
    <p:sldId id="369" r:id="rId113"/>
    <p:sldId id="370" r:id="rId114"/>
    <p:sldId id="371" r:id="rId115"/>
    <p:sldId id="372" r:id="rId116"/>
    <p:sldId id="373" r:id="rId117"/>
    <p:sldId id="374" r:id="rId118"/>
    <p:sldId id="375" r:id="rId119"/>
    <p:sldId id="376" r:id="rId120"/>
    <p:sldId id="377" r:id="rId121"/>
    <p:sldId id="378" r:id="rId122"/>
    <p:sldId id="379" r:id="rId123"/>
    <p:sldId id="380" r:id="rId124"/>
    <p:sldId id="381" r:id="rId125"/>
    <p:sldId id="382" r:id="rId126"/>
    <p:sldId id="383" r:id="rId127"/>
    <p:sldId id="384" r:id="rId128"/>
    <p:sldId id="385" r:id="rId129"/>
    <p:sldId id="386" r:id="rId130"/>
    <p:sldId id="387" r:id="rId131"/>
    <p:sldId id="388" r:id="rId1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452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08"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C85C3A-B03E-4B75-B06B-D3F38D8BEDC6}" type="datetimeFigureOut">
              <a:rPr lang="en-US" smtClean="0"/>
              <a:t>3/27/2020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A8894E-ABB9-4E9D-A868-8E43FD28A88C}" type="slidenum">
              <a:rPr lang="en-US" smtClean="0"/>
              <a:t>‹#›</a:t>
            </a:fld>
            <a:endParaRPr lang="en-US"/>
          </a:p>
        </p:txBody>
      </p:sp>
    </p:spTree>
    <p:extLst>
      <p:ext uri="{BB962C8B-B14F-4D97-AF65-F5344CB8AC3E}">
        <p14:creationId xmlns:p14="http://schemas.microsoft.com/office/powerpoint/2010/main" val="2861937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A8894E-ABB9-4E9D-A868-8E43FD28A88C}" type="slidenum">
              <a:rPr lang="en-US" smtClean="0"/>
              <a:t>76</a:t>
            </a:fld>
            <a:endParaRPr lang="en-US"/>
          </a:p>
        </p:txBody>
      </p:sp>
    </p:spTree>
    <p:extLst>
      <p:ext uri="{BB962C8B-B14F-4D97-AF65-F5344CB8AC3E}">
        <p14:creationId xmlns:p14="http://schemas.microsoft.com/office/powerpoint/2010/main" val="1500449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074A11F-1BF6-46C1-9076-4BA103E7261A}" type="datetimeFigureOut">
              <a:rPr lang="en-US" smtClean="0"/>
              <a:t>3/27/2020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7021FF4-BA20-41E7-B4A0-515100CF053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74A11F-1BF6-46C1-9076-4BA103E7261A}" type="datetimeFigureOut">
              <a:rPr lang="en-US" smtClean="0"/>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21FF4-BA20-41E7-B4A0-515100CF05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74A11F-1BF6-46C1-9076-4BA103E7261A}" type="datetimeFigureOut">
              <a:rPr lang="en-US" smtClean="0"/>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21FF4-BA20-41E7-B4A0-515100CF05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074A11F-1BF6-46C1-9076-4BA103E7261A}" type="datetimeFigureOut">
              <a:rPr lang="en-US" smtClean="0"/>
              <a:t>3/27/2020</a:t>
            </a:fld>
            <a:endParaRPr lang="en-US"/>
          </a:p>
        </p:txBody>
      </p:sp>
      <p:sp>
        <p:nvSpPr>
          <p:cNvPr id="9" name="Slide Number Placeholder 8"/>
          <p:cNvSpPr>
            <a:spLocks noGrp="1"/>
          </p:cNvSpPr>
          <p:nvPr>
            <p:ph type="sldNum" sz="quarter" idx="15"/>
          </p:nvPr>
        </p:nvSpPr>
        <p:spPr/>
        <p:txBody>
          <a:bodyPr rtlCol="0"/>
          <a:lstStyle/>
          <a:p>
            <a:fld id="{47021FF4-BA20-41E7-B4A0-515100CF0531}"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074A11F-1BF6-46C1-9076-4BA103E7261A}" type="datetimeFigureOut">
              <a:rPr lang="en-US" smtClean="0"/>
              <a:t>3/27/2020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7021FF4-BA20-41E7-B4A0-515100CF053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074A11F-1BF6-46C1-9076-4BA103E7261A}" type="datetimeFigureOut">
              <a:rPr lang="en-US" smtClean="0"/>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21FF4-BA20-41E7-B4A0-515100CF0531}"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074A11F-1BF6-46C1-9076-4BA103E7261A}" type="datetimeFigureOut">
              <a:rPr lang="en-US" smtClean="0"/>
              <a:t>3/27/2020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021FF4-BA20-41E7-B4A0-515100CF0531}"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074A11F-1BF6-46C1-9076-4BA103E7261A}" type="datetimeFigureOut">
              <a:rPr lang="en-US" smtClean="0"/>
              <a:t>3/27/2020</a:t>
            </a:fld>
            <a:endParaRPr lang="en-US"/>
          </a:p>
        </p:txBody>
      </p:sp>
      <p:sp>
        <p:nvSpPr>
          <p:cNvPr id="7" name="Slide Number Placeholder 6"/>
          <p:cNvSpPr>
            <a:spLocks noGrp="1"/>
          </p:cNvSpPr>
          <p:nvPr>
            <p:ph type="sldNum" sz="quarter" idx="11"/>
          </p:nvPr>
        </p:nvSpPr>
        <p:spPr/>
        <p:txBody>
          <a:bodyPr rtlCol="0"/>
          <a:lstStyle/>
          <a:p>
            <a:fld id="{47021FF4-BA20-41E7-B4A0-515100CF0531}"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74A11F-1BF6-46C1-9076-4BA103E7261A}" type="datetimeFigureOut">
              <a:rPr lang="en-US" smtClean="0"/>
              <a:t>3/27/2020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021FF4-BA20-41E7-B4A0-515100CF05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074A11F-1BF6-46C1-9076-4BA103E7261A}" type="datetimeFigureOut">
              <a:rPr lang="en-US" smtClean="0"/>
              <a:t>3/27/2020</a:t>
            </a:fld>
            <a:endParaRPr lang="en-US"/>
          </a:p>
        </p:txBody>
      </p:sp>
      <p:sp>
        <p:nvSpPr>
          <p:cNvPr id="22" name="Slide Number Placeholder 21"/>
          <p:cNvSpPr>
            <a:spLocks noGrp="1"/>
          </p:cNvSpPr>
          <p:nvPr>
            <p:ph type="sldNum" sz="quarter" idx="15"/>
          </p:nvPr>
        </p:nvSpPr>
        <p:spPr/>
        <p:txBody>
          <a:bodyPr rtlCol="0"/>
          <a:lstStyle/>
          <a:p>
            <a:fld id="{47021FF4-BA20-41E7-B4A0-515100CF0531}"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074A11F-1BF6-46C1-9076-4BA103E7261A}" type="datetimeFigureOut">
              <a:rPr lang="en-US" smtClean="0"/>
              <a:t>3/27/2020</a:t>
            </a:fld>
            <a:endParaRPr lang="en-US"/>
          </a:p>
        </p:txBody>
      </p:sp>
      <p:sp>
        <p:nvSpPr>
          <p:cNvPr id="18" name="Slide Number Placeholder 17"/>
          <p:cNvSpPr>
            <a:spLocks noGrp="1"/>
          </p:cNvSpPr>
          <p:nvPr>
            <p:ph type="sldNum" sz="quarter" idx="11"/>
          </p:nvPr>
        </p:nvSpPr>
        <p:spPr/>
        <p:txBody>
          <a:bodyPr rtlCol="0"/>
          <a:lstStyle/>
          <a:p>
            <a:fld id="{47021FF4-BA20-41E7-B4A0-515100CF0531}"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74A11F-1BF6-46C1-9076-4BA103E7261A}" type="datetimeFigureOut">
              <a:rPr lang="en-US" smtClean="0"/>
              <a:t>3/27/2020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7021FF4-BA20-41E7-B4A0-515100CF05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1"/>
          </a:solidFill>
        </p:spPr>
        <p:txBody>
          <a:bodyPr/>
          <a:lstStyle/>
          <a:p>
            <a:pPr algn="r" rtl="1"/>
            <a:r>
              <a:rPr lang="fa-IR" dirty="0" smtClean="0">
                <a:solidFill>
                  <a:schemeClr val="tx1"/>
                </a:solidFill>
                <a:cs typeface="B Mitra" pitchFamily="2" charset="-78"/>
              </a:rPr>
              <a:t>درآمدی بر نظام تربیتی </a:t>
            </a:r>
            <a:r>
              <a:rPr lang="fa-IR" dirty="0" smtClean="0">
                <a:solidFill>
                  <a:srgbClr val="0070C0"/>
                </a:solidFill>
                <a:cs typeface="B Mitra" pitchFamily="2" charset="-78"/>
              </a:rPr>
              <a:t>اسلام</a:t>
            </a:r>
            <a:r>
              <a:rPr lang="fa-IR" dirty="0" smtClean="0">
                <a:solidFill>
                  <a:srgbClr val="002060"/>
                </a:solidFill>
              </a:rPr>
              <a:t> </a:t>
            </a:r>
            <a:endParaRPr lang="en-US" dirty="0">
              <a:solidFill>
                <a:srgbClr val="002060"/>
              </a:solidFill>
            </a:endParaRPr>
          </a:p>
        </p:txBody>
      </p:sp>
      <p:sp>
        <p:nvSpPr>
          <p:cNvPr id="3" name="Subtitle 2"/>
          <p:cNvSpPr>
            <a:spLocks noGrp="1"/>
          </p:cNvSpPr>
          <p:nvPr>
            <p:ph type="subTitle" idx="1"/>
          </p:nvPr>
        </p:nvSpPr>
        <p:spPr>
          <a:solidFill>
            <a:srgbClr val="FFFF00"/>
          </a:solidFill>
          <a:ln>
            <a:solidFill>
              <a:schemeClr val="accent1"/>
            </a:solidFill>
          </a:ln>
        </p:spPr>
        <p:txBody>
          <a:bodyPr/>
          <a:lstStyle/>
          <a:p>
            <a:pPr algn="r" rtl="1"/>
            <a:r>
              <a:rPr lang="fa-IR" dirty="0" smtClean="0">
                <a:solidFill>
                  <a:schemeClr val="tx1"/>
                </a:solidFill>
                <a:cs typeface="B Mitra" pitchFamily="2" charset="-78"/>
              </a:rPr>
              <a:t>محمدعلی حاجی ده آبادی</a:t>
            </a:r>
          </a:p>
          <a:p>
            <a:pPr algn="r" rtl="1"/>
            <a:r>
              <a:rPr lang="fa-IR" sz="2800" dirty="0" smtClean="0">
                <a:solidFill>
                  <a:schemeClr val="bg1"/>
                </a:solidFill>
                <a:cs typeface="B Mitra" pitchFamily="2" charset="-78"/>
              </a:rPr>
              <a:t>چاپ هفتم </a:t>
            </a:r>
          </a:p>
          <a:p>
            <a:pPr algn="r" rtl="1"/>
            <a:r>
              <a:rPr lang="fa-IR" sz="1600" dirty="0" smtClean="0">
                <a:solidFill>
                  <a:schemeClr val="tx1"/>
                </a:solidFill>
                <a:cs typeface="B Lotus" pitchFamily="2" charset="-78"/>
              </a:rPr>
              <a:t>پژوهشگاه بین المللی المصطفی علیه السلام</a:t>
            </a:r>
            <a:r>
              <a:rPr lang="fa-IR" sz="1600" dirty="0" smtClean="0">
                <a:cs typeface="B Lotus" pitchFamily="2" charset="-78"/>
              </a:rPr>
              <a:t>  </a:t>
            </a:r>
            <a:endParaRPr lang="en-US" sz="1600" dirty="0">
              <a:cs typeface="B Lotus" pitchFamily="2" charset="-78"/>
            </a:endParaRPr>
          </a:p>
        </p:txBody>
      </p:sp>
    </p:spTree>
    <p:extLst>
      <p:ext uri="{BB962C8B-B14F-4D97-AF65-F5344CB8AC3E}">
        <p14:creationId xmlns:p14="http://schemas.microsoft.com/office/powerpoint/2010/main" val="2005288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90600"/>
            <a:ext cx="7162800" cy="4678204"/>
          </a:xfrm>
          <a:prstGeom prst="rect">
            <a:avLst/>
          </a:prstGeom>
          <a:noFill/>
        </p:spPr>
        <p:txBody>
          <a:bodyPr wrap="square" rtlCol="0">
            <a:spAutoFit/>
          </a:bodyPr>
          <a:lstStyle/>
          <a:p>
            <a:pPr algn="r" rtl="1"/>
            <a:r>
              <a:rPr lang="fa-IR" sz="2000" dirty="0" smtClean="0">
                <a:cs typeface="B Mitra" pitchFamily="2" charset="-78"/>
              </a:rPr>
              <a:t>1- </a:t>
            </a:r>
            <a:r>
              <a:rPr lang="fa-IR" sz="2000" dirty="0" smtClean="0">
                <a:solidFill>
                  <a:srgbClr val="FF0000"/>
                </a:solidFill>
                <a:cs typeface="B Mitra" pitchFamily="2" charset="-78"/>
              </a:rPr>
              <a:t>تعلیم و تربیت </a:t>
            </a:r>
            <a:r>
              <a:rPr lang="fa-IR" sz="2000" dirty="0" smtClean="0">
                <a:cs typeface="B Mitra" pitchFamily="2" charset="-78"/>
              </a:rPr>
              <a:t>فعل و انفعالی است میان دو قطب سیّال(مربی و متربی) که مسبوق به اصلی و متوجه هدفی و مستلزم طرح و نقشه ای باشد.</a:t>
            </a:r>
          </a:p>
          <a:p>
            <a:pPr algn="r" rtl="1"/>
            <a:r>
              <a:rPr lang="fa-IR" sz="2000" dirty="0" smtClean="0">
                <a:cs typeface="B Mitra" pitchFamily="2" charset="-78"/>
              </a:rPr>
              <a:t>2- </a:t>
            </a:r>
            <a:r>
              <a:rPr lang="fa-IR" sz="2000" dirty="0" smtClean="0">
                <a:solidFill>
                  <a:srgbClr val="FF0000"/>
                </a:solidFill>
                <a:cs typeface="B Mitra" pitchFamily="2" charset="-78"/>
              </a:rPr>
              <a:t>تعلیم و تربیت </a:t>
            </a:r>
            <a:r>
              <a:rPr lang="fa-IR" sz="2000" dirty="0" smtClean="0">
                <a:cs typeface="B Mitra" pitchFamily="2" charset="-78"/>
              </a:rPr>
              <a:t>عبارت است از مجموعه اعمال یا تأثیرات عمدی و هدفدار یک انسان(مربی) بر انسان دیگر(متربی)؛ بویژه عمل یا تأثیر فرد بالغ و مجرب بر کودک و نوجوان به منظور ایجاد صفات (اخلاقی و عملی) یا مهارت های حرفه ای. </a:t>
            </a:r>
            <a:endParaRPr lang="fa-IR" sz="2000" dirty="0">
              <a:cs typeface="B Mitra" pitchFamily="2" charset="-78"/>
            </a:endParaRPr>
          </a:p>
          <a:p>
            <a:pPr algn="r" rtl="1"/>
            <a:r>
              <a:rPr lang="fa-IR" sz="2000" dirty="0" smtClean="0">
                <a:cs typeface="B Mitra" pitchFamily="2" charset="-78"/>
              </a:rPr>
              <a:t>به عبارت دیگر </a:t>
            </a:r>
            <a:r>
              <a:rPr lang="fa-IR" sz="2000" dirty="0" smtClean="0">
                <a:solidFill>
                  <a:srgbClr val="FF0000"/>
                </a:solidFill>
                <a:cs typeface="B Mitra" pitchFamily="2" charset="-78"/>
              </a:rPr>
              <a:t>تعلیم و تربیت </a:t>
            </a:r>
            <a:r>
              <a:rPr lang="fa-IR" sz="2000" dirty="0" smtClean="0">
                <a:cs typeface="B Mitra" pitchFamily="2" charset="-78"/>
              </a:rPr>
              <a:t>عبارت است از فراهم کردن زمینه ها و عوامل به فعلیت رساندن یا شکوفا ساختن استعدادهای شخص در جهت رشد و تکامل اختیاری او به سوی هدف های مطلوب و بر اساس برنامه های سنجیده شده.</a:t>
            </a:r>
          </a:p>
          <a:p>
            <a:pPr algn="r" rtl="1"/>
            <a:r>
              <a:rPr lang="fa-IR" sz="2000" dirty="0" smtClean="0">
                <a:cs typeface="B Mitra" pitchFamily="2" charset="-78"/>
              </a:rPr>
              <a:t>3- </a:t>
            </a:r>
            <a:r>
              <a:rPr lang="fa-IR" sz="2000" dirty="0" smtClean="0">
                <a:solidFill>
                  <a:srgbClr val="FF0000"/>
                </a:solidFill>
                <a:cs typeface="B Mitra" pitchFamily="2" charset="-78"/>
              </a:rPr>
              <a:t>تعلیم و تربیت </a:t>
            </a:r>
            <a:r>
              <a:rPr lang="fa-IR" sz="2000" dirty="0" smtClean="0">
                <a:cs typeface="B Mitra" pitchFamily="2" charset="-78"/>
              </a:rPr>
              <a:t>فعالیت یا کوششی است که در افراد مسن تر اجتماع انسانی یا آنهایی که بیشتر رشد کرده اند با افراد کم رشدتر برخورد می کنند تا رشد بیشتری را در آنها بوجود آورند و از این راه به پیشرفت زندگی انسانی کمک کنند. </a:t>
            </a:r>
          </a:p>
          <a:p>
            <a:pPr algn="r" rtl="1"/>
            <a:r>
              <a:rPr lang="fa-IR" sz="2000" dirty="0" smtClean="0">
                <a:cs typeface="B Mitra" pitchFamily="2" charset="-78"/>
              </a:rPr>
              <a:t>4- </a:t>
            </a:r>
            <a:r>
              <a:rPr lang="fa-IR" sz="2000" dirty="0" smtClean="0">
                <a:solidFill>
                  <a:srgbClr val="FF0000"/>
                </a:solidFill>
                <a:cs typeface="B Mitra" pitchFamily="2" charset="-78"/>
              </a:rPr>
              <a:t>تعلیم و تربیت </a:t>
            </a:r>
            <a:r>
              <a:rPr lang="fa-IR" sz="2000" dirty="0" smtClean="0">
                <a:cs typeface="B Mitra" pitchFamily="2" charset="-78"/>
              </a:rPr>
              <a:t>جریانی است که بوسیله افراد از روی قصد و اراده، رشد افراد دیگر را هدایت می کند.</a:t>
            </a:r>
          </a:p>
          <a:p>
            <a:pPr algn="r" rtl="1"/>
            <a:r>
              <a:rPr lang="fa-IR" sz="2000" dirty="0" smtClean="0">
                <a:cs typeface="B Mitra" pitchFamily="2" charset="-78"/>
              </a:rPr>
              <a:t>5- </a:t>
            </a:r>
            <a:r>
              <a:rPr lang="fa-IR" sz="2000" dirty="0" smtClean="0">
                <a:solidFill>
                  <a:srgbClr val="FF0000"/>
                </a:solidFill>
                <a:cs typeface="B Mitra" pitchFamily="2" charset="-78"/>
              </a:rPr>
              <a:t>تربیت</a:t>
            </a:r>
            <a:r>
              <a:rPr lang="fa-IR" sz="2000" dirty="0" smtClean="0">
                <a:cs typeface="B Mitra" pitchFamily="2" charset="-78"/>
              </a:rPr>
              <a:t> عبارت است از پرورش دادن استعدادهایی که در فرد مورد تربیت موجود است. </a:t>
            </a:r>
          </a:p>
          <a:p>
            <a:pPr algn="r" rtl="1"/>
            <a:endParaRPr lang="en-US" dirty="0"/>
          </a:p>
        </p:txBody>
      </p:sp>
    </p:spTree>
    <p:extLst>
      <p:ext uri="{BB962C8B-B14F-4D97-AF65-F5344CB8AC3E}">
        <p14:creationId xmlns:p14="http://schemas.microsoft.com/office/powerpoint/2010/main" val="1918268714"/>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اقسام اهداف کلی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noAutofit/>
          </a:bodyPr>
          <a:lstStyle/>
          <a:p>
            <a:pPr algn="r" rtl="1"/>
            <a:r>
              <a:rPr lang="fa-IR" sz="2800" dirty="0" smtClean="0">
                <a:solidFill>
                  <a:srgbClr val="C00000"/>
                </a:solidFill>
                <a:cs typeface="B Mitra" pitchFamily="2" charset="-78"/>
              </a:rPr>
              <a:t>اهداف تربیت عقلانی </a:t>
            </a:r>
          </a:p>
          <a:p>
            <a:pPr algn="r" rtl="1"/>
            <a:r>
              <a:rPr lang="fa-IR" sz="2800" dirty="0" smtClean="0">
                <a:cs typeface="B Mitra" pitchFamily="2" charset="-78"/>
              </a:rPr>
              <a:t>برخی از اهداف تربیت عقلانی به قرار زیر می باشد:</a:t>
            </a:r>
          </a:p>
          <a:p>
            <a:pPr algn="r" rtl="1"/>
            <a:r>
              <a:rPr lang="fa-IR" sz="2800" dirty="0" smtClean="0">
                <a:solidFill>
                  <a:srgbClr val="7030A0"/>
                </a:solidFill>
                <a:cs typeface="B Mitra" pitchFamily="2" charset="-78"/>
              </a:rPr>
              <a:t>1- تقویت روحیه حقیقت جویی، تعقل و تفکر، مطالعه، بررسی، تعمق، تحقیق، نقادی و ابتکار در زمینه های اسلامی، فرهنگی، علمی و فنی.</a:t>
            </a:r>
          </a:p>
          <a:p>
            <a:pPr algn="r" rtl="1"/>
            <a:r>
              <a:rPr lang="fa-IR" sz="2800" dirty="0" smtClean="0">
                <a:solidFill>
                  <a:srgbClr val="FF0000"/>
                </a:solidFill>
                <a:cs typeface="B Mitra" pitchFamily="2" charset="-78"/>
              </a:rPr>
              <a:t>2- تقویت روحیه تعلیم و تعلم مستمر</a:t>
            </a:r>
          </a:p>
          <a:p>
            <a:pPr algn="r" rtl="1"/>
            <a:r>
              <a:rPr lang="fa-IR" sz="2800" dirty="0" smtClean="0">
                <a:solidFill>
                  <a:srgbClr val="0070C0"/>
                </a:solidFill>
                <a:cs typeface="B Mitra" pitchFamily="2" charset="-78"/>
              </a:rPr>
              <a:t>3- شناخت عالم هستی به عنوان تجلی گاه حقیقت مطلق و جلوه ذات باری تعالی</a:t>
            </a:r>
          </a:p>
          <a:p>
            <a:pPr algn="r" rtl="1"/>
            <a:r>
              <a:rPr lang="fa-IR" sz="2800" dirty="0" smtClean="0">
                <a:solidFill>
                  <a:schemeClr val="accent3">
                    <a:lumMod val="75000"/>
                  </a:schemeClr>
                </a:solidFill>
                <a:cs typeface="B Mitra" pitchFamily="2" charset="-78"/>
              </a:rPr>
              <a:t>4- شناخت اسرار جهان آفرینش و قوانین طبیعت به عنوان آیات الهی</a:t>
            </a:r>
          </a:p>
          <a:p>
            <a:pPr algn="r" rtl="1"/>
            <a:r>
              <a:rPr lang="fa-IR" sz="2800" dirty="0" smtClean="0">
                <a:solidFill>
                  <a:srgbClr val="00B050"/>
                </a:solidFill>
                <a:cs typeface="B Mitra" pitchFamily="2" charset="-78"/>
              </a:rPr>
              <a:t>5- پرورش روحیه مشاهده و تفکر در آثار صنع الهی با بهره جویی کامل از دستاوردهای علمی بشر</a:t>
            </a:r>
            <a:endParaRPr lang="en-US" sz="2800" dirty="0">
              <a:solidFill>
                <a:srgbClr val="00B050"/>
              </a:solidFill>
              <a:cs typeface="B Mitra" pitchFamily="2" charset="-78"/>
            </a:endParaRPr>
          </a:p>
        </p:txBody>
      </p:sp>
    </p:spTree>
    <p:extLst>
      <p:ext uri="{BB962C8B-B14F-4D97-AF65-F5344CB8AC3E}">
        <p14:creationId xmlns:p14="http://schemas.microsoft.com/office/powerpoint/2010/main" val="296077232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اقسام اهداف کلی</a:t>
            </a:r>
            <a:endParaRPr lang="en-US" dirty="0"/>
          </a:p>
        </p:txBody>
      </p:sp>
      <p:sp>
        <p:nvSpPr>
          <p:cNvPr id="3" name="Content Placeholder 2"/>
          <p:cNvSpPr>
            <a:spLocks noGrp="1"/>
          </p:cNvSpPr>
          <p:nvPr>
            <p:ph sz="quarter" idx="1"/>
          </p:nvPr>
        </p:nvSpPr>
        <p:spPr/>
        <p:txBody>
          <a:bodyPr/>
          <a:lstStyle/>
          <a:p>
            <a:pPr algn="just" rtl="1"/>
            <a:r>
              <a:rPr lang="fa-IR" b="1" dirty="0" smtClean="0">
                <a:solidFill>
                  <a:srgbClr val="C00000"/>
                </a:solidFill>
                <a:cs typeface="B Mitra" pitchFamily="2" charset="-78"/>
              </a:rPr>
              <a:t>2- تربیت دینی</a:t>
            </a:r>
          </a:p>
          <a:p>
            <a:pPr algn="just" rtl="1"/>
            <a:r>
              <a:rPr lang="fa-IR" dirty="0" smtClean="0">
                <a:solidFill>
                  <a:srgbClr val="00B050"/>
                </a:solidFill>
                <a:cs typeface="B Mitra" pitchFamily="2" charset="-78"/>
              </a:rPr>
              <a:t>تربیت دینی</a:t>
            </a:r>
            <a:r>
              <a:rPr lang="fa-IR" dirty="0" smtClean="0">
                <a:cs typeface="B Mitra" pitchFamily="2" charset="-78"/>
              </a:rPr>
              <a:t> را می توان </a:t>
            </a:r>
            <a:r>
              <a:rPr lang="fa-IR" dirty="0" smtClean="0">
                <a:solidFill>
                  <a:srgbClr val="7030A0"/>
                </a:solidFill>
                <a:cs typeface="B Mitra" pitchFamily="2" charset="-78"/>
              </a:rPr>
              <a:t>احیای دین داری</a:t>
            </a:r>
            <a:r>
              <a:rPr lang="fa-IR" dirty="0" smtClean="0">
                <a:cs typeface="B Mitra" pitchFamily="2" charset="-78"/>
              </a:rPr>
              <a:t> و یا </a:t>
            </a:r>
            <a:r>
              <a:rPr lang="fa-IR" dirty="0" smtClean="0">
                <a:solidFill>
                  <a:srgbClr val="0070C0"/>
                </a:solidFill>
                <a:cs typeface="B Mitra" pitchFamily="2" charset="-78"/>
              </a:rPr>
              <a:t>ایجاد التزام قلبی</a:t>
            </a:r>
            <a:r>
              <a:rPr lang="fa-IR" dirty="0" smtClean="0">
                <a:cs typeface="B Mitra" pitchFamily="2" charset="-78"/>
              </a:rPr>
              <a:t> </a:t>
            </a:r>
            <a:r>
              <a:rPr lang="fa-IR" dirty="0" smtClean="0">
                <a:solidFill>
                  <a:srgbClr val="0070C0"/>
                </a:solidFill>
                <a:cs typeface="B Mitra" pitchFamily="2" charset="-78"/>
              </a:rPr>
              <a:t>و عملی نسبت به شریعت</a:t>
            </a:r>
            <a:r>
              <a:rPr lang="fa-IR" dirty="0" smtClean="0">
                <a:cs typeface="B Mitra" pitchFamily="2" charset="-78"/>
              </a:rPr>
              <a:t> و </a:t>
            </a:r>
            <a:r>
              <a:rPr lang="fa-IR" dirty="0" smtClean="0">
                <a:solidFill>
                  <a:srgbClr val="00B0F0"/>
                </a:solidFill>
                <a:cs typeface="B Mitra" pitchFamily="2" charset="-78"/>
              </a:rPr>
              <a:t>ایجاد و پرورش عشق و محبت نسبت به خداوند </a:t>
            </a:r>
            <a:r>
              <a:rPr lang="fa-IR" dirty="0" smtClean="0">
                <a:cs typeface="B Mitra" pitchFamily="2" charset="-78"/>
              </a:rPr>
              <a:t>دانست. </a:t>
            </a:r>
          </a:p>
          <a:p>
            <a:pPr algn="just" rtl="1"/>
            <a:r>
              <a:rPr lang="fa-IR" dirty="0" smtClean="0">
                <a:cs typeface="B Mitra" pitchFamily="2" charset="-78"/>
              </a:rPr>
              <a:t>تحقق این فرایند، مستلزم عبور از مراحلی است که به تعبیری اهداف کلی تربیت دینی نامیده می شود که </a:t>
            </a:r>
            <a:r>
              <a:rPr lang="fa-IR" dirty="0" smtClean="0">
                <a:solidFill>
                  <a:srgbClr val="92D050"/>
                </a:solidFill>
                <a:cs typeface="B Mitra" pitchFamily="2" charset="-78"/>
              </a:rPr>
              <a:t>در رأس همه آنها می توان پرورش و تربیت گرایش های فطری نهاده شده در وجود انسان را برشمرد</a:t>
            </a:r>
            <a:r>
              <a:rPr lang="fa-IR" dirty="0" smtClean="0">
                <a:cs typeface="B Mitra" pitchFamily="2" charset="-78"/>
              </a:rPr>
              <a:t>.</a:t>
            </a:r>
          </a:p>
          <a:p>
            <a:pPr algn="just" rtl="1"/>
            <a:r>
              <a:rPr lang="fa-IR" dirty="0" smtClean="0">
                <a:cs typeface="B Mitra" pitchFamily="2" charset="-78"/>
              </a:rPr>
              <a:t>به این ترتیب، </a:t>
            </a:r>
            <a:r>
              <a:rPr lang="fa-IR" dirty="0" smtClean="0">
                <a:solidFill>
                  <a:srgbClr val="FFC000"/>
                </a:solidFill>
                <a:cs typeface="B Mitra" pitchFamily="2" charset="-78"/>
              </a:rPr>
              <a:t>تربیت دینی را می توان همان تربیت و هدایت گرایش های فطری انسان دانست</a:t>
            </a:r>
            <a:r>
              <a:rPr lang="fa-IR" dirty="0" smtClean="0">
                <a:cs typeface="B Mitra" pitchFamily="2" charset="-78"/>
              </a:rPr>
              <a:t> که به برخی از آنها اشاره می کنیم:  </a:t>
            </a:r>
          </a:p>
        </p:txBody>
      </p:sp>
    </p:spTree>
    <p:extLst>
      <p:ext uri="{BB962C8B-B14F-4D97-AF65-F5344CB8AC3E}">
        <p14:creationId xmlns:p14="http://schemas.microsoft.com/office/powerpoint/2010/main" val="8565835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rgbClr val="0070C0"/>
                </a:solidFill>
                <a:cs typeface="B Mitra" pitchFamily="2" charset="-78"/>
              </a:rPr>
              <a:t>اهداف تربیت دینی</a:t>
            </a:r>
            <a:endParaRPr lang="en-US" b="1" dirty="0">
              <a:solidFill>
                <a:srgbClr val="0070C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a:cs typeface="B Mitra" pitchFamily="2" charset="-78"/>
              </a:rPr>
              <a:t>1- </a:t>
            </a:r>
            <a:r>
              <a:rPr lang="fa-IR" dirty="0">
                <a:solidFill>
                  <a:srgbClr val="7030A0"/>
                </a:solidFill>
                <a:cs typeface="B Mitra" pitchFamily="2" charset="-78"/>
              </a:rPr>
              <a:t>پرورش حقیقت جویی و حق طلبی </a:t>
            </a:r>
            <a:r>
              <a:rPr lang="fa-IR" dirty="0">
                <a:cs typeface="B Mitra" pitchFamily="2" charset="-78"/>
              </a:rPr>
              <a:t>(گرایش به </a:t>
            </a:r>
            <a:r>
              <a:rPr lang="fa-IR" dirty="0">
                <a:solidFill>
                  <a:srgbClr val="00B050"/>
                </a:solidFill>
                <a:cs typeface="B Mitra" pitchFamily="2" charset="-78"/>
              </a:rPr>
              <a:t>یافتن حقیقت مطلق </a:t>
            </a:r>
            <a:r>
              <a:rPr lang="fa-IR" dirty="0">
                <a:cs typeface="B Mitra" pitchFamily="2" charset="-78"/>
              </a:rPr>
              <a:t>و اصل همه حقیقت ها که همانا خداوند می باشد؛ چرا که </a:t>
            </a:r>
            <a:r>
              <a:rPr lang="fa-IR" dirty="0">
                <a:solidFill>
                  <a:schemeClr val="accent1">
                    <a:lumMod val="75000"/>
                  </a:schemeClr>
                </a:solidFill>
                <a:cs typeface="B Mitra" pitchFamily="2" charset="-78"/>
              </a:rPr>
              <a:t>عشق ورزیدن به حقیقت اصیل مستلزم یافتن آن حقیقت است</a:t>
            </a:r>
            <a:r>
              <a:rPr lang="fa-IR" dirty="0">
                <a:cs typeface="B Mitra" pitchFamily="2" charset="-78"/>
              </a:rPr>
              <a:t>. </a:t>
            </a:r>
            <a:r>
              <a:rPr lang="fa-IR" dirty="0">
                <a:solidFill>
                  <a:srgbClr val="00B0F0"/>
                </a:solidFill>
                <a:cs typeface="B Mitra" pitchFamily="2" charset="-78"/>
              </a:rPr>
              <a:t>حق طلبی نیز که همانا </a:t>
            </a:r>
            <a:r>
              <a:rPr lang="fa-IR" dirty="0">
                <a:solidFill>
                  <a:srgbClr val="00B050"/>
                </a:solidFill>
                <a:cs typeface="B Mitra" pitchFamily="2" charset="-78"/>
              </a:rPr>
              <a:t>سرفرود آوردن و تواضع در برابر حق </a:t>
            </a:r>
            <a:r>
              <a:rPr lang="fa-IR" dirty="0">
                <a:solidFill>
                  <a:srgbClr val="00B0F0"/>
                </a:solidFill>
                <a:cs typeface="B Mitra" pitchFamily="2" charset="-78"/>
              </a:rPr>
              <a:t>است </a:t>
            </a:r>
            <a:r>
              <a:rPr lang="fa-IR" dirty="0">
                <a:solidFill>
                  <a:srgbClr val="92D050"/>
                </a:solidFill>
                <a:cs typeface="B Mitra" pitchFamily="2" charset="-78"/>
              </a:rPr>
              <a:t>یکی از اهداف تربیت دینی است</a:t>
            </a:r>
            <a:r>
              <a:rPr lang="fa-IR" dirty="0">
                <a:cs typeface="B Mitra" pitchFamily="2" charset="-78"/>
              </a:rPr>
              <a:t>). </a:t>
            </a:r>
            <a:endParaRPr lang="fa-IR" dirty="0" smtClean="0">
              <a:cs typeface="B Mitra" pitchFamily="2" charset="-78"/>
            </a:endParaRPr>
          </a:p>
          <a:p>
            <a:pPr algn="r" rtl="1"/>
            <a:r>
              <a:rPr lang="fa-IR" dirty="0" smtClean="0">
                <a:cs typeface="B Mitra" pitchFamily="2" charset="-78"/>
              </a:rPr>
              <a:t>2- </a:t>
            </a:r>
            <a:r>
              <a:rPr lang="fa-IR" dirty="0" smtClean="0">
                <a:solidFill>
                  <a:srgbClr val="7030A0"/>
                </a:solidFill>
                <a:cs typeface="B Mitra" pitchFamily="2" charset="-78"/>
              </a:rPr>
              <a:t>پرورش خداجویی </a:t>
            </a:r>
            <a:r>
              <a:rPr lang="fa-IR" dirty="0" smtClean="0">
                <a:cs typeface="B Mitra" pitchFamily="2" charset="-78"/>
              </a:rPr>
              <a:t>(گرایش به خدا زاییده همان احساس نیاز و فقر وجودی است و این گرایش به برترین و کامل ترین موجود یعنی خداوند است؛ گرایشی که در فطرت همه انسان ها وجود دارد و تغییر و تبدیل در آن ممکن نیست. (... </a:t>
            </a:r>
            <a:r>
              <a:rPr lang="fa-IR" dirty="0" smtClean="0">
                <a:solidFill>
                  <a:srgbClr val="00B050"/>
                </a:solidFill>
                <a:cs typeface="B Mitra" pitchFamily="2" charset="-78"/>
              </a:rPr>
              <a:t>فطرت الله التی فطر الناس علیها لا تبدیل لخلق الله ذلک الدین القیم ولکن أکثر الناس لا یعلمون</a:t>
            </a:r>
            <a:r>
              <a:rPr lang="fa-IR" dirty="0" smtClean="0">
                <a:cs typeface="B Mitra" pitchFamily="2" charset="-78"/>
              </a:rPr>
              <a:t>) روم/ 30</a:t>
            </a:r>
            <a:endParaRPr lang="en-US" dirty="0">
              <a:cs typeface="B Mitra" pitchFamily="2" charset="-78"/>
            </a:endParaRPr>
          </a:p>
          <a:p>
            <a:pPr algn="r" rtl="1"/>
            <a:endParaRPr lang="en-US" dirty="0"/>
          </a:p>
        </p:txBody>
      </p:sp>
    </p:spTree>
    <p:extLst>
      <p:ext uri="{BB962C8B-B14F-4D97-AF65-F5344CB8AC3E}">
        <p14:creationId xmlns:p14="http://schemas.microsoft.com/office/powerpoint/2010/main" val="44125931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rgbClr val="0070C0"/>
                </a:solidFill>
                <a:cs typeface="B Mitra" pitchFamily="2" charset="-78"/>
              </a:rPr>
              <a:t>اهداف تربیت دینی </a:t>
            </a:r>
            <a:endParaRPr lang="en-US" b="1" dirty="0">
              <a:solidFill>
                <a:srgbClr val="0070C0"/>
              </a:solidFill>
              <a:cs typeface="B Mitra" pitchFamily="2" charset="-78"/>
            </a:endParaRPr>
          </a:p>
        </p:txBody>
      </p:sp>
      <p:sp>
        <p:nvSpPr>
          <p:cNvPr id="3" name="Content Placeholder 2"/>
          <p:cNvSpPr>
            <a:spLocks noGrp="1"/>
          </p:cNvSpPr>
          <p:nvPr>
            <p:ph sz="quarter" idx="1"/>
          </p:nvPr>
        </p:nvSpPr>
        <p:spPr/>
        <p:txBody>
          <a:bodyPr>
            <a:normAutofit fontScale="92500"/>
          </a:bodyPr>
          <a:lstStyle/>
          <a:p>
            <a:pPr algn="just" rtl="1"/>
            <a:r>
              <a:rPr lang="fa-IR" dirty="0" smtClean="0">
                <a:cs typeface="B Mitra" pitchFamily="2" charset="-78"/>
              </a:rPr>
              <a:t>3- </a:t>
            </a:r>
            <a:r>
              <a:rPr lang="fa-IR" dirty="0" smtClean="0">
                <a:solidFill>
                  <a:srgbClr val="7030A0"/>
                </a:solidFill>
                <a:cs typeface="B Mitra" pitchFamily="2" charset="-78"/>
              </a:rPr>
              <a:t>پرورش فضیلت جویی </a:t>
            </a:r>
            <a:r>
              <a:rPr lang="fa-IR" dirty="0" smtClean="0">
                <a:cs typeface="B Mitra" pitchFamily="2" charset="-78"/>
              </a:rPr>
              <a:t>(از گرایش های مخصوص انسان، فضیلت جویی است. </a:t>
            </a:r>
            <a:r>
              <a:rPr lang="fa-IR" dirty="0" smtClean="0">
                <a:solidFill>
                  <a:schemeClr val="accent3"/>
                </a:solidFill>
                <a:cs typeface="B Mitra" pitchFamily="2" charset="-78"/>
              </a:rPr>
              <a:t>مقصود از آن همان ارزش اخلاقی است که در وجود آدمی جای گرفته است. </a:t>
            </a:r>
            <a:r>
              <a:rPr lang="fa-IR" dirty="0" smtClean="0">
                <a:cs typeface="B Mitra" pitchFamily="2" charset="-78"/>
              </a:rPr>
              <a:t>اصل گرایش به ارزش ها و فضایل اخلاقی </a:t>
            </a:r>
            <a:r>
              <a:rPr lang="fa-IR" dirty="0" smtClean="0">
                <a:solidFill>
                  <a:schemeClr val="accent3"/>
                </a:solidFill>
                <a:cs typeface="B Mitra" pitchFamily="2" charset="-78"/>
              </a:rPr>
              <a:t>مانند عدالت، صداقت، امانت، وفای به عهد </a:t>
            </a:r>
            <a:r>
              <a:rPr lang="fa-IR" dirty="0" smtClean="0">
                <a:cs typeface="B Mitra" pitchFamily="2" charset="-78"/>
              </a:rPr>
              <a:t>و ... امری مسلّم است و در باطن، گرایش ذاتی به پستی ها و رذائل ندارد، اما گاهی بر دل و عقل آدمی زنگار می نشیند و فضائل و رذائل بر او مشتبه می شوند که در این صورت نیاز به راهنمایانی پیدا می کند که با افروختن چراغ هدایت او را متوجه حقیقت و خیر مطلق کنند). </a:t>
            </a:r>
          </a:p>
          <a:p>
            <a:pPr algn="just" rtl="1"/>
            <a:r>
              <a:rPr lang="fa-IR" dirty="0" smtClean="0">
                <a:cs typeface="B Mitra" pitchFamily="2" charset="-78"/>
              </a:rPr>
              <a:t>4- </a:t>
            </a:r>
            <a:r>
              <a:rPr lang="fa-IR" dirty="0" smtClean="0">
                <a:solidFill>
                  <a:srgbClr val="7030A0"/>
                </a:solidFill>
                <a:cs typeface="B Mitra" pitchFamily="2" charset="-78"/>
              </a:rPr>
              <a:t>پرورش جاودان خواهی </a:t>
            </a:r>
            <a:r>
              <a:rPr lang="fa-IR" dirty="0" smtClean="0">
                <a:cs typeface="B Mitra" pitchFamily="2" charset="-78"/>
              </a:rPr>
              <a:t>( </a:t>
            </a:r>
            <a:r>
              <a:rPr lang="fa-IR" dirty="0" smtClean="0">
                <a:solidFill>
                  <a:srgbClr val="FF0000"/>
                </a:solidFill>
                <a:cs typeface="B Mitra" pitchFamily="2" charset="-78"/>
              </a:rPr>
              <a:t>آدمی هم به جاودانگی گرایش دارد و هم به اموری که جاودانه هستند.</a:t>
            </a:r>
            <a:r>
              <a:rPr lang="fa-IR" dirty="0" smtClean="0">
                <a:cs typeface="B Mitra" pitchFamily="2" charset="-78"/>
              </a:rPr>
              <a:t> </a:t>
            </a:r>
            <a:r>
              <a:rPr lang="fa-IR" dirty="0" smtClean="0">
                <a:solidFill>
                  <a:srgbClr val="00B0F0"/>
                </a:solidFill>
                <a:cs typeface="B Mitra" pitchFamily="2" charset="-78"/>
              </a:rPr>
              <a:t>آنچه نیازمند تربیت است شناخت او نسبت به پایدار و ایمان به پایداری آن و شناخت ناپایدار و اعتقاد به زوال آنهاست</a:t>
            </a:r>
            <a:r>
              <a:rPr lang="fa-IR" dirty="0" smtClean="0">
                <a:cs typeface="B Mitra" pitchFamily="2" charset="-78"/>
              </a:rPr>
              <a:t>. </a:t>
            </a:r>
            <a:r>
              <a:rPr lang="fa-IR" dirty="0" smtClean="0">
                <a:solidFill>
                  <a:schemeClr val="accent3">
                    <a:lumMod val="60000"/>
                    <a:lumOff val="40000"/>
                  </a:schemeClr>
                </a:solidFill>
                <a:cs typeface="B Mitra" pitchFamily="2" charset="-78"/>
              </a:rPr>
              <a:t>بخشی از این شناخت از طریق تفکر در ویژگی های افول کنندگان</a:t>
            </a:r>
            <a:r>
              <a:rPr lang="fa-IR" dirty="0" smtClean="0">
                <a:cs typeface="B Mitra" pitchFamily="2" charset="-78"/>
              </a:rPr>
              <a:t> و </a:t>
            </a:r>
            <a:r>
              <a:rPr lang="fa-IR" dirty="0" smtClean="0">
                <a:solidFill>
                  <a:schemeClr val="accent3">
                    <a:lumMod val="60000"/>
                    <a:lumOff val="40000"/>
                  </a:schemeClr>
                </a:solidFill>
                <a:cs typeface="B Mitra" pitchFamily="2" charset="-78"/>
              </a:rPr>
              <a:t>بخشی از طریق هدایت هادیان الهی بدست می آیند</a:t>
            </a:r>
            <a:r>
              <a:rPr lang="fa-IR" dirty="0" smtClean="0">
                <a:cs typeface="B Mitra" pitchFamily="2" charset="-78"/>
              </a:rPr>
              <a:t>: </a:t>
            </a:r>
          </a:p>
          <a:p>
            <a:pPr algn="just" rtl="1"/>
            <a:r>
              <a:rPr lang="fa-IR" dirty="0" smtClean="0">
                <a:solidFill>
                  <a:srgbClr val="00B050"/>
                </a:solidFill>
                <a:cs typeface="B Mitra" pitchFamily="2" charset="-78"/>
              </a:rPr>
              <a:t>کل من علیها فان و یبقی وجه ربک ذوالجلال والإکرام- رحمن 26-27</a:t>
            </a:r>
          </a:p>
          <a:p>
            <a:pPr algn="just" rtl="1"/>
            <a:r>
              <a:rPr lang="fa-IR" dirty="0" smtClean="0">
                <a:solidFill>
                  <a:srgbClr val="00B050"/>
                </a:solidFill>
                <a:cs typeface="B Mitra" pitchFamily="2" charset="-78"/>
              </a:rPr>
              <a:t>ما عندکم ینفد و ما عندالله باق- نحل/96</a:t>
            </a:r>
            <a:r>
              <a:rPr lang="fa-IR" dirty="0" smtClean="0">
                <a:cs typeface="B Mitra" pitchFamily="2" charset="-78"/>
              </a:rPr>
              <a:t> </a:t>
            </a:r>
          </a:p>
          <a:p>
            <a:pPr algn="just" rtl="1"/>
            <a:r>
              <a:rPr lang="fa-IR" dirty="0" smtClean="0">
                <a:cs typeface="B Mitra" pitchFamily="2" charset="-78"/>
              </a:rPr>
              <a:t> </a:t>
            </a:r>
            <a:r>
              <a:rPr lang="fa-IR" dirty="0" smtClean="0">
                <a:solidFill>
                  <a:srgbClr val="00B050"/>
                </a:solidFill>
                <a:cs typeface="B Mitra" pitchFamily="2" charset="-78"/>
              </a:rPr>
              <a:t>کلّ نفس ذائقه الموت ثمّ إلینا ترجعون- عنکبوت/57   </a:t>
            </a:r>
          </a:p>
          <a:p>
            <a:pPr algn="r" rtl="1"/>
            <a:endParaRPr lang="en-US" dirty="0"/>
          </a:p>
        </p:txBody>
      </p:sp>
    </p:spTree>
    <p:extLst>
      <p:ext uri="{BB962C8B-B14F-4D97-AF65-F5344CB8AC3E}">
        <p14:creationId xmlns:p14="http://schemas.microsoft.com/office/powerpoint/2010/main" val="286465115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اقسام اهداف کلی </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solidFill>
                  <a:srgbClr val="7030A0"/>
                </a:solidFill>
                <a:cs typeface="B Mitra" pitchFamily="2" charset="-78"/>
              </a:rPr>
              <a:t>3- تربیت اجتماعی </a:t>
            </a:r>
            <a:r>
              <a:rPr lang="fa-IR" dirty="0" smtClean="0">
                <a:cs typeface="B Mitra" pitchFamily="2" charset="-78"/>
              </a:rPr>
              <a:t>( </a:t>
            </a:r>
            <a:r>
              <a:rPr lang="fa-IR" dirty="0" smtClean="0">
                <a:solidFill>
                  <a:srgbClr val="FF0000"/>
                </a:solidFill>
                <a:cs typeface="B Mitra" pitchFamily="2" charset="-78"/>
              </a:rPr>
              <a:t>مقصود از تربیت اجتماعی، پرورش جنبه یا جنبه هایی از شخصیت آدمی است که مربوط به زندگی او در میان جامعه است تا از این طریق به بهترین شکل حقوق، وظایف و مسئولیت های خود را نسبت به دیگر هم نوعان و هم کیشان خود بشناسد و برای عمل به آنها قیام کند</a:t>
            </a:r>
            <a:r>
              <a:rPr lang="fa-IR" dirty="0" smtClean="0">
                <a:cs typeface="B Mitra" pitchFamily="2" charset="-78"/>
              </a:rPr>
              <a:t>). </a:t>
            </a:r>
          </a:p>
          <a:p>
            <a:pPr algn="just" rtl="1"/>
            <a:r>
              <a:rPr lang="fa-IR" dirty="0" smtClean="0">
                <a:cs typeface="B Mitra" pitchFamily="2" charset="-78"/>
              </a:rPr>
              <a:t>برخی از اهداف کلی در تربیت اجتماعی عبارتند از:</a:t>
            </a:r>
          </a:p>
          <a:p>
            <a:pPr algn="just" rtl="1"/>
            <a:r>
              <a:rPr lang="fa-IR" dirty="0" smtClean="0">
                <a:solidFill>
                  <a:schemeClr val="accent3">
                    <a:lumMod val="60000"/>
                    <a:lumOff val="40000"/>
                  </a:schemeClr>
                </a:solidFill>
                <a:cs typeface="B Mitra" pitchFamily="2" charset="-78"/>
              </a:rPr>
              <a:t>1- ایجاد و پرورش روحیه اخوت و برادری و تفاهم در بین مؤمنان و مسلمانان و پرهیز از تفرقه</a:t>
            </a:r>
          </a:p>
          <a:p>
            <a:pPr algn="just" rtl="1"/>
            <a:r>
              <a:rPr lang="fa-IR" dirty="0" smtClean="0">
                <a:solidFill>
                  <a:schemeClr val="accent2">
                    <a:lumMod val="75000"/>
                  </a:schemeClr>
                </a:solidFill>
                <a:cs typeface="B Mitra" pitchFamily="2" charset="-78"/>
              </a:rPr>
              <a:t>2- شناخت و رعایت حقوق انسان ها</a:t>
            </a:r>
          </a:p>
          <a:p>
            <a:pPr algn="just" rtl="1"/>
            <a:r>
              <a:rPr lang="fa-IR" dirty="0" smtClean="0">
                <a:solidFill>
                  <a:schemeClr val="accent4">
                    <a:lumMod val="75000"/>
                  </a:schemeClr>
                </a:solidFill>
                <a:cs typeface="B Mitra" pitchFamily="2" charset="-78"/>
              </a:rPr>
              <a:t>3- شناخت معروف و منکر و التزام به امر به معروف و نهی از منکر</a:t>
            </a:r>
          </a:p>
          <a:p>
            <a:pPr algn="just" rtl="1"/>
            <a:r>
              <a:rPr lang="fa-IR" dirty="0" smtClean="0">
                <a:solidFill>
                  <a:schemeClr val="accent3">
                    <a:lumMod val="60000"/>
                    <a:lumOff val="40000"/>
                  </a:schemeClr>
                </a:solidFill>
                <a:cs typeface="B Mitra" pitchFamily="2" charset="-78"/>
              </a:rPr>
              <a:t>4- تقویت سعه صدر در معاشرت های اجتماعی</a:t>
            </a:r>
          </a:p>
          <a:p>
            <a:pPr algn="just" rtl="1"/>
            <a:r>
              <a:rPr lang="fa-IR" dirty="0" smtClean="0">
                <a:solidFill>
                  <a:srgbClr val="00B0F0"/>
                </a:solidFill>
                <a:cs typeface="B Mitra" pitchFamily="2" charset="-78"/>
              </a:rPr>
              <a:t>5- تقویت روحیه خدمت و اهتمام به امور مسلمانان</a:t>
            </a:r>
            <a:endParaRPr lang="en-US" dirty="0">
              <a:solidFill>
                <a:srgbClr val="00B0F0"/>
              </a:solidFill>
              <a:cs typeface="B Mitra" pitchFamily="2" charset="-78"/>
            </a:endParaRPr>
          </a:p>
        </p:txBody>
      </p:sp>
    </p:spTree>
    <p:extLst>
      <p:ext uri="{BB962C8B-B14F-4D97-AF65-F5344CB8AC3E}">
        <p14:creationId xmlns:p14="http://schemas.microsoft.com/office/powerpoint/2010/main" val="253416880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اقسام تربیت کلی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noAutofit/>
          </a:bodyPr>
          <a:lstStyle/>
          <a:p>
            <a:pPr algn="just" rtl="1"/>
            <a:r>
              <a:rPr lang="fa-IR" dirty="0" smtClean="0">
                <a:cs typeface="B Mitra" pitchFamily="2" charset="-78"/>
              </a:rPr>
              <a:t>4- </a:t>
            </a:r>
            <a:r>
              <a:rPr lang="fa-IR" sz="2800" dirty="0" smtClean="0">
                <a:solidFill>
                  <a:srgbClr val="7030A0"/>
                </a:solidFill>
                <a:cs typeface="B Mitra" pitchFamily="2" charset="-78"/>
              </a:rPr>
              <a:t>تربیت خانوادگی </a:t>
            </a:r>
            <a:r>
              <a:rPr lang="fa-IR" dirty="0" smtClean="0">
                <a:cs typeface="B Mitra" pitchFamily="2" charset="-78"/>
              </a:rPr>
              <a:t>( </a:t>
            </a:r>
            <a:r>
              <a:rPr lang="fa-IR" dirty="0" smtClean="0">
                <a:solidFill>
                  <a:srgbClr val="FF0000"/>
                </a:solidFill>
                <a:cs typeface="B Mitra" pitchFamily="2" charset="-78"/>
              </a:rPr>
              <a:t>خانواده</a:t>
            </a:r>
            <a:r>
              <a:rPr lang="fa-IR" dirty="0" smtClean="0">
                <a:cs typeface="B Mitra" pitchFamily="2" charset="-78"/>
              </a:rPr>
              <a:t> </a:t>
            </a:r>
            <a:r>
              <a:rPr lang="fa-IR" dirty="0" smtClean="0">
                <a:solidFill>
                  <a:srgbClr val="FF0000"/>
                </a:solidFill>
                <a:cs typeface="B Mitra" pitchFamily="2" charset="-78"/>
              </a:rPr>
              <a:t>گروه اجتماعی نسبتا کوچک که بر پایه ازدواج بنا می شود و واحد کامل آن حداقل دو نسل را در کنار هم جای می دهد(</a:t>
            </a:r>
            <a:r>
              <a:rPr lang="fa-IR" dirty="0" smtClean="0">
                <a:solidFill>
                  <a:srgbClr val="00B050"/>
                </a:solidFill>
                <a:cs typeface="B Mitra" pitchFamily="2" charset="-78"/>
              </a:rPr>
              <a:t>خانواده هسته ای</a:t>
            </a:r>
            <a:r>
              <a:rPr lang="fa-IR" dirty="0" smtClean="0">
                <a:solidFill>
                  <a:srgbClr val="FF0000"/>
                </a:solidFill>
                <a:cs typeface="B Mitra" pitchFamily="2" charset="-78"/>
              </a:rPr>
              <a:t>) و گاهی نیز افرادی از سه یا چهار نسل در کنار هم قرار می گیرند( </a:t>
            </a:r>
            <a:r>
              <a:rPr lang="fa-IR" dirty="0" smtClean="0">
                <a:solidFill>
                  <a:srgbClr val="00B050"/>
                </a:solidFill>
                <a:cs typeface="B Mitra" pitchFamily="2" charset="-78"/>
              </a:rPr>
              <a:t>خانواده گسترده</a:t>
            </a:r>
            <a:r>
              <a:rPr lang="fa-IR" dirty="0" smtClean="0">
                <a:solidFill>
                  <a:srgbClr val="FF0000"/>
                </a:solidFill>
                <a:cs typeface="B Mitra" pitchFamily="2" charset="-78"/>
              </a:rPr>
              <a:t>)</a:t>
            </a:r>
            <a:r>
              <a:rPr lang="fa-IR" dirty="0" smtClean="0">
                <a:cs typeface="B Mitra" pitchFamily="2" charset="-78"/>
              </a:rPr>
              <a:t>). </a:t>
            </a:r>
          </a:p>
          <a:p>
            <a:pPr algn="just" rtl="1"/>
            <a:r>
              <a:rPr lang="fa-IR" sz="2800" dirty="0" smtClean="0">
                <a:solidFill>
                  <a:srgbClr val="0070C0"/>
                </a:solidFill>
                <a:cs typeface="B Mitra" pitchFamily="2" charset="-78"/>
              </a:rPr>
              <a:t>اهداف تربیت خانوادگی</a:t>
            </a:r>
            <a:r>
              <a:rPr lang="fa-IR" dirty="0" smtClean="0">
                <a:cs typeface="B Mitra" pitchFamily="2" charset="-78"/>
              </a:rPr>
              <a:t>: </a:t>
            </a:r>
          </a:p>
          <a:p>
            <a:pPr algn="just" rtl="1"/>
            <a:r>
              <a:rPr lang="fa-IR" dirty="0" smtClean="0">
                <a:solidFill>
                  <a:schemeClr val="accent6">
                    <a:lumMod val="75000"/>
                  </a:schemeClr>
                </a:solidFill>
                <a:cs typeface="B Mitra" pitchFamily="2" charset="-78"/>
              </a:rPr>
              <a:t>1- توجه به ضرورت و اهداف تشکیل خانواده و قداست آن (نه قرارداد مدنی صرف).</a:t>
            </a:r>
          </a:p>
          <a:p>
            <a:pPr algn="just" rtl="1"/>
            <a:r>
              <a:rPr lang="fa-IR" dirty="0" smtClean="0">
                <a:solidFill>
                  <a:schemeClr val="accent3">
                    <a:lumMod val="75000"/>
                  </a:schemeClr>
                </a:solidFill>
                <a:cs typeface="B Mitra" pitchFamily="2" charset="-78"/>
              </a:rPr>
              <a:t>2- تأکید بر ایفای نقش زوجین در تکمیل و تعالی یکدیگر</a:t>
            </a:r>
          </a:p>
          <a:p>
            <a:pPr algn="just" rtl="1"/>
            <a:r>
              <a:rPr lang="fa-IR" dirty="0" smtClean="0">
                <a:solidFill>
                  <a:schemeClr val="bg2">
                    <a:lumMod val="50000"/>
                  </a:schemeClr>
                </a:solidFill>
                <a:cs typeface="B Mitra" pitchFamily="2" charset="-78"/>
              </a:rPr>
              <a:t>3- توجه به استواری روابط زوجین بر اساس مودت و رحمت</a:t>
            </a:r>
          </a:p>
          <a:p>
            <a:pPr algn="just" rtl="1"/>
            <a:r>
              <a:rPr lang="fa-IR" dirty="0" smtClean="0">
                <a:solidFill>
                  <a:schemeClr val="accent3">
                    <a:lumMod val="60000"/>
                    <a:lumOff val="40000"/>
                  </a:schemeClr>
                </a:solidFill>
                <a:cs typeface="B Mitra" pitchFamily="2" charset="-78"/>
              </a:rPr>
              <a:t>4- تأکید بر سرپرستی شوهر از حدود و حقوق همسر و فرزندان</a:t>
            </a:r>
          </a:p>
          <a:p>
            <a:pPr algn="just" rtl="1"/>
            <a:r>
              <a:rPr lang="fa-IR" dirty="0" smtClean="0">
                <a:solidFill>
                  <a:srgbClr val="00B050"/>
                </a:solidFill>
                <a:cs typeface="B Mitra" pitchFamily="2" charset="-78"/>
              </a:rPr>
              <a:t>5- تأکید بر معاشرت نیکو (</a:t>
            </a:r>
            <a:r>
              <a:rPr lang="fa-IR" dirty="0" smtClean="0">
                <a:solidFill>
                  <a:srgbClr val="00B0F0"/>
                </a:solidFill>
                <a:cs typeface="B Mitra" pitchFamily="2" charset="-78"/>
              </a:rPr>
              <a:t>و عاشروهن بالمعروف</a:t>
            </a:r>
            <a:r>
              <a:rPr lang="fa-IR" dirty="0" smtClean="0">
                <a:solidFill>
                  <a:srgbClr val="00B050"/>
                </a:solidFill>
                <a:cs typeface="B Mitra" pitchFamily="2" charset="-78"/>
              </a:rPr>
              <a:t>) و انجام وظایف متقابل و همکاری اعضای خانواده با یکدیگر. </a:t>
            </a:r>
            <a:endParaRPr lang="en-US" dirty="0">
              <a:solidFill>
                <a:srgbClr val="00B050"/>
              </a:solidFill>
              <a:cs typeface="B Mitra" pitchFamily="2" charset="-78"/>
            </a:endParaRPr>
          </a:p>
        </p:txBody>
      </p:sp>
    </p:spTree>
    <p:extLst>
      <p:ext uri="{BB962C8B-B14F-4D97-AF65-F5344CB8AC3E}">
        <p14:creationId xmlns:p14="http://schemas.microsoft.com/office/powerpoint/2010/main" val="273104708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اقسام اهداف کلی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normAutofit fontScale="92500" lnSpcReduction="20000"/>
          </a:bodyPr>
          <a:lstStyle/>
          <a:p>
            <a:pPr algn="r" rtl="1"/>
            <a:r>
              <a:rPr lang="fa-IR" sz="3000" dirty="0" smtClean="0">
                <a:solidFill>
                  <a:srgbClr val="7030A0"/>
                </a:solidFill>
                <a:cs typeface="B Mitra" pitchFamily="2" charset="-78"/>
              </a:rPr>
              <a:t>5- تربیت سیاسی </a:t>
            </a:r>
            <a:r>
              <a:rPr lang="fa-IR" dirty="0" smtClean="0">
                <a:cs typeface="B Mitra" pitchFamily="2" charset="-78"/>
              </a:rPr>
              <a:t>(</a:t>
            </a:r>
            <a:r>
              <a:rPr lang="fa-IR" dirty="0" smtClean="0">
                <a:solidFill>
                  <a:srgbClr val="FF0000"/>
                </a:solidFill>
                <a:cs typeface="B Mitra" pitchFamily="2" charset="-78"/>
              </a:rPr>
              <a:t>معنای تربیت سیاسی این است که افراد جامعه اسلامی طوری رشد یابند تا به یاری هم جامعه ای آزاد، آباد و اسلامی بنا کنند</a:t>
            </a:r>
            <a:r>
              <a:rPr lang="fa-IR" dirty="0" smtClean="0">
                <a:cs typeface="B Mitra" pitchFamily="2" charset="-78"/>
              </a:rPr>
              <a:t>). گذشتن از مراحل و هدف های واسطه ای زیر می تواند زمینه ساز برپایی چنین جامعه ای باشد: </a:t>
            </a:r>
          </a:p>
          <a:p>
            <a:pPr algn="r" rtl="1"/>
            <a:r>
              <a:rPr lang="fa-IR" dirty="0" smtClean="0">
                <a:solidFill>
                  <a:srgbClr val="002060"/>
                </a:solidFill>
                <a:cs typeface="B Mitra" pitchFamily="2" charset="-78"/>
              </a:rPr>
              <a:t>1- پرورش روحیه پذیرش حاکمیت مطلقه خداوند بر جهان و انسان و آشنایی با شیوه های اعمال این حاکمیت در جامعه بر اساس </a:t>
            </a:r>
            <a:r>
              <a:rPr lang="fa-IR" dirty="0" smtClean="0">
                <a:solidFill>
                  <a:srgbClr val="00B050"/>
                </a:solidFill>
                <a:cs typeface="B Mitra" pitchFamily="2" charset="-78"/>
              </a:rPr>
              <a:t>اصل ولایت فقیه</a:t>
            </a:r>
            <a:r>
              <a:rPr lang="fa-IR" dirty="0" smtClean="0">
                <a:solidFill>
                  <a:srgbClr val="002060"/>
                </a:solidFill>
                <a:cs typeface="B Mitra" pitchFamily="2" charset="-78"/>
              </a:rPr>
              <a:t>.</a:t>
            </a:r>
          </a:p>
          <a:p>
            <a:pPr algn="r" rtl="1"/>
            <a:r>
              <a:rPr lang="fa-IR" dirty="0" smtClean="0">
                <a:solidFill>
                  <a:srgbClr val="0070C0"/>
                </a:solidFill>
                <a:cs typeface="B Mitra" pitchFamily="2" charset="-78"/>
              </a:rPr>
              <a:t>2- تعلیم و تعلم مفهوم سیاست از دیدگاه اسلام و ارتقای بینش و بیداری سیاسی نسبت به اوضاع سیاسی کشور و جهان بخصوص جوامع اسلامی.</a:t>
            </a:r>
          </a:p>
          <a:p>
            <a:pPr algn="r" rtl="1"/>
            <a:r>
              <a:rPr lang="fa-IR" dirty="0" smtClean="0">
                <a:solidFill>
                  <a:srgbClr val="00B0F0"/>
                </a:solidFill>
                <a:cs typeface="B Mitra" pitchFamily="2" charset="-78"/>
              </a:rPr>
              <a:t>3- پرورش روحیه مشارکت فعال در سرنوشت سیاسی کشور و پرهیز از بی تفاوتی.</a:t>
            </a:r>
          </a:p>
          <a:p>
            <a:pPr algn="r" rtl="1"/>
            <a:r>
              <a:rPr lang="fa-IR" dirty="0" smtClean="0">
                <a:solidFill>
                  <a:srgbClr val="FFC000"/>
                </a:solidFill>
                <a:cs typeface="B Mitra" pitchFamily="2" charset="-78"/>
              </a:rPr>
              <a:t>4- آموزش معیارهای حاکم شایسته از دیدگاه اسلام </a:t>
            </a:r>
          </a:p>
          <a:p>
            <a:pPr algn="r" rtl="1"/>
            <a:r>
              <a:rPr lang="fa-IR" dirty="0" smtClean="0">
                <a:solidFill>
                  <a:srgbClr val="C00000"/>
                </a:solidFill>
                <a:cs typeface="B Mitra" pitchFamily="2" charset="-78"/>
              </a:rPr>
              <a:t>5- ایجاد زمینه ای مناسب برای درک حرمت و رعایت قانون در جامعه</a:t>
            </a:r>
          </a:p>
          <a:p>
            <a:pPr algn="r" rtl="1"/>
            <a:r>
              <a:rPr lang="fa-IR" dirty="0" smtClean="0">
                <a:solidFill>
                  <a:srgbClr val="00B050"/>
                </a:solidFill>
                <a:cs typeface="B Mitra" pitchFamily="2" charset="-78"/>
              </a:rPr>
              <a:t>6- ایجاد شناخت و قدرت تجزیه و تحلیل مسائل سیاسی داخلی و خارجی و تمییز جریان های حق از باطل</a:t>
            </a:r>
          </a:p>
          <a:p>
            <a:pPr algn="r" rtl="1"/>
            <a:r>
              <a:rPr lang="fa-IR" dirty="0" smtClean="0">
                <a:solidFill>
                  <a:schemeClr val="accent2">
                    <a:lumMod val="75000"/>
                  </a:schemeClr>
                </a:solidFill>
                <a:cs typeface="B Mitra" pitchFamily="2" charset="-78"/>
              </a:rPr>
              <a:t>7- درک مفهوم و حدود آزادی سیاسی و اجتماعی در جامعه اسلامی</a:t>
            </a:r>
          </a:p>
          <a:p>
            <a:pPr algn="r" rtl="1"/>
            <a:r>
              <a:rPr lang="fa-IR" dirty="0" smtClean="0">
                <a:solidFill>
                  <a:schemeClr val="accent3">
                    <a:lumMod val="60000"/>
                    <a:lumOff val="40000"/>
                  </a:schemeClr>
                </a:solidFill>
                <a:cs typeface="B Mitra" pitchFamily="2" charset="-78"/>
              </a:rPr>
              <a:t>8- پرورش روحیه پاسداری از حاکمیت و استقلال همه جانبه کشور و نفی هرگونه سلطه گری و پذیری ظالمانه و پرهیز از ستمگری و ستم کشی. </a:t>
            </a:r>
            <a:endParaRPr lang="en-US" dirty="0">
              <a:solidFill>
                <a:schemeClr val="accent3">
                  <a:lumMod val="60000"/>
                  <a:lumOff val="40000"/>
                </a:schemeClr>
              </a:solidFill>
              <a:cs typeface="B Mitra" pitchFamily="2" charset="-78"/>
            </a:endParaRPr>
          </a:p>
        </p:txBody>
      </p:sp>
    </p:spTree>
    <p:extLst>
      <p:ext uri="{BB962C8B-B14F-4D97-AF65-F5344CB8AC3E}">
        <p14:creationId xmlns:p14="http://schemas.microsoft.com/office/powerpoint/2010/main" val="371476745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371600"/>
            <a:ext cx="7696200" cy="2677656"/>
          </a:xfrm>
          <a:prstGeom prst="rect">
            <a:avLst/>
          </a:prstGeom>
          <a:noFill/>
        </p:spPr>
        <p:txBody>
          <a:bodyPr wrap="square" rtlCol="0">
            <a:spAutoFit/>
          </a:bodyPr>
          <a:lstStyle/>
          <a:p>
            <a:pPr algn="ctr" rtl="1"/>
            <a:endParaRPr lang="fa-IR" sz="3200" b="1" dirty="0" smtClean="0">
              <a:cs typeface="B Mitra" pitchFamily="2" charset="-78"/>
            </a:endParaRPr>
          </a:p>
          <a:p>
            <a:pPr algn="ctr" rtl="1"/>
            <a:endParaRPr lang="fa-IR" sz="3200" b="1" dirty="0">
              <a:cs typeface="B Mitra" pitchFamily="2" charset="-78"/>
            </a:endParaRPr>
          </a:p>
          <a:p>
            <a:pPr algn="ctr" rtl="1"/>
            <a:r>
              <a:rPr lang="fa-IR" sz="3200" b="1" dirty="0" smtClean="0">
                <a:cs typeface="B Mitra" pitchFamily="2" charset="-78"/>
              </a:rPr>
              <a:t>فصل پنجم</a:t>
            </a:r>
          </a:p>
          <a:p>
            <a:pPr algn="ctr" rtl="1"/>
            <a:endParaRPr lang="fa-IR" sz="3200" b="1" dirty="0" smtClean="0">
              <a:cs typeface="B Mitra" pitchFamily="2" charset="-78"/>
            </a:endParaRPr>
          </a:p>
          <a:p>
            <a:pPr algn="ctr" rtl="1"/>
            <a:r>
              <a:rPr lang="fa-IR" sz="4000" b="1" dirty="0" smtClean="0">
                <a:solidFill>
                  <a:srgbClr val="00B0F0"/>
                </a:solidFill>
                <a:cs typeface="B Mitra" pitchFamily="2" charset="-78"/>
              </a:rPr>
              <a:t>ر</a:t>
            </a:r>
            <a:r>
              <a:rPr lang="fa-IR" sz="4000" b="1" dirty="0" smtClean="0">
                <a:solidFill>
                  <a:srgbClr val="FF0000"/>
                </a:solidFill>
                <a:cs typeface="B Mitra" pitchFamily="2" charset="-78"/>
              </a:rPr>
              <a:t>و</a:t>
            </a:r>
            <a:r>
              <a:rPr lang="fa-IR" sz="4000" b="1" dirty="0" smtClean="0">
                <a:solidFill>
                  <a:srgbClr val="00B050"/>
                </a:solidFill>
                <a:cs typeface="B Mitra" pitchFamily="2" charset="-78"/>
              </a:rPr>
              <a:t>ش</a:t>
            </a:r>
            <a:r>
              <a:rPr lang="fa-IR" sz="4000" b="1" dirty="0" smtClean="0">
                <a:cs typeface="B Mitra" pitchFamily="2" charset="-78"/>
              </a:rPr>
              <a:t> </a:t>
            </a:r>
            <a:r>
              <a:rPr lang="fa-IR" sz="4000" b="1" dirty="0" smtClean="0">
                <a:solidFill>
                  <a:srgbClr val="0070C0"/>
                </a:solidFill>
                <a:cs typeface="B Mitra" pitchFamily="2" charset="-78"/>
              </a:rPr>
              <a:t>ه</a:t>
            </a:r>
            <a:r>
              <a:rPr lang="fa-IR" sz="4000" b="1" dirty="0" smtClean="0">
                <a:solidFill>
                  <a:schemeClr val="accent1">
                    <a:lumMod val="75000"/>
                  </a:schemeClr>
                </a:solidFill>
                <a:cs typeface="B Mitra" pitchFamily="2" charset="-78"/>
              </a:rPr>
              <a:t>ا</a:t>
            </a:r>
            <a:r>
              <a:rPr lang="fa-IR" sz="4000" b="1" dirty="0" smtClean="0">
                <a:solidFill>
                  <a:srgbClr val="002060"/>
                </a:solidFill>
                <a:cs typeface="B Mitra" pitchFamily="2" charset="-78"/>
              </a:rPr>
              <a:t>ی</a:t>
            </a:r>
            <a:r>
              <a:rPr lang="fa-IR" sz="4000" b="1" dirty="0" smtClean="0">
                <a:cs typeface="B Mitra" pitchFamily="2" charset="-78"/>
              </a:rPr>
              <a:t> </a:t>
            </a:r>
            <a:r>
              <a:rPr lang="fa-IR" sz="4000" b="1" dirty="0" smtClean="0">
                <a:solidFill>
                  <a:srgbClr val="8A4526"/>
                </a:solidFill>
                <a:cs typeface="B Mitra" pitchFamily="2" charset="-78"/>
              </a:rPr>
              <a:t>تربیت</a:t>
            </a:r>
            <a:r>
              <a:rPr lang="fa-IR" sz="4000" b="1" dirty="0" smtClean="0">
                <a:cs typeface="B Mitra" pitchFamily="2" charset="-78"/>
              </a:rPr>
              <a:t> </a:t>
            </a:r>
            <a:r>
              <a:rPr lang="fa-IR" sz="4000" b="1" dirty="0" smtClean="0">
                <a:solidFill>
                  <a:srgbClr val="00B050"/>
                </a:solidFill>
                <a:cs typeface="B Mitra" pitchFamily="2" charset="-78"/>
              </a:rPr>
              <a:t>اس</a:t>
            </a:r>
            <a:r>
              <a:rPr lang="fa-IR" sz="4000" b="1" dirty="0" smtClean="0">
                <a:solidFill>
                  <a:schemeClr val="accent1"/>
                </a:solidFill>
                <a:cs typeface="B Mitra" pitchFamily="2" charset="-78"/>
              </a:rPr>
              <a:t>ل</a:t>
            </a:r>
            <a:r>
              <a:rPr lang="fa-IR" sz="4000" b="1" dirty="0" smtClean="0">
                <a:cs typeface="B Mitra" pitchFamily="2" charset="-78"/>
              </a:rPr>
              <a:t>ا</a:t>
            </a:r>
            <a:r>
              <a:rPr lang="fa-IR" sz="4000" b="1" dirty="0" smtClean="0">
                <a:solidFill>
                  <a:srgbClr val="FF0000"/>
                </a:solidFill>
                <a:cs typeface="B Mitra" pitchFamily="2" charset="-78"/>
              </a:rPr>
              <a:t>می</a:t>
            </a:r>
            <a:r>
              <a:rPr lang="fa-IR" sz="4000" b="1" dirty="0" smtClean="0">
                <a:cs typeface="B Mitra" pitchFamily="2" charset="-78"/>
              </a:rPr>
              <a:t> </a:t>
            </a:r>
            <a:endParaRPr lang="en-US" sz="4000" b="1" dirty="0">
              <a:cs typeface="B Mitra" pitchFamily="2" charset="-78"/>
            </a:endParaRPr>
          </a:p>
        </p:txBody>
      </p:sp>
    </p:spTree>
    <p:extLst>
      <p:ext uri="{BB962C8B-B14F-4D97-AF65-F5344CB8AC3E}">
        <p14:creationId xmlns:p14="http://schemas.microsoft.com/office/powerpoint/2010/main" val="10709089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rgbClr val="FF0000"/>
                </a:solidFill>
                <a:cs typeface="B Mitra" pitchFamily="2" charset="-78"/>
              </a:rPr>
              <a:t>روش های تربیت اسلامی</a:t>
            </a:r>
            <a:endParaRPr lang="en-US" b="1" dirty="0">
              <a:solidFill>
                <a:srgbClr val="FF000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solidFill>
                  <a:srgbClr val="00B0F0"/>
                </a:solidFill>
                <a:cs typeface="B Mitra" pitchFamily="2" charset="-78"/>
              </a:rPr>
              <a:t>تعریف روش</a:t>
            </a:r>
            <a:r>
              <a:rPr lang="fa-IR" dirty="0" smtClean="0">
                <a:cs typeface="B Mitra" pitchFamily="2" charset="-78"/>
              </a:rPr>
              <a:t>: شیوه ها و رفتارهایی است که مربی جهت تحقق اهداف تربیتی بکار می بندد. </a:t>
            </a:r>
          </a:p>
          <a:p>
            <a:pPr algn="just" rtl="1"/>
            <a:r>
              <a:rPr lang="fa-IR" dirty="0" smtClean="0">
                <a:solidFill>
                  <a:srgbClr val="00B0F0"/>
                </a:solidFill>
                <a:cs typeface="B Mitra" pitchFamily="2" charset="-78"/>
              </a:rPr>
              <a:t>اهمیت روش ها</a:t>
            </a:r>
            <a:r>
              <a:rPr lang="fa-IR" dirty="0" smtClean="0">
                <a:cs typeface="B Mitra" pitchFamily="2" charset="-78"/>
              </a:rPr>
              <a:t>: روش ها </a:t>
            </a:r>
            <a:r>
              <a:rPr lang="fa-IR" dirty="0" smtClean="0">
                <a:solidFill>
                  <a:schemeClr val="accent2"/>
                </a:solidFill>
                <a:cs typeface="B Mitra" pitchFamily="2" charset="-78"/>
              </a:rPr>
              <a:t>مظهر و نمود کار تربیت اند </a:t>
            </a:r>
            <a:r>
              <a:rPr lang="fa-IR" dirty="0" smtClean="0">
                <a:cs typeface="B Mitra" pitchFamily="2" charset="-78"/>
              </a:rPr>
              <a:t>و بخش اعظم موفقیت مربی و نظام تربیتی در گرو شیوه هایی است که برای رسیدن به اهداف تربیتی بکار می گیرد. </a:t>
            </a:r>
          </a:p>
          <a:p>
            <a:pPr algn="just" rtl="1"/>
            <a:r>
              <a:rPr lang="fa-IR" dirty="0" smtClean="0">
                <a:solidFill>
                  <a:srgbClr val="00B0F0"/>
                </a:solidFill>
                <a:cs typeface="B Mitra" pitchFamily="2" charset="-78"/>
              </a:rPr>
              <a:t>دشوارترین مرحله از فرایند تربیت</a:t>
            </a:r>
            <a:r>
              <a:rPr lang="fa-IR" dirty="0" smtClean="0">
                <a:cs typeface="B Mitra" pitchFamily="2" charset="-78"/>
              </a:rPr>
              <a:t>، </a:t>
            </a:r>
            <a:r>
              <a:rPr lang="fa-IR" dirty="0" smtClean="0">
                <a:solidFill>
                  <a:schemeClr val="accent1">
                    <a:lumMod val="75000"/>
                  </a:schemeClr>
                </a:solidFill>
                <a:cs typeface="B Mitra" pitchFamily="2" charset="-78"/>
              </a:rPr>
              <a:t>تعیین و تشخیص روش تربیتی و استفاده و بکارگیری صحیح و مؤثر آن است. </a:t>
            </a:r>
          </a:p>
        </p:txBody>
      </p:sp>
    </p:spTree>
    <p:extLst>
      <p:ext uri="{BB962C8B-B14F-4D97-AF65-F5344CB8AC3E}">
        <p14:creationId xmlns:p14="http://schemas.microsoft.com/office/powerpoint/2010/main" val="39113322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just" rtl="1"/>
            <a:r>
              <a:rPr lang="fa-IR" dirty="0">
                <a:cs typeface="B Mitra" pitchFamily="2" charset="-78"/>
              </a:rPr>
              <a:t>مربی در صورتی می تواند شیوه های تربیتی را بطور صحیح تشخیص دهد که </a:t>
            </a:r>
            <a:r>
              <a:rPr lang="fa-IR" dirty="0">
                <a:solidFill>
                  <a:schemeClr val="accent1">
                    <a:lumMod val="75000"/>
                  </a:schemeClr>
                </a:solidFill>
                <a:cs typeface="B Mitra" pitchFamily="2" charset="-78"/>
              </a:rPr>
              <a:t>از ویژگی های عمومی و </a:t>
            </a:r>
            <a:r>
              <a:rPr lang="fa-IR" dirty="0" smtClean="0">
                <a:solidFill>
                  <a:schemeClr val="accent1">
                    <a:lumMod val="75000"/>
                  </a:schemeClr>
                </a:solidFill>
                <a:cs typeface="B Mitra" pitchFamily="2" charset="-78"/>
              </a:rPr>
              <a:t>اختصاصی متربیان(</a:t>
            </a:r>
            <a:r>
              <a:rPr lang="fa-IR" dirty="0" smtClean="0">
                <a:solidFill>
                  <a:schemeClr val="accent4">
                    <a:lumMod val="75000"/>
                  </a:schemeClr>
                </a:solidFill>
                <a:cs typeface="B Mitra" pitchFamily="2" charset="-78"/>
              </a:rPr>
              <a:t>مبانی</a:t>
            </a:r>
            <a:r>
              <a:rPr lang="fa-IR" dirty="0" smtClean="0">
                <a:solidFill>
                  <a:schemeClr val="accent1">
                    <a:lumMod val="75000"/>
                  </a:schemeClr>
                </a:solidFill>
                <a:cs typeface="B Mitra" pitchFamily="2" charset="-78"/>
              </a:rPr>
              <a:t>) </a:t>
            </a:r>
            <a:r>
              <a:rPr lang="fa-IR" dirty="0">
                <a:solidFill>
                  <a:schemeClr val="accent1">
                    <a:lumMod val="75000"/>
                  </a:schemeClr>
                </a:solidFill>
                <a:cs typeface="B Mitra" pitchFamily="2" charset="-78"/>
              </a:rPr>
              <a:t>و </a:t>
            </a:r>
            <a:r>
              <a:rPr lang="fa-IR" dirty="0">
                <a:solidFill>
                  <a:schemeClr val="accent2"/>
                </a:solidFill>
                <a:cs typeface="B Mitra" pitchFamily="2" charset="-78"/>
              </a:rPr>
              <a:t>اهداف</a:t>
            </a:r>
            <a:r>
              <a:rPr lang="fa-IR" dirty="0">
                <a:solidFill>
                  <a:schemeClr val="accent1">
                    <a:lumMod val="75000"/>
                  </a:schemeClr>
                </a:solidFill>
                <a:cs typeface="B Mitra" pitchFamily="2" charset="-78"/>
              </a:rPr>
              <a:t> و </a:t>
            </a:r>
            <a:r>
              <a:rPr lang="fa-IR" dirty="0">
                <a:solidFill>
                  <a:srgbClr val="C00000"/>
                </a:solidFill>
                <a:cs typeface="B Mitra" pitchFamily="2" charset="-78"/>
              </a:rPr>
              <a:t>اصول</a:t>
            </a:r>
            <a:r>
              <a:rPr lang="fa-IR" dirty="0">
                <a:solidFill>
                  <a:schemeClr val="accent1">
                    <a:lumMod val="75000"/>
                  </a:schemeClr>
                </a:solidFill>
                <a:cs typeface="B Mitra" pitchFamily="2" charset="-78"/>
              </a:rPr>
              <a:t> آگاهی کامل داشته باشد. </a:t>
            </a:r>
            <a:endParaRPr lang="en-US" dirty="0">
              <a:solidFill>
                <a:schemeClr val="accent1">
                  <a:lumMod val="75000"/>
                </a:schemeClr>
              </a:solidFill>
              <a:cs typeface="B Mitra" pitchFamily="2" charset="-78"/>
            </a:endParaRPr>
          </a:p>
          <a:p>
            <a:pPr algn="just" rtl="1"/>
            <a:r>
              <a:rPr lang="fa-IR" dirty="0" smtClean="0">
                <a:solidFill>
                  <a:srgbClr val="7030A0"/>
                </a:solidFill>
                <a:cs typeface="B Mitra" pitchFamily="2" charset="-78"/>
              </a:rPr>
              <a:t>تشویق و تنبیه،</a:t>
            </a:r>
            <a:r>
              <a:rPr lang="fa-IR" dirty="0" smtClean="0">
                <a:cs typeface="B Mitra" pitchFamily="2" charset="-78"/>
              </a:rPr>
              <a:t> </a:t>
            </a:r>
            <a:r>
              <a:rPr lang="fa-IR" dirty="0" smtClean="0">
                <a:solidFill>
                  <a:srgbClr val="0070C0"/>
                </a:solidFill>
                <a:cs typeface="B Mitra" pitchFamily="2" charset="-78"/>
              </a:rPr>
              <a:t>محبت</a:t>
            </a:r>
            <a:r>
              <a:rPr lang="fa-IR" dirty="0" smtClean="0">
                <a:cs typeface="B Mitra" pitchFamily="2" charset="-78"/>
              </a:rPr>
              <a:t> و </a:t>
            </a:r>
            <a:r>
              <a:rPr lang="fa-IR" dirty="0" smtClean="0">
                <a:solidFill>
                  <a:srgbClr val="C00000"/>
                </a:solidFill>
                <a:cs typeface="B Mitra" pitchFamily="2" charset="-78"/>
              </a:rPr>
              <a:t>سرزنش</a:t>
            </a:r>
            <a:r>
              <a:rPr lang="fa-IR" dirty="0" smtClean="0">
                <a:cs typeface="B Mitra" pitchFamily="2" charset="-78"/>
              </a:rPr>
              <a:t> روش های تربیتی هستند؛ اما کمیت و کیفیت بکارگیری آنها و رعایت حال متربی خیلی مهم است چرا که:  </a:t>
            </a:r>
          </a:p>
          <a:p>
            <a:pPr algn="just" rtl="1"/>
            <a:r>
              <a:rPr lang="fa-IR" dirty="0" smtClean="0">
                <a:solidFill>
                  <a:srgbClr val="C00000"/>
                </a:solidFill>
                <a:cs typeface="B Mitra" pitchFamily="2" charset="-78"/>
              </a:rPr>
              <a:t>افراط در ملامت باعث لجاجت و کجروی متربی می شود. </a:t>
            </a:r>
            <a:r>
              <a:rPr lang="fa-IR" dirty="0" smtClean="0">
                <a:solidFill>
                  <a:srgbClr val="7030A0"/>
                </a:solidFill>
                <a:cs typeface="B Mitra" pitchFamily="2" charset="-78"/>
              </a:rPr>
              <a:t>تشویق نابجا هم عوارض سوء رفتاری بدنبال دارد.</a:t>
            </a:r>
            <a:r>
              <a:rPr lang="fa-IR" dirty="0" smtClean="0">
                <a:cs typeface="B Mitra" pitchFamily="2" charset="-78"/>
              </a:rPr>
              <a:t> </a:t>
            </a:r>
            <a:r>
              <a:rPr lang="fa-IR" dirty="0" smtClean="0">
                <a:solidFill>
                  <a:srgbClr val="00B0F0"/>
                </a:solidFill>
                <a:cs typeface="B Mitra" pitchFamily="2" charset="-78"/>
              </a:rPr>
              <a:t>إعمال خشونت هم برای همیشه ، پراکندگی رهروان را بدنبال خواهد داشت.</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535165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600200"/>
            <a:ext cx="7391400" cy="3323987"/>
          </a:xfrm>
          <a:prstGeom prst="rect">
            <a:avLst/>
          </a:prstGeom>
          <a:noFill/>
        </p:spPr>
        <p:txBody>
          <a:bodyPr wrap="square" rtlCol="0">
            <a:spAutoFit/>
          </a:bodyPr>
          <a:lstStyle/>
          <a:p>
            <a:pPr algn="r" rtl="1">
              <a:lnSpc>
                <a:spcPct val="150000"/>
              </a:lnSpc>
            </a:pPr>
            <a:r>
              <a:rPr lang="fa-IR" sz="2000" dirty="0" smtClean="0">
                <a:cs typeface="B Mitra" pitchFamily="2" charset="-78"/>
              </a:rPr>
              <a:t>6- </a:t>
            </a:r>
            <a:r>
              <a:rPr lang="fa-IR" sz="2000" dirty="0" smtClean="0">
                <a:solidFill>
                  <a:srgbClr val="FF0000"/>
                </a:solidFill>
                <a:cs typeface="B Mitra" pitchFamily="2" charset="-78"/>
              </a:rPr>
              <a:t>تربیت</a:t>
            </a:r>
            <a:r>
              <a:rPr lang="fa-IR" sz="2000" dirty="0" smtClean="0">
                <a:cs typeface="B Mitra" pitchFamily="2" charset="-78"/>
              </a:rPr>
              <a:t> عمل عمدی فردی رشید است که می خواهد رشد را در فردی که فاقد ولی قابل آن است، تسهیل کند.   </a:t>
            </a:r>
          </a:p>
          <a:p>
            <a:pPr algn="r" rtl="1">
              <a:lnSpc>
                <a:spcPct val="150000"/>
              </a:lnSpc>
            </a:pPr>
            <a:r>
              <a:rPr lang="fa-IR" sz="2000" dirty="0" smtClean="0">
                <a:cs typeface="B Mitra" pitchFamily="2" charset="-78"/>
              </a:rPr>
              <a:t>7-</a:t>
            </a:r>
            <a:r>
              <a:rPr lang="fa-IR" sz="2000" dirty="0" smtClean="0">
                <a:solidFill>
                  <a:srgbClr val="FF0000"/>
                </a:solidFill>
                <a:cs typeface="B Mitra" pitchFamily="2" charset="-78"/>
              </a:rPr>
              <a:t> پرورش [تربیت]</a:t>
            </a:r>
            <a:r>
              <a:rPr lang="fa-IR" sz="2000" dirty="0" smtClean="0">
                <a:cs typeface="B Mitra" pitchFamily="2" charset="-78"/>
              </a:rPr>
              <a:t> عبارت است از جریانی منظم و مستمر که هدف آن کمک به رشد جسمی، شناختی، روانی، اخلاقی، اجتماعی یا بطور کلی رشد شخصیت پرورش یابندگان در جهت هنجارهای مورد پذیرش جامعه و نیز کمک به شکوفا شدن استعدادهای آنهاست. </a:t>
            </a:r>
          </a:p>
          <a:p>
            <a:pPr algn="r" rtl="1">
              <a:lnSpc>
                <a:spcPct val="150000"/>
              </a:lnSpc>
            </a:pPr>
            <a:r>
              <a:rPr lang="fa-IR" sz="2000" dirty="0" smtClean="0">
                <a:cs typeface="B Mitra" pitchFamily="2" charset="-78"/>
              </a:rPr>
              <a:t>8- </a:t>
            </a:r>
            <a:r>
              <a:rPr lang="fa-IR" sz="2000" dirty="0" smtClean="0">
                <a:solidFill>
                  <a:srgbClr val="FF0000"/>
                </a:solidFill>
                <a:cs typeface="B Mitra" pitchFamily="2" charset="-78"/>
              </a:rPr>
              <a:t>تربیت</a:t>
            </a:r>
            <a:r>
              <a:rPr lang="fa-IR" sz="2000" dirty="0" smtClean="0">
                <a:cs typeface="B Mitra" pitchFamily="2" charset="-78"/>
              </a:rPr>
              <a:t> فعالیتی منظم و مستمر در جهت کمک به رشد جسمانی، شناختی، اخلاقی، اجتماعی، عاطفی متربی بگونه ای که نتیجه آن در </a:t>
            </a:r>
            <a:r>
              <a:rPr lang="fa-IR" sz="2000" smtClean="0">
                <a:cs typeface="B Mitra" pitchFamily="2" charset="-78"/>
              </a:rPr>
              <a:t>شخصیت متربی </a:t>
            </a:r>
            <a:r>
              <a:rPr lang="fa-IR" sz="2000" dirty="0" smtClean="0">
                <a:cs typeface="B Mitra" pitchFamily="2" charset="-78"/>
              </a:rPr>
              <a:t>بویژه در رفتارهای او ظاهر شود. </a:t>
            </a:r>
          </a:p>
        </p:txBody>
      </p:sp>
    </p:spTree>
    <p:extLst>
      <p:ext uri="{BB962C8B-B14F-4D97-AF65-F5344CB8AC3E}">
        <p14:creationId xmlns:p14="http://schemas.microsoft.com/office/powerpoint/2010/main" val="1650011773"/>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a:bodyPr>
          <a:lstStyle/>
          <a:p>
            <a:pPr algn="just" rtl="1"/>
            <a:r>
              <a:rPr lang="fa-IR" dirty="0" smtClean="0">
                <a:solidFill>
                  <a:srgbClr val="C00000"/>
                </a:solidFill>
                <a:cs typeface="B Mitra" pitchFamily="2" charset="-78"/>
              </a:rPr>
              <a:t>ارتباط </a:t>
            </a:r>
            <a:r>
              <a:rPr lang="fa-IR" dirty="0" smtClean="0">
                <a:solidFill>
                  <a:srgbClr val="00B0F0"/>
                </a:solidFill>
                <a:cs typeface="B Mitra" pitchFamily="2" charset="-78"/>
              </a:rPr>
              <a:t>روش ها</a:t>
            </a:r>
            <a:r>
              <a:rPr lang="fa-IR" dirty="0" smtClean="0">
                <a:solidFill>
                  <a:srgbClr val="C00000"/>
                </a:solidFill>
                <a:cs typeface="B Mitra" pitchFamily="2" charset="-78"/>
              </a:rPr>
              <a:t> با </a:t>
            </a:r>
            <a:r>
              <a:rPr lang="fa-IR" dirty="0" smtClean="0">
                <a:solidFill>
                  <a:srgbClr val="7030A0"/>
                </a:solidFill>
                <a:cs typeface="B Mitra" pitchFamily="2" charset="-78"/>
              </a:rPr>
              <a:t>مبانی و اصول</a:t>
            </a:r>
          </a:p>
          <a:p>
            <a:pPr algn="just" rtl="1"/>
            <a:r>
              <a:rPr lang="fa-IR" dirty="0" smtClean="0">
                <a:cs typeface="B Mitra" pitchFamily="2" charset="-78"/>
              </a:rPr>
              <a:t>همانطوریکه </a:t>
            </a:r>
            <a:r>
              <a:rPr lang="fa-IR" dirty="0" smtClean="0">
                <a:solidFill>
                  <a:schemeClr val="accent1"/>
                </a:solidFill>
                <a:cs typeface="B Mitra" pitchFamily="2" charset="-78"/>
              </a:rPr>
              <a:t>اصول بر مبانی تکیه دارند</a:t>
            </a:r>
            <a:r>
              <a:rPr lang="fa-IR" dirty="0" smtClean="0">
                <a:cs typeface="B Mitra" pitchFamily="2" charset="-78"/>
              </a:rPr>
              <a:t>، </a:t>
            </a:r>
            <a:r>
              <a:rPr lang="fa-IR" dirty="0" smtClean="0">
                <a:solidFill>
                  <a:srgbClr val="00B050"/>
                </a:solidFill>
                <a:cs typeface="B Mitra" pitchFamily="2" charset="-78"/>
              </a:rPr>
              <a:t>روش ها نیز بر اصول مبتنی هستند</a:t>
            </a:r>
            <a:r>
              <a:rPr lang="fa-IR" dirty="0" smtClean="0">
                <a:cs typeface="B Mitra" pitchFamily="2" charset="-78"/>
              </a:rPr>
              <a:t>. البته اصول و روش ها از یک سنخ هستند، چرا که هر دو دستورالعمل اند و به ما می گویند که برای رسیدن به مقصد و مقصود مورد نظر چه باید کنیم؟ </a:t>
            </a:r>
          </a:p>
          <a:p>
            <a:pPr algn="just" rtl="1"/>
            <a:r>
              <a:rPr lang="fa-IR" dirty="0" smtClean="0">
                <a:solidFill>
                  <a:schemeClr val="accent2">
                    <a:lumMod val="75000"/>
                  </a:schemeClr>
                </a:solidFill>
                <a:cs typeface="B Mitra" pitchFamily="2" charset="-78"/>
              </a:rPr>
              <a:t>با این تفاوت که اصول، دستورالعمل های کلی اند و روش ها، دستورالعمل های جزئی ترند</a:t>
            </a:r>
            <a:r>
              <a:rPr lang="fa-IR" dirty="0" smtClean="0">
                <a:cs typeface="B Mitra" pitchFamily="2" charset="-78"/>
              </a:rPr>
              <a:t>. </a:t>
            </a:r>
          </a:p>
          <a:p>
            <a:pPr algn="just" rtl="1"/>
            <a:r>
              <a:rPr lang="fa-IR" dirty="0" smtClean="0">
                <a:solidFill>
                  <a:schemeClr val="accent3">
                    <a:lumMod val="60000"/>
                    <a:lumOff val="40000"/>
                  </a:schemeClr>
                </a:solidFill>
                <a:cs typeface="B Mitra" pitchFamily="2" charset="-78"/>
              </a:rPr>
              <a:t>هر دسته از روش ها در دامنه یک اصل تربیتی قرار می گیرند</a:t>
            </a:r>
            <a:r>
              <a:rPr lang="fa-IR" dirty="0" smtClean="0">
                <a:cs typeface="B Mitra" pitchFamily="2" charset="-78"/>
              </a:rPr>
              <a:t>. بطور مثال: </a:t>
            </a:r>
            <a:r>
              <a:rPr lang="fa-IR" dirty="0" smtClean="0">
                <a:solidFill>
                  <a:srgbClr val="FF0000"/>
                </a:solidFill>
                <a:cs typeface="B Mitra" pitchFamily="2" charset="-78"/>
              </a:rPr>
              <a:t>کرامت و بزرگواری در انسان یک مبناست</a:t>
            </a:r>
            <a:r>
              <a:rPr lang="fa-IR" dirty="0" smtClean="0">
                <a:cs typeface="B Mitra" pitchFamily="2" charset="-78"/>
              </a:rPr>
              <a:t>؛ یعنی خداوند انسان را گرامی داشته است </a:t>
            </a:r>
            <a:r>
              <a:rPr lang="fa-IR" dirty="0" smtClean="0">
                <a:solidFill>
                  <a:srgbClr val="00B050"/>
                </a:solidFill>
                <a:cs typeface="B Mitra" pitchFamily="2" charset="-78"/>
              </a:rPr>
              <a:t>(و لقد کرّمنا بنی آدم</a:t>
            </a:r>
            <a:r>
              <a:rPr lang="fa-IR" dirty="0" smtClean="0">
                <a:cs typeface="B Mitra" pitchFamily="2" charset="-78"/>
              </a:rPr>
              <a:t>...).</a:t>
            </a:r>
          </a:p>
          <a:p>
            <a:pPr algn="just" rtl="1"/>
            <a:r>
              <a:rPr lang="fa-IR" dirty="0" smtClean="0">
                <a:solidFill>
                  <a:srgbClr val="0070C0"/>
                </a:solidFill>
                <a:cs typeface="B Mitra" pitchFamily="2" charset="-78"/>
              </a:rPr>
              <a:t>اصلِ</a:t>
            </a:r>
            <a:r>
              <a:rPr lang="fa-IR" dirty="0" smtClean="0">
                <a:cs typeface="B Mitra" pitchFamily="2" charset="-78"/>
              </a:rPr>
              <a:t> ناظر بر این ویژگی انسان         </a:t>
            </a:r>
            <a:r>
              <a:rPr lang="fa-IR" dirty="0" smtClean="0">
                <a:solidFill>
                  <a:schemeClr val="accent2">
                    <a:lumMod val="75000"/>
                  </a:schemeClr>
                </a:solidFill>
                <a:cs typeface="B Mitra" pitchFamily="2" charset="-78"/>
              </a:rPr>
              <a:t>عزّت</a:t>
            </a:r>
            <a:r>
              <a:rPr lang="fa-IR" dirty="0" smtClean="0">
                <a:cs typeface="B Mitra" pitchFamily="2" charset="-78"/>
              </a:rPr>
              <a:t> است. یعنی باید انسان مکرّم را عزیز داشت و مایه های عزت نفس او را فراهم آورد. </a:t>
            </a:r>
          </a:p>
          <a:p>
            <a:pPr algn="just" rtl="1"/>
            <a:r>
              <a:rPr lang="fa-IR" dirty="0" smtClean="0">
                <a:solidFill>
                  <a:srgbClr val="00B0F0"/>
                </a:solidFill>
                <a:cs typeface="B Mitra" pitchFamily="2" charset="-78"/>
              </a:rPr>
              <a:t>سؤال: باچه روش های تربیتی می توان احساس عزت واقعی نفس را در فرد بار آورد؟</a:t>
            </a:r>
            <a:r>
              <a:rPr lang="fa-IR" dirty="0" smtClean="0">
                <a:cs typeface="B Mitra" pitchFamily="2" charset="-78"/>
              </a:rPr>
              <a:t>   </a:t>
            </a:r>
            <a:endParaRPr lang="en-US" dirty="0">
              <a:cs typeface="B Mitra" pitchFamily="2" charset="-78"/>
            </a:endParaRPr>
          </a:p>
        </p:txBody>
      </p:sp>
      <p:sp>
        <p:nvSpPr>
          <p:cNvPr id="4" name="Left Arrow 3"/>
          <p:cNvSpPr/>
          <p:nvPr/>
        </p:nvSpPr>
        <p:spPr>
          <a:xfrm flipV="1">
            <a:off x="4429347" y="5295900"/>
            <a:ext cx="381000" cy="22859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89233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just" rtl="1"/>
            <a:r>
              <a:rPr lang="fa-IR" dirty="0" smtClean="0">
                <a:solidFill>
                  <a:srgbClr val="00B0F0"/>
                </a:solidFill>
                <a:cs typeface="B Mitra" pitchFamily="2" charset="-78"/>
              </a:rPr>
              <a:t>1- روش ابراز توانایی ها (نعمت ها): </a:t>
            </a:r>
            <a:r>
              <a:rPr lang="fa-IR" dirty="0" smtClean="0">
                <a:cs typeface="B Mitra" pitchFamily="2" charset="-78"/>
              </a:rPr>
              <a:t>یعنی فرد احساس کند کارآمد است و خود را توانا ببیند و دریابد که کاری از دست او بر می آید. پس مربی باید امکانات بروز توانایی های او را آماده سازد.</a:t>
            </a:r>
          </a:p>
          <a:p>
            <a:pPr algn="just" rtl="1"/>
            <a:r>
              <a:rPr lang="fa-IR" dirty="0" smtClean="0">
                <a:solidFill>
                  <a:srgbClr val="00B0F0"/>
                </a:solidFill>
                <a:cs typeface="B Mitra" pitchFamily="2" charset="-78"/>
              </a:rPr>
              <a:t>2- روش تغافل: </a:t>
            </a:r>
            <a:r>
              <a:rPr lang="fa-IR" dirty="0" smtClean="0">
                <a:cs typeface="B Mitra" pitchFamily="2" charset="-78"/>
              </a:rPr>
              <a:t>بروز ضعف ها شکستن عزت را بدنبال دارد؛ پس مخفی نگه داشتن آن طریقه ای برای حفظ عزت است.</a:t>
            </a:r>
          </a:p>
          <a:p>
            <a:pPr algn="just" rtl="1"/>
            <a:r>
              <a:rPr lang="fa-IR" dirty="0" smtClean="0">
                <a:cs typeface="B Mitra" pitchFamily="2" charset="-78"/>
              </a:rPr>
              <a:t>بنابراین هر روشی که در تربیت متربی لحاظ می شود باید با توجه به ویژگی های(مبانی) او و محیطی که عمل تربیت در آن صورت می گیرد باشد. </a:t>
            </a:r>
            <a:endParaRPr lang="en-US" dirty="0">
              <a:cs typeface="B Mitra" pitchFamily="2" charset="-78"/>
            </a:endParaRPr>
          </a:p>
        </p:txBody>
      </p:sp>
    </p:spTree>
    <p:extLst>
      <p:ext uri="{BB962C8B-B14F-4D97-AF65-F5344CB8AC3E}">
        <p14:creationId xmlns:p14="http://schemas.microsoft.com/office/powerpoint/2010/main" val="313715449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just" rtl="1"/>
            <a:r>
              <a:rPr lang="fa-IR" sz="2800" dirty="0" smtClean="0">
                <a:solidFill>
                  <a:srgbClr val="C00000"/>
                </a:solidFill>
                <a:cs typeface="B Mitra" pitchFamily="2" charset="-78"/>
              </a:rPr>
              <a:t>روش ها و اهداف</a:t>
            </a:r>
          </a:p>
          <a:p>
            <a:pPr algn="just" rtl="1"/>
            <a:r>
              <a:rPr lang="fa-IR" dirty="0" smtClean="0">
                <a:cs typeface="B Mitra" pitchFamily="2" charset="-78"/>
              </a:rPr>
              <a:t>در بخش اهداف گفته شد که: هدف ها بیانگر مقاصد ما هستند و برای مربی لازم است که هدف ها را مشخص سازد تا در سایه آن شیوه های عملی و کاربردی(روش های) مناسب را بکار بندد.</a:t>
            </a:r>
          </a:p>
          <a:p>
            <a:pPr algn="just" rtl="1"/>
            <a:r>
              <a:rPr lang="fa-IR" dirty="0" smtClean="0">
                <a:solidFill>
                  <a:srgbClr val="7030A0"/>
                </a:solidFill>
                <a:cs typeface="B Mitra" pitchFamily="2" charset="-78"/>
              </a:rPr>
              <a:t>بدون بکارگیری شیوه ها و روش های مناسب، اهداف به عنوان ایده ها و آرمان ها در مخیلات ما باقی می مانند و هرگز تحقق نمی یابند. </a:t>
            </a:r>
          </a:p>
          <a:p>
            <a:pPr algn="just" rtl="1"/>
            <a:r>
              <a:rPr lang="fa-IR" dirty="0" smtClean="0">
                <a:solidFill>
                  <a:srgbClr val="FF0000"/>
                </a:solidFill>
                <a:cs typeface="B Mitra" pitchFamily="2" charset="-78"/>
              </a:rPr>
              <a:t>لذا برای رسیدن به هدف</a:t>
            </a:r>
            <a:r>
              <a:rPr lang="fa-IR" dirty="0" smtClean="0">
                <a:cs typeface="B Mitra" pitchFamily="2" charset="-78"/>
              </a:rPr>
              <a:t>، باید </a:t>
            </a:r>
            <a:r>
              <a:rPr lang="fa-IR" dirty="0" smtClean="0">
                <a:solidFill>
                  <a:srgbClr val="00B050"/>
                </a:solidFill>
                <a:cs typeface="B Mitra" pitchFamily="2" charset="-78"/>
              </a:rPr>
              <a:t>روش تربیتی درست و مناسب بکار گرفت</a:t>
            </a:r>
            <a:r>
              <a:rPr lang="fa-IR" dirty="0" smtClean="0">
                <a:cs typeface="B Mitra" pitchFamily="2" charset="-78"/>
              </a:rPr>
              <a:t>. </a:t>
            </a:r>
          </a:p>
          <a:p>
            <a:pPr algn="just" rtl="1"/>
            <a:r>
              <a:rPr lang="fa-IR" dirty="0" smtClean="0">
                <a:cs typeface="B Mitra" pitchFamily="2" charset="-78"/>
              </a:rPr>
              <a:t>از سوی دیگر بکارگیری روش بدون ملاحظه اهداف تربیت امکان پذیر نیست. </a:t>
            </a:r>
          </a:p>
          <a:p>
            <a:pPr algn="just" rtl="1"/>
            <a:r>
              <a:rPr lang="fa-IR" dirty="0" smtClean="0">
                <a:solidFill>
                  <a:schemeClr val="accent3">
                    <a:lumMod val="60000"/>
                    <a:lumOff val="40000"/>
                  </a:schemeClr>
                </a:solidFill>
                <a:cs typeface="B Mitra" pitchFamily="2" charset="-78"/>
              </a:rPr>
              <a:t>به عنوان مثال در ترک رفتار ناپسندی مثل دروغگویی، بکارگیری تشویق در مقابل این رفتار ناصواب متربی، آن را افزایش می دهد نه کاهش</a:t>
            </a:r>
            <a:r>
              <a:rPr lang="fa-IR" dirty="0" smtClean="0">
                <a:cs typeface="B Mitra" pitchFamily="2" charset="-78"/>
              </a:rPr>
              <a:t>. </a:t>
            </a:r>
          </a:p>
          <a:p>
            <a:pPr algn="just" rtl="1"/>
            <a:r>
              <a:rPr lang="fa-IR" dirty="0" smtClean="0">
                <a:cs typeface="B Mitra" pitchFamily="2" charset="-78"/>
              </a:rPr>
              <a:t>بنابراین اهداف نیز همانند مبانی منشأ تعیین روش های تربیتی اند.   </a:t>
            </a:r>
            <a:endParaRPr lang="en-US" dirty="0">
              <a:cs typeface="B Mitra" pitchFamily="2" charset="-78"/>
            </a:endParaRPr>
          </a:p>
        </p:txBody>
      </p:sp>
    </p:spTree>
    <p:extLst>
      <p:ext uri="{BB962C8B-B14F-4D97-AF65-F5344CB8AC3E}">
        <p14:creationId xmlns:p14="http://schemas.microsoft.com/office/powerpoint/2010/main" val="13002727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a:bodyPr>
          <a:lstStyle/>
          <a:p>
            <a:pPr algn="r" rtl="1"/>
            <a:r>
              <a:rPr lang="fa-IR" sz="2800" b="1" dirty="0" smtClean="0">
                <a:solidFill>
                  <a:srgbClr val="C00000"/>
                </a:solidFill>
                <a:cs typeface="B Mitra" pitchFamily="2" charset="-78"/>
              </a:rPr>
              <a:t>اقسام روش ها </a:t>
            </a:r>
          </a:p>
          <a:p>
            <a:pPr algn="r" rtl="1"/>
            <a:r>
              <a:rPr lang="fa-IR" sz="2800" dirty="0" smtClean="0">
                <a:cs typeface="B Mitra" pitchFamily="2" charset="-78"/>
              </a:rPr>
              <a:t>روش ها در حالت کلی به دو دسته تقسیم می شوند:</a:t>
            </a:r>
          </a:p>
          <a:p>
            <a:pPr algn="r" rtl="1"/>
            <a:r>
              <a:rPr lang="fa-IR" sz="2800" dirty="0" smtClean="0">
                <a:cs typeface="B Mitra" pitchFamily="2" charset="-78"/>
              </a:rPr>
              <a:t> </a:t>
            </a:r>
            <a:r>
              <a:rPr lang="fa-IR" sz="2800" dirty="0" smtClean="0">
                <a:solidFill>
                  <a:schemeClr val="accent3">
                    <a:lumMod val="60000"/>
                    <a:lumOff val="40000"/>
                  </a:schemeClr>
                </a:solidFill>
                <a:cs typeface="B Mitra" pitchFamily="2" charset="-78"/>
              </a:rPr>
              <a:t>1- اصلاحی </a:t>
            </a:r>
            <a:r>
              <a:rPr lang="fa-IR" sz="2800" dirty="0" smtClean="0">
                <a:solidFill>
                  <a:schemeClr val="accent4">
                    <a:lumMod val="75000"/>
                  </a:schemeClr>
                </a:solidFill>
                <a:cs typeface="B Mitra" pitchFamily="2" charset="-78"/>
              </a:rPr>
              <a:t>2- ایجادی </a:t>
            </a:r>
          </a:p>
          <a:p>
            <a:pPr algn="r" rtl="1"/>
            <a:r>
              <a:rPr lang="fa-IR" sz="2800" dirty="0" smtClean="0">
                <a:solidFill>
                  <a:schemeClr val="accent3">
                    <a:lumMod val="60000"/>
                    <a:lumOff val="40000"/>
                  </a:schemeClr>
                </a:solidFill>
                <a:cs typeface="B Mitra" pitchFamily="2" charset="-78"/>
              </a:rPr>
              <a:t>مراد از روش های اصلاحی</a:t>
            </a:r>
            <a:r>
              <a:rPr lang="fa-IR" sz="2800" dirty="0" smtClean="0">
                <a:cs typeface="B Mitra" pitchFamily="2" charset="-78"/>
              </a:rPr>
              <a:t>: آن دسته از روش های تربیتی اند که هدف از آنها حذف یا کاهش رفتار ناپسند می باشد. </a:t>
            </a:r>
          </a:p>
          <a:p>
            <a:pPr algn="r" rtl="1"/>
            <a:r>
              <a:rPr lang="fa-IR" sz="2800" dirty="0" smtClean="0">
                <a:solidFill>
                  <a:schemeClr val="accent4">
                    <a:lumMod val="75000"/>
                  </a:schemeClr>
                </a:solidFill>
                <a:cs typeface="B Mitra" pitchFamily="2" charset="-78"/>
              </a:rPr>
              <a:t>مراد از روش های ایجادی</a:t>
            </a:r>
            <a:r>
              <a:rPr lang="fa-IR" sz="2800" dirty="0" smtClean="0">
                <a:cs typeface="B Mitra" pitchFamily="2" charset="-78"/>
              </a:rPr>
              <a:t>: روش هایی است که در ایجاد رفتار جدید یا تداوم و تثبیت رفتارهای نیک و درست بکار می آید. </a:t>
            </a:r>
            <a:endParaRPr lang="en-US" sz="2800" dirty="0">
              <a:cs typeface="B Mitra" pitchFamily="2" charset="-78"/>
            </a:endParaRPr>
          </a:p>
        </p:txBody>
      </p:sp>
    </p:spTree>
    <p:extLst>
      <p:ext uri="{BB962C8B-B14F-4D97-AF65-F5344CB8AC3E}">
        <p14:creationId xmlns:p14="http://schemas.microsoft.com/office/powerpoint/2010/main" val="423186916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just" rtl="1"/>
            <a:r>
              <a:rPr lang="fa-IR" sz="2800" b="1" dirty="0" smtClean="0">
                <a:solidFill>
                  <a:srgbClr val="C00000"/>
                </a:solidFill>
                <a:cs typeface="B Mitra" pitchFamily="2" charset="-78"/>
              </a:rPr>
              <a:t>قالب های روشی</a:t>
            </a:r>
          </a:p>
          <a:p>
            <a:pPr algn="just" rtl="1"/>
            <a:r>
              <a:rPr lang="fa-IR" dirty="0" smtClean="0">
                <a:cs typeface="B Mitra" pitchFamily="2" charset="-78"/>
              </a:rPr>
              <a:t>هر روش تربیتی در یکی از دو قالب </a:t>
            </a:r>
            <a:r>
              <a:rPr lang="fa-IR" dirty="0" smtClean="0">
                <a:solidFill>
                  <a:srgbClr val="00B0F0"/>
                </a:solidFill>
                <a:cs typeface="B Mitra" pitchFamily="2" charset="-78"/>
              </a:rPr>
              <a:t>گفتار</a:t>
            </a:r>
            <a:r>
              <a:rPr lang="fa-IR" dirty="0" smtClean="0">
                <a:cs typeface="B Mitra" pitchFamily="2" charset="-78"/>
              </a:rPr>
              <a:t> یا </a:t>
            </a:r>
            <a:r>
              <a:rPr lang="fa-IR" dirty="0" smtClean="0">
                <a:solidFill>
                  <a:srgbClr val="FF0000"/>
                </a:solidFill>
                <a:cs typeface="B Mitra" pitchFamily="2" charset="-78"/>
              </a:rPr>
              <a:t>کردار</a:t>
            </a:r>
            <a:r>
              <a:rPr lang="fa-IR" dirty="0" smtClean="0">
                <a:cs typeface="B Mitra" pitchFamily="2" charset="-78"/>
              </a:rPr>
              <a:t> و یا </a:t>
            </a:r>
            <a:r>
              <a:rPr lang="fa-IR" dirty="0" smtClean="0">
                <a:solidFill>
                  <a:srgbClr val="7030A0"/>
                </a:solidFill>
                <a:cs typeface="B Mitra" pitchFamily="2" charset="-78"/>
              </a:rPr>
              <a:t>هر دوی آنها </a:t>
            </a:r>
            <a:r>
              <a:rPr lang="fa-IR" dirty="0" smtClean="0">
                <a:cs typeface="B Mitra" pitchFamily="2" charset="-78"/>
              </a:rPr>
              <a:t>ظهور می یابد. </a:t>
            </a:r>
            <a:r>
              <a:rPr lang="fa-IR" dirty="0" smtClean="0">
                <a:solidFill>
                  <a:srgbClr val="00B050"/>
                </a:solidFill>
                <a:cs typeface="B Mitra" pitchFamily="2" charset="-78"/>
              </a:rPr>
              <a:t>تشویق</a:t>
            </a:r>
            <a:r>
              <a:rPr lang="fa-IR" dirty="0" smtClean="0">
                <a:cs typeface="B Mitra" pitchFamily="2" charset="-78"/>
              </a:rPr>
              <a:t> می تواند با کلماتی همچون آفرین و احسنت باشد یا با خریدن هدیه ویا تبسم در مقابل متربی انجام شود. </a:t>
            </a:r>
            <a:r>
              <a:rPr lang="fa-IR" dirty="0" smtClean="0">
                <a:solidFill>
                  <a:srgbClr val="0070C0"/>
                </a:solidFill>
                <a:cs typeface="B Mitra" pitchFamily="2" charset="-78"/>
              </a:rPr>
              <a:t>تنبیه</a:t>
            </a:r>
            <a:r>
              <a:rPr lang="fa-IR" dirty="0" smtClean="0">
                <a:cs typeface="B Mitra" pitchFamily="2" charset="-78"/>
              </a:rPr>
              <a:t> نیز می تواند با روش ترش کردن، اخم کردن، قهر کردن و یا گفتن این جمله که: از کارت بدم میاد. یا کار خوب انجام ندادی، باشد.</a:t>
            </a:r>
          </a:p>
          <a:p>
            <a:pPr algn="just" rtl="1"/>
            <a:r>
              <a:rPr lang="fa-IR" dirty="0" smtClean="0">
                <a:cs typeface="B Mitra" pitchFamily="2" charset="-78"/>
              </a:rPr>
              <a:t>خریدن کتاب داستان یک قالب روشی است و داستان گویی قالبی دیگر است. </a:t>
            </a:r>
          </a:p>
          <a:p>
            <a:pPr algn="just" rtl="1"/>
            <a:r>
              <a:rPr lang="fa-IR" dirty="0" smtClean="0">
                <a:cs typeface="B Mitra" pitchFamily="2" charset="-78"/>
              </a:rPr>
              <a:t>گاهی به توصیف الگوها می پردازیم ( گفتار) و گاهی عملا الگو را در معرض دید و مشاهده متربی قرار می دهیم (کردار). </a:t>
            </a:r>
            <a:r>
              <a:rPr lang="fa-IR" dirty="0" smtClean="0">
                <a:solidFill>
                  <a:schemeClr val="accent1">
                    <a:lumMod val="75000"/>
                  </a:schemeClr>
                </a:solidFill>
                <a:cs typeface="B Mitra" pitchFamily="2" charset="-78"/>
              </a:rPr>
              <a:t>ماجرای نمازی که مرحوم آیه الله گلپایگانی بر پیکر امام خمینی (رض) خواندند. </a:t>
            </a:r>
          </a:p>
          <a:p>
            <a:pPr algn="just" rtl="1"/>
            <a:r>
              <a:rPr lang="fa-IR" dirty="0" smtClean="0">
                <a:cs typeface="B Mitra" pitchFamily="2" charset="-78"/>
              </a:rPr>
              <a:t>ائمه اطهار علیهم السلام از هر دو قالب روشی استفاده می کردند. و سیره عملی آن بزرگواران نیز بیانگر روش کرداری آنان بود.     </a:t>
            </a:r>
            <a:endParaRPr lang="en-US" dirty="0">
              <a:cs typeface="B Mitra" pitchFamily="2" charset="-78"/>
            </a:endParaRPr>
          </a:p>
        </p:txBody>
      </p:sp>
    </p:spTree>
    <p:extLst>
      <p:ext uri="{BB962C8B-B14F-4D97-AF65-F5344CB8AC3E}">
        <p14:creationId xmlns:p14="http://schemas.microsoft.com/office/powerpoint/2010/main" val="321815895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a:bodyPr>
          <a:lstStyle/>
          <a:p>
            <a:pPr algn="just" rtl="1"/>
            <a:r>
              <a:rPr lang="fa-IR" sz="2800" b="1" dirty="0" smtClean="0">
                <a:solidFill>
                  <a:srgbClr val="C00000"/>
                </a:solidFill>
                <a:cs typeface="B Mitra" pitchFamily="2" charset="-78"/>
              </a:rPr>
              <a:t>روش های تربیتی</a:t>
            </a:r>
          </a:p>
          <a:p>
            <a:pPr algn="just" rtl="1"/>
            <a:r>
              <a:rPr lang="fa-IR" b="1" dirty="0" smtClean="0">
                <a:solidFill>
                  <a:srgbClr val="7030A0"/>
                </a:solidFill>
                <a:cs typeface="B Mitra" pitchFamily="2" charset="-78"/>
              </a:rPr>
              <a:t>1- روش های عام</a:t>
            </a:r>
            <a:r>
              <a:rPr lang="fa-IR" dirty="0" smtClean="0">
                <a:cs typeface="B Mitra" pitchFamily="2" charset="-78"/>
              </a:rPr>
              <a:t>: روش هایی است که هم در حوزه </a:t>
            </a:r>
            <a:r>
              <a:rPr lang="fa-IR" dirty="0" smtClean="0">
                <a:solidFill>
                  <a:srgbClr val="FF0000"/>
                </a:solidFill>
                <a:cs typeface="B Mitra" pitchFamily="2" charset="-78"/>
              </a:rPr>
              <a:t>تربیت ایجادی</a:t>
            </a:r>
            <a:r>
              <a:rPr lang="fa-IR" dirty="0" smtClean="0">
                <a:cs typeface="B Mitra" pitchFamily="2" charset="-78"/>
              </a:rPr>
              <a:t> و هم در حوزه </a:t>
            </a:r>
            <a:r>
              <a:rPr lang="fa-IR" dirty="0" smtClean="0">
                <a:solidFill>
                  <a:srgbClr val="00B0F0"/>
                </a:solidFill>
                <a:cs typeface="B Mitra" pitchFamily="2" charset="-78"/>
              </a:rPr>
              <a:t>تربیت اصلاحی</a:t>
            </a:r>
            <a:r>
              <a:rPr lang="fa-IR" dirty="0" smtClean="0">
                <a:cs typeface="B Mitra" pitchFamily="2" charset="-78"/>
              </a:rPr>
              <a:t> کارآیی دارد. در این روش از جهات گوناگون به تربیت متربی اقدام می شود: </a:t>
            </a:r>
          </a:p>
          <a:p>
            <a:pPr algn="just" rtl="1"/>
            <a:r>
              <a:rPr lang="fa-IR" dirty="0" smtClean="0">
                <a:cs typeface="B Mitra" pitchFamily="2" charset="-78"/>
              </a:rPr>
              <a:t>1-1: </a:t>
            </a:r>
            <a:r>
              <a:rPr lang="fa-IR" dirty="0" smtClean="0">
                <a:solidFill>
                  <a:srgbClr val="0070C0"/>
                </a:solidFill>
                <a:cs typeface="B Mitra" pitchFamily="2" charset="-78"/>
              </a:rPr>
              <a:t>گاهی با ارائه دیدگاه و بینش صحیح به متربی در رفتار او اثر می گذاریم و او را از انجام امور ناشایست باز داشته یا به انجام امور شایسته می کشانیم. </a:t>
            </a:r>
          </a:p>
          <a:p>
            <a:pPr algn="just" rtl="1"/>
            <a:r>
              <a:rPr lang="fa-IR" dirty="0" smtClean="0">
                <a:solidFill>
                  <a:srgbClr val="FFC000"/>
                </a:solidFill>
                <a:cs typeface="B Mitra" pitchFamily="2" charset="-78"/>
              </a:rPr>
              <a:t>البته ارائه هر نوع بینش و شناختی منجر به رفتار صحیح و شایسته نمی شود</a:t>
            </a:r>
            <a:r>
              <a:rPr lang="fa-IR" dirty="0" smtClean="0">
                <a:cs typeface="B Mitra" pitchFamily="2" charset="-78"/>
              </a:rPr>
              <a:t>. قرآن کریم از باورها و بینش هایی سخن آورده که انسان ها از پیشینیان و نیاکان خویش دریافت می کنند در حالیکه مایه عذاب و بدبختی آنها شده است. </a:t>
            </a:r>
            <a:r>
              <a:rPr lang="fa-IR" dirty="0" smtClean="0">
                <a:solidFill>
                  <a:srgbClr val="00B050"/>
                </a:solidFill>
                <a:cs typeface="B Mitra" pitchFamily="2" charset="-78"/>
              </a:rPr>
              <a:t>«تلک أمه قد خلت لها ما کسبت و لکم ما کسبتم و لا تسئلون عما کانوا یعملون»</a:t>
            </a:r>
            <a:r>
              <a:rPr lang="fa-IR" dirty="0" smtClean="0">
                <a:cs typeface="B Mitra" pitchFamily="2" charset="-78"/>
              </a:rPr>
              <a:t> زخرف 23-24 پیشینیان هر چه کردند برای خود کردند و شما نیز هرچه کنید به خود کنید و شما مسئول کار آنان نخواهید بود.  </a:t>
            </a:r>
            <a:endParaRPr lang="en-US" dirty="0">
              <a:cs typeface="B Mitra" pitchFamily="2" charset="-78"/>
            </a:endParaRPr>
          </a:p>
        </p:txBody>
      </p:sp>
    </p:spTree>
    <p:extLst>
      <p:ext uri="{BB962C8B-B14F-4D97-AF65-F5344CB8AC3E}">
        <p14:creationId xmlns:p14="http://schemas.microsoft.com/office/powerpoint/2010/main" val="294382384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a:bodyPr>
          <a:lstStyle/>
          <a:p>
            <a:pPr algn="just" rtl="1"/>
            <a:r>
              <a:rPr lang="fa-IR" dirty="0" smtClean="0">
                <a:solidFill>
                  <a:srgbClr val="FF0000"/>
                </a:solidFill>
                <a:cs typeface="B Mitra" pitchFamily="2" charset="-78"/>
              </a:rPr>
              <a:t>بنابراین بینش و باوری صحیح و مطابق حکم عقل سلیم و آیین الهی است که می تواند سعادت دنیوی و اخروی بشر را فراهم کند. </a:t>
            </a:r>
            <a:r>
              <a:rPr lang="fa-IR" dirty="0" smtClean="0">
                <a:solidFill>
                  <a:srgbClr val="00B0F0"/>
                </a:solidFill>
                <a:cs typeface="B Mitra" pitchFamily="2" charset="-78"/>
              </a:rPr>
              <a:t>قرآن کریم آن را حکمت نامیده و تعلیم آن را از وظایف مهم انبیا و از جمله پیامبر گرامی اسلام ص می داند</a:t>
            </a:r>
            <a:r>
              <a:rPr lang="fa-IR" dirty="0" smtClean="0">
                <a:cs typeface="B Mitra" pitchFamily="2" charset="-78"/>
              </a:rPr>
              <a:t>: «</a:t>
            </a:r>
            <a:r>
              <a:rPr lang="fa-IR" dirty="0" smtClean="0">
                <a:solidFill>
                  <a:srgbClr val="00B050"/>
                </a:solidFill>
                <a:cs typeface="B Mitra" pitchFamily="2" charset="-78"/>
              </a:rPr>
              <a:t>ویعلمهم الکتاب و الحکمه و یزکیهم</a:t>
            </a:r>
            <a:r>
              <a:rPr lang="fa-IR" dirty="0" smtClean="0">
                <a:cs typeface="B Mitra" pitchFamily="2" charset="-78"/>
              </a:rPr>
              <a:t>» بقره 129</a:t>
            </a:r>
          </a:p>
          <a:p>
            <a:pPr algn="just" rtl="1"/>
            <a:r>
              <a:rPr lang="fa-IR" dirty="0" smtClean="0">
                <a:cs typeface="B Mitra" pitchFamily="2" charset="-78"/>
              </a:rPr>
              <a:t>1-2: </a:t>
            </a:r>
            <a:r>
              <a:rPr lang="fa-IR" dirty="0" smtClean="0">
                <a:solidFill>
                  <a:srgbClr val="0070C0"/>
                </a:solidFill>
                <a:cs typeface="B Mitra" pitchFamily="2" charset="-78"/>
              </a:rPr>
              <a:t>دسته دیگری از روش های عام به ایجاد شرایط و مقدمات لازم برای بروز عمل مربوط می شود. </a:t>
            </a:r>
            <a:r>
              <a:rPr lang="fa-IR" dirty="0" smtClean="0">
                <a:cs typeface="B Mitra" pitchFamily="2" charset="-78"/>
              </a:rPr>
              <a:t>چرا که </a:t>
            </a:r>
            <a:r>
              <a:rPr lang="fa-IR" dirty="0" smtClean="0">
                <a:solidFill>
                  <a:srgbClr val="C00000"/>
                </a:solidFill>
                <a:cs typeface="B Mitra" pitchFamily="2" charset="-78"/>
              </a:rPr>
              <a:t>موقعیت ها و شرایط بستر لازم برای شکوفایی و پرورش استعدادها و ابعاد انسان است و تا این شرایط و زمینه ها فراهم نگردد نمی توان در انتظار بروز رفتار مناسب یا ترک رفتار ناشایست بود. </a:t>
            </a:r>
            <a:r>
              <a:rPr lang="fa-IR" dirty="0" smtClean="0">
                <a:solidFill>
                  <a:srgbClr val="002060"/>
                </a:solidFill>
                <a:cs typeface="B Mitra" pitchFamily="2" charset="-78"/>
              </a:rPr>
              <a:t>مثال:</a:t>
            </a:r>
            <a:r>
              <a:rPr lang="fa-IR" dirty="0" smtClean="0">
                <a:solidFill>
                  <a:srgbClr val="C00000"/>
                </a:solidFill>
                <a:cs typeface="B Mitra" pitchFamily="2" charset="-78"/>
              </a:rPr>
              <a:t> </a:t>
            </a:r>
          </a:p>
          <a:p>
            <a:pPr algn="just" rtl="1"/>
            <a:r>
              <a:rPr lang="fa-IR" dirty="0" smtClean="0">
                <a:cs typeface="B Mitra" pitchFamily="2" charset="-78"/>
              </a:rPr>
              <a:t>حرف شنوی و اطاعت کودک از دستور پدر و مادر بدون زمینه اعتماد و دلبستگی قبلی امکان بروز ندارد و اعتماد جز با محبت و فراهم آوردن کانونی گرم در محیط خانه حاصل نمی شود. </a:t>
            </a:r>
            <a:endParaRPr lang="en-US" dirty="0">
              <a:cs typeface="B Mitra" pitchFamily="2" charset="-78"/>
            </a:endParaRPr>
          </a:p>
        </p:txBody>
      </p:sp>
    </p:spTree>
    <p:extLst>
      <p:ext uri="{BB962C8B-B14F-4D97-AF65-F5344CB8AC3E}">
        <p14:creationId xmlns:p14="http://schemas.microsoft.com/office/powerpoint/2010/main" val="41724224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just" rtl="1"/>
            <a:r>
              <a:rPr lang="fa-IR" sz="2800" b="1" dirty="0" smtClean="0">
                <a:solidFill>
                  <a:srgbClr val="C00000"/>
                </a:solidFill>
                <a:cs typeface="B Mitra" pitchFamily="2" charset="-78"/>
              </a:rPr>
              <a:t>اقسام روش های عام: </a:t>
            </a:r>
          </a:p>
          <a:p>
            <a:pPr algn="just" rtl="1"/>
            <a:r>
              <a:rPr lang="fa-IR" dirty="0" smtClean="0">
                <a:cs typeface="B Mitra" pitchFamily="2" charset="-78"/>
              </a:rPr>
              <a:t>1- </a:t>
            </a:r>
            <a:r>
              <a:rPr lang="fa-IR" b="1" dirty="0" smtClean="0">
                <a:solidFill>
                  <a:srgbClr val="7030A0"/>
                </a:solidFill>
                <a:cs typeface="B Mitra" pitchFamily="2" charset="-78"/>
              </a:rPr>
              <a:t>روش پرسش و استفهام: </a:t>
            </a:r>
            <a:r>
              <a:rPr lang="fa-IR" dirty="0" smtClean="0">
                <a:solidFill>
                  <a:srgbClr val="00B0F0"/>
                </a:solidFill>
                <a:cs typeface="B Mitra" pitchFamily="2" charset="-78"/>
              </a:rPr>
              <a:t>در این روش بخاطر اینکه انگیزه لازم برای دریافت مطلب در متربی ایجاد گردد، ابتدا او را به جهل خودش آگاه ساخته و سپس به القای اطلاعات می پردازیم. </a:t>
            </a:r>
          </a:p>
          <a:p>
            <a:pPr algn="just" rtl="1"/>
            <a:r>
              <a:rPr lang="fa-IR" dirty="0" smtClean="0">
                <a:cs typeface="B Mitra" pitchFamily="2" charset="-78"/>
              </a:rPr>
              <a:t>اسلوب پرسش و استفهام 1260 بار در قرآن تکرار شده و آیات 58 تا 73 سوره مبارکه واقعه نمونه ای از این روش می باشد: </a:t>
            </a:r>
          </a:p>
          <a:p>
            <a:pPr algn="just" rtl="1"/>
            <a:r>
              <a:rPr lang="fa-IR" sz="2000" dirty="0" smtClean="0">
                <a:solidFill>
                  <a:srgbClr val="00B050"/>
                </a:solidFill>
                <a:cs typeface="B Mitra" pitchFamily="2" charset="-78"/>
              </a:rPr>
              <a:t>آیا ندیدید که شما ابتدا نطفه ای بودید؟ آیا شما آن را بصورت انسان آفریدید یا ما؟ آیا ندیدید بذری را که در زمین کاشتید؟ آیا شما آن را رویاندید یا ما؟ ... آیا آبی که هر روز می نوشید متوجهید؟ آیا شما آن را از ابر فرو ریختید یا ما؟ اگر می خواستیم آن را بجای اینکه گوارا باشد شور می گردانیم ... . </a:t>
            </a:r>
            <a:endParaRPr lang="en-US" sz="2000" dirty="0">
              <a:solidFill>
                <a:srgbClr val="00B050"/>
              </a:solidFill>
              <a:cs typeface="B Mitra" pitchFamily="2" charset="-78"/>
            </a:endParaRPr>
          </a:p>
        </p:txBody>
      </p:sp>
    </p:spTree>
    <p:extLst>
      <p:ext uri="{BB962C8B-B14F-4D97-AF65-F5344CB8AC3E}">
        <p14:creationId xmlns:p14="http://schemas.microsoft.com/office/powerpoint/2010/main" val="97093196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fontScale="92500" lnSpcReduction="10000"/>
          </a:bodyPr>
          <a:lstStyle/>
          <a:p>
            <a:pPr algn="r" rtl="1"/>
            <a:r>
              <a:rPr lang="fa-IR" b="1" dirty="0">
                <a:solidFill>
                  <a:srgbClr val="C00000"/>
                </a:solidFill>
                <a:cs typeface="B Mitra" pitchFamily="2" charset="-78"/>
              </a:rPr>
              <a:t>اقسام روش های عام: </a:t>
            </a:r>
          </a:p>
          <a:p>
            <a:pPr algn="just" rtl="1"/>
            <a:r>
              <a:rPr lang="fa-IR" b="1" dirty="0" smtClean="0">
                <a:solidFill>
                  <a:srgbClr val="7030A0"/>
                </a:solidFill>
                <a:cs typeface="B Mitra" pitchFamily="2" charset="-78"/>
              </a:rPr>
              <a:t>2- استفاده از قصه و داستان: </a:t>
            </a:r>
            <a:r>
              <a:rPr lang="fa-IR" dirty="0" smtClean="0">
                <a:solidFill>
                  <a:srgbClr val="00B0F0"/>
                </a:solidFill>
                <a:cs typeface="B Mitra" pitchFamily="2" charset="-78"/>
              </a:rPr>
              <a:t>قصه و داستان تأثیر فوق العاده ای در تربیت انسان ها دارد. فایده تربیتی داستان زمانی بیشتر به چشم می آید که نکات و عبرت هایی را بیان نماید.</a:t>
            </a:r>
          </a:p>
          <a:p>
            <a:pPr algn="just" rtl="1"/>
            <a:r>
              <a:rPr lang="fa-IR" dirty="0" smtClean="0">
                <a:solidFill>
                  <a:srgbClr val="00B0F0"/>
                </a:solidFill>
                <a:cs typeface="B Mitra" pitchFamily="2" charset="-78"/>
              </a:rPr>
              <a:t> </a:t>
            </a:r>
            <a:r>
              <a:rPr lang="fa-IR" dirty="0" smtClean="0">
                <a:solidFill>
                  <a:schemeClr val="accent1">
                    <a:lumMod val="75000"/>
                  </a:schemeClr>
                </a:solidFill>
                <a:cs typeface="B Mitra" pitchFamily="2" charset="-78"/>
              </a:rPr>
              <a:t>قرآن کریم در موارد متعددی از این شیوه استفاده نموده است و داستان های آن بهترین است. </a:t>
            </a:r>
          </a:p>
          <a:p>
            <a:pPr algn="just" rtl="1"/>
            <a:r>
              <a:rPr lang="fa-IR" dirty="0" smtClean="0">
                <a:solidFill>
                  <a:schemeClr val="accent3">
                    <a:lumMod val="40000"/>
                    <a:lumOff val="60000"/>
                  </a:schemeClr>
                </a:solidFill>
                <a:cs typeface="B Mitra" pitchFamily="2" charset="-78"/>
              </a:rPr>
              <a:t>بهترین داستان از نظر قرآن داستانی است که مخاطب را در تشخیص مسیر صحیح عمل و رفتار کمک نماید. </a:t>
            </a:r>
          </a:p>
          <a:p>
            <a:pPr algn="just" rtl="1"/>
            <a:r>
              <a:rPr lang="fa-IR" dirty="0" smtClean="0">
                <a:cs typeface="B Mitra" pitchFamily="2" charset="-78"/>
              </a:rPr>
              <a:t>هدف قرآن از بیان قصه ها: </a:t>
            </a:r>
            <a:r>
              <a:rPr lang="fa-IR" dirty="0" smtClean="0">
                <a:solidFill>
                  <a:srgbClr val="00B050"/>
                </a:solidFill>
                <a:cs typeface="B Mitra" pitchFamily="2" charset="-78"/>
              </a:rPr>
              <a:t>موعظه</a:t>
            </a:r>
            <a:r>
              <a:rPr lang="fa-IR" dirty="0" smtClean="0">
                <a:cs typeface="B Mitra" pitchFamily="2" charset="-78"/>
              </a:rPr>
              <a:t>، </a:t>
            </a:r>
            <a:r>
              <a:rPr lang="fa-IR" dirty="0" smtClean="0">
                <a:solidFill>
                  <a:srgbClr val="0070C0"/>
                </a:solidFill>
                <a:cs typeface="B Mitra" pitchFamily="2" charset="-78"/>
              </a:rPr>
              <a:t>تربیت انسان </a:t>
            </a:r>
            <a:r>
              <a:rPr lang="fa-IR" dirty="0" smtClean="0">
                <a:cs typeface="B Mitra" pitchFamily="2" charset="-78"/>
              </a:rPr>
              <a:t>و </a:t>
            </a:r>
            <a:r>
              <a:rPr lang="fa-IR" dirty="0" smtClean="0">
                <a:solidFill>
                  <a:srgbClr val="92D050"/>
                </a:solidFill>
                <a:cs typeface="B Mitra" pitchFamily="2" charset="-78"/>
              </a:rPr>
              <a:t>عبرت دادن به او</a:t>
            </a:r>
            <a:r>
              <a:rPr lang="fa-IR" dirty="0" smtClean="0">
                <a:cs typeface="B Mitra" pitchFamily="2" charset="-78"/>
              </a:rPr>
              <a:t>ست. </a:t>
            </a:r>
          </a:p>
          <a:p>
            <a:pPr algn="just" rtl="1"/>
            <a:r>
              <a:rPr lang="fa-IR" dirty="0" smtClean="0">
                <a:cs typeface="B Mitra" pitchFamily="2" charset="-78"/>
              </a:rPr>
              <a:t>بیشترین استفاده قرآن از قصه، </a:t>
            </a:r>
            <a:r>
              <a:rPr lang="fa-IR" dirty="0" smtClean="0">
                <a:solidFill>
                  <a:schemeClr val="accent2"/>
                </a:solidFill>
                <a:cs typeface="B Mitra" pitchFamily="2" charset="-78"/>
              </a:rPr>
              <a:t>پیام های آن است که در قالب نکات رسا و گویا و پند و عبرتی برای مخاطبان است. </a:t>
            </a:r>
            <a:r>
              <a:rPr lang="fa-IR" dirty="0" smtClean="0">
                <a:cs typeface="B Mitra" pitchFamily="2" charset="-78"/>
              </a:rPr>
              <a:t>«</a:t>
            </a:r>
            <a:r>
              <a:rPr lang="fa-IR" dirty="0" smtClean="0">
                <a:solidFill>
                  <a:srgbClr val="00B050"/>
                </a:solidFill>
                <a:cs typeface="B Mitra" pitchFamily="2" charset="-78"/>
              </a:rPr>
              <a:t>لقد کان فی قصصهم عبره لأولی الألباب</a:t>
            </a:r>
            <a:r>
              <a:rPr lang="fa-IR" dirty="0" smtClean="0">
                <a:cs typeface="B Mitra" pitchFamily="2" charset="-78"/>
              </a:rPr>
              <a:t>»یوسف111 </a:t>
            </a:r>
          </a:p>
          <a:p>
            <a:pPr algn="just" rtl="1"/>
            <a:r>
              <a:rPr lang="fa-IR" dirty="0" smtClean="0">
                <a:cs typeface="B Mitra" pitchFamily="2" charset="-78"/>
              </a:rPr>
              <a:t>امام علی ع در نهج البلاغه مردم را به تدبر و اندیشه در احوال مؤمنان گذشته و آنچه در اثر تفرقه و اختلاف کلمه برایشان حادث شده است، دعوت می کند: </a:t>
            </a:r>
            <a:r>
              <a:rPr lang="fa-IR" dirty="0" smtClean="0">
                <a:solidFill>
                  <a:srgbClr val="00B050"/>
                </a:solidFill>
                <a:cs typeface="B Mitra" pitchFamily="2" charset="-78"/>
              </a:rPr>
              <a:t>از گذشتگان فقط حکایات و داستانهایی نزد شما مانده است تا پند و عبرتی باشد برای آنها که عبرت گیرند.  </a:t>
            </a:r>
            <a:endParaRPr lang="en-US" dirty="0">
              <a:solidFill>
                <a:srgbClr val="00B050"/>
              </a:solidFill>
              <a:cs typeface="B Mitra" pitchFamily="2" charset="-78"/>
            </a:endParaRPr>
          </a:p>
        </p:txBody>
      </p:sp>
    </p:spTree>
    <p:extLst>
      <p:ext uri="{BB962C8B-B14F-4D97-AF65-F5344CB8AC3E}">
        <p14:creationId xmlns:p14="http://schemas.microsoft.com/office/powerpoint/2010/main" val="191912058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fontScale="92500"/>
          </a:bodyPr>
          <a:lstStyle/>
          <a:p>
            <a:pPr algn="r" rtl="1"/>
            <a:r>
              <a:rPr lang="fa-IR" b="1" dirty="0">
                <a:solidFill>
                  <a:srgbClr val="C00000"/>
                </a:solidFill>
                <a:cs typeface="B Mitra" pitchFamily="2" charset="-78"/>
              </a:rPr>
              <a:t>اقسام روش های عام: </a:t>
            </a:r>
          </a:p>
          <a:p>
            <a:pPr algn="just" rtl="1"/>
            <a:r>
              <a:rPr lang="fa-IR" b="1" dirty="0" smtClean="0">
                <a:solidFill>
                  <a:srgbClr val="7030A0"/>
                </a:solidFill>
                <a:cs typeface="B Mitra" pitchFamily="2" charset="-78"/>
              </a:rPr>
              <a:t>3- روش ارائه علامت و نشانه: </a:t>
            </a:r>
            <a:r>
              <a:rPr lang="fa-IR" dirty="0" smtClean="0">
                <a:solidFill>
                  <a:srgbClr val="00B0F0"/>
                </a:solidFill>
                <a:cs typeface="B Mitra" pitchFamily="2" charset="-78"/>
              </a:rPr>
              <a:t>گاهی نه فرصت و مجال سخنرانی است و نه قصه گویی و مانند آن، بلکه مطلوب فرد آن است که با کمترین اشاره دریافت علامت و سرنخی به جستجوی گمشده خویش برآید و حق را از باطل و سره را از ناسره تمیز دهد. </a:t>
            </a:r>
          </a:p>
          <a:p>
            <a:pPr algn="just" rtl="1"/>
            <a:r>
              <a:rPr lang="fa-IR" dirty="0" smtClean="0">
                <a:solidFill>
                  <a:schemeClr val="accent3">
                    <a:lumMod val="60000"/>
                    <a:lumOff val="40000"/>
                  </a:schemeClr>
                </a:solidFill>
                <a:cs typeface="B Mitra" pitchFamily="2" charset="-78"/>
              </a:rPr>
              <a:t>این روش زمانی بیشترین تأثیر را خواهد داشت که با کمترین و رساترین کلمات ادا شود. </a:t>
            </a:r>
            <a:r>
              <a:rPr lang="fa-IR" dirty="0" smtClean="0">
                <a:cs typeface="B Mitra" pitchFamily="2" charset="-78"/>
              </a:rPr>
              <a:t>مانند کلمات قصار امام علی ع در غررالحکم :</a:t>
            </a:r>
          </a:p>
          <a:p>
            <a:pPr algn="just" rtl="1"/>
            <a:r>
              <a:rPr lang="fa-IR" dirty="0" smtClean="0">
                <a:solidFill>
                  <a:srgbClr val="00B050"/>
                </a:solidFill>
                <a:cs typeface="B Mitra" pitchFamily="2" charset="-78"/>
              </a:rPr>
              <a:t>آفت نعمت ها، ناسپاسی است. </a:t>
            </a:r>
            <a:r>
              <a:rPr lang="fa-IR" dirty="0" smtClean="0">
                <a:cs typeface="B Mitra" pitchFamily="2" charset="-78"/>
              </a:rPr>
              <a:t>،، </a:t>
            </a:r>
            <a:r>
              <a:rPr lang="fa-IR" dirty="0" smtClean="0">
                <a:solidFill>
                  <a:srgbClr val="00B050"/>
                </a:solidFill>
                <a:cs typeface="B Mitra" pitchFamily="2" charset="-78"/>
              </a:rPr>
              <a:t>آفت علم، عمل نکردن به آن است. </a:t>
            </a:r>
            <a:r>
              <a:rPr lang="fa-IR" dirty="0" smtClean="0">
                <a:cs typeface="B Mitra" pitchFamily="2" charset="-78"/>
              </a:rPr>
              <a:t>،، </a:t>
            </a:r>
            <a:r>
              <a:rPr lang="fa-IR" dirty="0" smtClean="0">
                <a:solidFill>
                  <a:srgbClr val="00B050"/>
                </a:solidFill>
                <a:cs typeface="B Mitra" pitchFamily="2" charset="-78"/>
              </a:rPr>
              <a:t>آفت ایمان، شرک است.</a:t>
            </a:r>
            <a:r>
              <a:rPr lang="fa-IR" dirty="0" smtClean="0">
                <a:cs typeface="B Mitra" pitchFamily="2" charset="-78"/>
              </a:rPr>
              <a:t> ،، </a:t>
            </a:r>
            <a:r>
              <a:rPr lang="fa-IR" dirty="0" smtClean="0">
                <a:solidFill>
                  <a:srgbClr val="00B050"/>
                </a:solidFill>
                <a:cs typeface="B Mitra" pitchFamily="2" charset="-78"/>
              </a:rPr>
              <a:t>آفت شرافت و بزرگی، تکبر است. </a:t>
            </a:r>
            <a:r>
              <a:rPr lang="fa-IR" dirty="0" smtClean="0">
                <a:cs typeface="B Mitra" pitchFamily="2" charset="-78"/>
              </a:rPr>
              <a:t>(از کبر مدار در دل هوسی    کز کبر به جایی نرسیده است کسی)</a:t>
            </a:r>
          </a:p>
          <a:p>
            <a:pPr algn="just" rtl="1"/>
            <a:r>
              <a:rPr lang="fa-IR" dirty="0" smtClean="0">
                <a:solidFill>
                  <a:srgbClr val="00B050"/>
                </a:solidFill>
                <a:cs typeface="B Mitra" pitchFamily="2" charset="-78"/>
              </a:rPr>
              <a:t>آفت تیز هوشی، نیرنگ است. </a:t>
            </a:r>
            <a:r>
              <a:rPr lang="fa-IR" dirty="0" smtClean="0">
                <a:cs typeface="B Mitra" pitchFamily="2" charset="-78"/>
              </a:rPr>
              <a:t>،، </a:t>
            </a:r>
            <a:r>
              <a:rPr lang="fa-IR" dirty="0" smtClean="0">
                <a:solidFill>
                  <a:srgbClr val="00B050"/>
                </a:solidFill>
                <a:cs typeface="B Mitra" pitchFamily="2" charset="-78"/>
              </a:rPr>
              <a:t>آفت سخاوت، منت گذاشتن است. </a:t>
            </a:r>
            <a:r>
              <a:rPr lang="fa-IR" dirty="0" smtClean="0">
                <a:cs typeface="B Mitra" pitchFamily="2" charset="-78"/>
              </a:rPr>
              <a:t>،، </a:t>
            </a:r>
            <a:r>
              <a:rPr lang="fa-IR" dirty="0" smtClean="0">
                <a:solidFill>
                  <a:srgbClr val="00B050"/>
                </a:solidFill>
                <a:cs typeface="B Mitra" pitchFamily="2" charset="-78"/>
              </a:rPr>
              <a:t>آفت عقل، هوی و هوس است.</a:t>
            </a:r>
            <a:r>
              <a:rPr lang="fa-IR" dirty="0" smtClean="0">
                <a:cs typeface="B Mitra" pitchFamily="2" charset="-78"/>
              </a:rPr>
              <a:t> ،، </a:t>
            </a:r>
            <a:r>
              <a:rPr lang="fa-IR" dirty="0" smtClean="0">
                <a:solidFill>
                  <a:srgbClr val="00B050"/>
                </a:solidFill>
                <a:cs typeface="B Mitra" pitchFamily="2" charset="-78"/>
              </a:rPr>
              <a:t>آفت بردباری، خواری است.</a:t>
            </a:r>
            <a:r>
              <a:rPr lang="fa-IR" dirty="0" smtClean="0">
                <a:cs typeface="B Mitra" pitchFamily="2" charset="-78"/>
              </a:rPr>
              <a:t> </a:t>
            </a:r>
            <a:r>
              <a:rPr lang="fa-IR" dirty="0" smtClean="0">
                <a:solidFill>
                  <a:srgbClr val="00B0F0"/>
                </a:solidFill>
                <a:cs typeface="B Mitra" pitchFamily="2" charset="-78"/>
              </a:rPr>
              <a:t>(حلم و بردباری صفت بسیار پسندیده و مقدسی است ولی تا هنگامی پسندیده است که موجب خواری انسان نشود. تحمل ستم در جایی که انسان قدرت دفاع از خود را دارد حلم و بردباری نیست بلکه ذلت و آفت حلم است). </a:t>
            </a:r>
            <a:r>
              <a:rPr lang="fa-IR" dirty="0" smtClean="0">
                <a:cs typeface="B Mitra" pitchFamily="2" charset="-78"/>
              </a:rPr>
              <a:t> </a:t>
            </a:r>
          </a:p>
        </p:txBody>
      </p:sp>
    </p:spTree>
    <p:extLst>
      <p:ext uri="{BB962C8B-B14F-4D97-AF65-F5344CB8AC3E}">
        <p14:creationId xmlns:p14="http://schemas.microsoft.com/office/powerpoint/2010/main" val="1066675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838200"/>
            <a:ext cx="7239000" cy="4708981"/>
          </a:xfrm>
          <a:prstGeom prst="rect">
            <a:avLst/>
          </a:prstGeom>
          <a:noFill/>
        </p:spPr>
        <p:txBody>
          <a:bodyPr wrap="square" rtlCol="0">
            <a:spAutoFit/>
          </a:bodyPr>
          <a:lstStyle/>
          <a:p>
            <a:pPr algn="r" rtl="1"/>
            <a:r>
              <a:rPr lang="fa-IR" sz="2000" dirty="0" smtClean="0">
                <a:solidFill>
                  <a:srgbClr val="C00000"/>
                </a:solidFill>
                <a:cs typeface="B Mitra" pitchFamily="2" charset="-78"/>
              </a:rPr>
              <a:t>جمع بندی تعاریف</a:t>
            </a:r>
          </a:p>
          <a:p>
            <a:pPr algn="r" rtl="1"/>
            <a:r>
              <a:rPr lang="fa-IR" sz="2000" dirty="0" smtClean="0">
                <a:cs typeface="B Mitra" pitchFamily="2" charset="-78"/>
              </a:rPr>
              <a:t>از بررسی تعاریف ذکر شده عناصر مشترک زیر به دست می آید:</a:t>
            </a:r>
          </a:p>
          <a:p>
            <a:pPr algn="r" rtl="1"/>
            <a:r>
              <a:rPr lang="fa-IR" sz="2000" dirty="0" smtClean="0">
                <a:cs typeface="B Mitra" pitchFamily="2" charset="-78"/>
              </a:rPr>
              <a:t>1- </a:t>
            </a:r>
            <a:r>
              <a:rPr lang="fa-IR" sz="2000" dirty="0" smtClean="0">
                <a:solidFill>
                  <a:srgbClr val="FF0000"/>
                </a:solidFill>
                <a:cs typeface="B Mitra" pitchFamily="2" charset="-78"/>
              </a:rPr>
              <a:t>تربیت عمل و فعالیت منظم و مستمر است</a:t>
            </a:r>
            <a:r>
              <a:rPr lang="fa-IR" sz="2000" dirty="0" smtClean="0">
                <a:cs typeface="B Mitra" pitchFamily="2" charset="-78"/>
              </a:rPr>
              <a:t>. این استمرار به گونه ای است که سراسر عمر انسان را پوشش می دهد. از سال ها قبل از تولد تا دوره کودکی، نوجوانی، جوانی، میان و کهن سالی که همه در مسیر تربیت هستند. </a:t>
            </a:r>
          </a:p>
          <a:p>
            <a:pPr algn="r" rtl="1"/>
            <a:r>
              <a:rPr lang="fa-IR" sz="2000" dirty="0" smtClean="0">
                <a:cs typeface="B Mitra" pitchFamily="2" charset="-78"/>
              </a:rPr>
              <a:t>2- </a:t>
            </a:r>
            <a:r>
              <a:rPr lang="fa-IR" sz="2000" dirty="0" smtClean="0">
                <a:solidFill>
                  <a:srgbClr val="FF0000"/>
                </a:solidFill>
                <a:cs typeface="B Mitra" pitchFamily="2" charset="-78"/>
              </a:rPr>
              <a:t>گستره تربیت شامل تمامی ابعاد وجود انسان می باشد</a:t>
            </a:r>
            <a:r>
              <a:rPr lang="fa-IR" sz="2000" dirty="0" smtClean="0">
                <a:cs typeface="B Mitra" pitchFamily="2" charset="-78"/>
              </a:rPr>
              <a:t>. عقلانی، عاطفی، اجتماعی، اخلاقی، فردی و جسمی. این جنبه ها به همدیگر مرتبط و وابسته اند. (</a:t>
            </a:r>
            <a:r>
              <a:rPr lang="fa-IR" sz="2000" dirty="0" smtClean="0">
                <a:solidFill>
                  <a:srgbClr val="FF3300"/>
                </a:solidFill>
                <a:cs typeface="B Mitra" pitchFamily="2" charset="-78"/>
              </a:rPr>
              <a:t>همه جانبه نه کاریکاتور وار</a:t>
            </a:r>
            <a:r>
              <a:rPr lang="fa-IR" sz="2000" dirty="0" smtClean="0">
                <a:cs typeface="B Mitra" pitchFamily="2" charset="-78"/>
              </a:rPr>
              <a:t>).</a:t>
            </a:r>
          </a:p>
          <a:p>
            <a:pPr algn="r" rtl="1"/>
            <a:r>
              <a:rPr lang="fa-IR" sz="2000" dirty="0" smtClean="0">
                <a:cs typeface="B Mitra" pitchFamily="2" charset="-78"/>
              </a:rPr>
              <a:t>3- </a:t>
            </a:r>
            <a:r>
              <a:rPr lang="fa-IR" sz="2000" dirty="0" smtClean="0">
                <a:solidFill>
                  <a:srgbClr val="FF0000"/>
                </a:solidFill>
                <a:cs typeface="B Mitra" pitchFamily="2" charset="-78"/>
              </a:rPr>
              <a:t>تربیت جریانی بیرونی- درونی است</a:t>
            </a:r>
            <a:r>
              <a:rPr lang="fa-IR" sz="2000" dirty="0" smtClean="0">
                <a:cs typeface="B Mitra" pitchFamily="2" charset="-78"/>
              </a:rPr>
              <a:t>. انسان به عنوان موضوع تربیت چنان نیست که فاقد هرگونه ویژگی و قابلیتی باشد(همچون لوح سفید نانوشته نیست)؛ بلکه با موجودی سر و کار داریم که استعدادها، ظرفیت ها، قابلیت ها و توانایی های مختلفی در او بصورت بالقوه قرار داده شده است.  اما همین قابلیت ها و توانایی ها چنان نیست که در بستر طبیعت و به خودی خود شکوفا شود.</a:t>
            </a:r>
          </a:p>
          <a:p>
            <a:pPr algn="r" rtl="1"/>
            <a:r>
              <a:rPr lang="fa-IR" sz="2000" dirty="0" smtClean="0">
                <a:cs typeface="B Mitra" pitchFamily="2" charset="-78"/>
              </a:rPr>
              <a:t>امام علی (ع) هدف از بعثت انبیا را چنین فرموده است: «لیثیروا لهم دفائن العقول» خداوند پیامبران را بر انگیخت تا گنجینه های خرد را در انسان ها شکوفا سازند. </a:t>
            </a:r>
          </a:p>
          <a:p>
            <a:pPr algn="r" rtl="1"/>
            <a:r>
              <a:rPr lang="fa-IR" sz="2000" dirty="0" smtClean="0">
                <a:cs typeface="B Mitra" pitchFamily="2" charset="-78"/>
              </a:rPr>
              <a:t>4- </a:t>
            </a:r>
            <a:r>
              <a:rPr lang="fa-IR" sz="2000" dirty="0" smtClean="0">
                <a:solidFill>
                  <a:srgbClr val="FF0000"/>
                </a:solidFill>
                <a:cs typeface="B Mitra" pitchFamily="2" charset="-78"/>
              </a:rPr>
              <a:t>در تربیت وجود دو عنصر مربی و متربی ضروری است</a:t>
            </a:r>
            <a:r>
              <a:rPr lang="fa-IR" sz="2000" dirty="0" smtClean="0">
                <a:cs typeface="B Mitra" pitchFamily="2" charset="-78"/>
              </a:rPr>
              <a:t>. </a:t>
            </a:r>
          </a:p>
          <a:p>
            <a:pPr algn="r" rtl="1"/>
            <a:r>
              <a:rPr lang="fa-IR" sz="2000" dirty="0" smtClean="0">
                <a:cs typeface="B Mitra" pitchFamily="2" charset="-78"/>
              </a:rPr>
              <a:t>5- </a:t>
            </a:r>
            <a:r>
              <a:rPr lang="fa-IR" sz="2000" dirty="0" smtClean="0">
                <a:solidFill>
                  <a:srgbClr val="FF0000"/>
                </a:solidFill>
                <a:cs typeface="B Mitra" pitchFamily="2" charset="-78"/>
              </a:rPr>
              <a:t>تربیت عملی عمدی، آگاهانه و هدفمند است</a:t>
            </a:r>
            <a:r>
              <a:rPr lang="fa-IR" sz="2000" dirty="0" smtClean="0">
                <a:cs typeface="B Mitra" pitchFamily="2" charset="-78"/>
              </a:rPr>
              <a:t>.  </a:t>
            </a:r>
            <a:endParaRPr lang="en-US" sz="2000" dirty="0">
              <a:cs typeface="B Mitra" pitchFamily="2" charset="-78"/>
            </a:endParaRPr>
          </a:p>
        </p:txBody>
      </p:sp>
    </p:spTree>
    <p:extLst>
      <p:ext uri="{BB962C8B-B14F-4D97-AF65-F5344CB8AC3E}">
        <p14:creationId xmlns:p14="http://schemas.microsoft.com/office/powerpoint/2010/main" val="2535818658"/>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a:bodyPr>
          <a:lstStyle/>
          <a:p>
            <a:pPr algn="r" rtl="1"/>
            <a:r>
              <a:rPr lang="fa-IR" b="1" dirty="0">
                <a:solidFill>
                  <a:srgbClr val="C00000"/>
                </a:solidFill>
                <a:cs typeface="B Mitra" pitchFamily="2" charset="-78"/>
              </a:rPr>
              <a:t>اقسام روش های عام: </a:t>
            </a:r>
          </a:p>
          <a:p>
            <a:pPr algn="just" rtl="1"/>
            <a:r>
              <a:rPr lang="fa-IR" b="1" dirty="0" smtClean="0">
                <a:solidFill>
                  <a:srgbClr val="7030A0"/>
                </a:solidFill>
                <a:cs typeface="B Mitra" pitchFamily="2" charset="-78"/>
              </a:rPr>
              <a:t>4- روش مقایسه اعمال: </a:t>
            </a:r>
            <a:r>
              <a:rPr lang="fa-IR" dirty="0" smtClean="0">
                <a:solidFill>
                  <a:srgbClr val="00B0F0"/>
                </a:solidFill>
                <a:cs typeface="B Mitra" pitchFamily="2" charset="-78"/>
              </a:rPr>
              <a:t>مقایسه اعمال و افکار با یکدیگر یکی از روش های عام و مؤثر در تربیت است. این امر، خصوصا در جایی که برداشت و پندار متربی با واقع مغایر است اهمیت دو چندانی می یابد، چرا که پندارها، برداشت های متربی را به هم می ریزد و بنایی نو فراهم می آورد.</a:t>
            </a:r>
            <a:r>
              <a:rPr lang="fa-IR" dirty="0" smtClean="0">
                <a:cs typeface="B Mitra" pitchFamily="2" charset="-78"/>
              </a:rPr>
              <a:t> </a:t>
            </a:r>
          </a:p>
          <a:p>
            <a:pPr algn="just" rtl="1"/>
            <a:r>
              <a:rPr lang="fa-IR" dirty="0" smtClean="0">
                <a:cs typeface="B Mitra" pitchFamily="2" charset="-78"/>
              </a:rPr>
              <a:t>امام صادق ع فرمودند: </a:t>
            </a:r>
            <a:r>
              <a:rPr lang="fa-IR" dirty="0" smtClean="0">
                <a:solidFill>
                  <a:srgbClr val="00B050"/>
                </a:solidFill>
                <a:cs typeface="B Mitra" pitchFamily="2" charset="-78"/>
              </a:rPr>
              <a:t>دستگیری از برادر مؤمن و برآوردن نیاز و خواسته او در پیش خداوند از بیست حج که در هر حجی 100/000 انفاق صورت گیرد برتر است. </a:t>
            </a:r>
          </a:p>
          <a:p>
            <a:pPr algn="ctr" rtl="1"/>
            <a:r>
              <a:rPr lang="fa-IR" dirty="0" smtClean="0">
                <a:cs typeface="B Mitra" pitchFamily="2" charset="-78"/>
              </a:rPr>
              <a:t>یا</a:t>
            </a:r>
          </a:p>
          <a:p>
            <a:pPr algn="just" rtl="1"/>
            <a:r>
              <a:rPr lang="fa-IR" dirty="0" smtClean="0">
                <a:cs typeface="B Mitra" pitchFamily="2" charset="-78"/>
              </a:rPr>
              <a:t>امام علی ع می فرمایند: </a:t>
            </a:r>
            <a:r>
              <a:rPr lang="fa-IR" dirty="0" smtClean="0">
                <a:solidFill>
                  <a:srgbClr val="00B050"/>
                </a:solidFill>
                <a:cs typeface="B Mitra" pitchFamily="2" charset="-78"/>
              </a:rPr>
              <a:t>چقدر بین این دو عمل تفاوت است، عملی که لذتش گذراست و تبعاتش باقی و عملی که سختی آن تمام می شود و اجر آن پایدار می ماند.  </a:t>
            </a:r>
            <a:endParaRPr lang="en-US" dirty="0">
              <a:solidFill>
                <a:srgbClr val="00B050"/>
              </a:solidFill>
              <a:cs typeface="B Mitra" pitchFamily="2" charset="-78"/>
            </a:endParaRPr>
          </a:p>
        </p:txBody>
      </p:sp>
    </p:spTree>
    <p:extLst>
      <p:ext uri="{BB962C8B-B14F-4D97-AF65-F5344CB8AC3E}">
        <p14:creationId xmlns:p14="http://schemas.microsoft.com/office/powerpoint/2010/main" val="400214479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lnSpcReduction="10000"/>
          </a:bodyPr>
          <a:lstStyle/>
          <a:p>
            <a:pPr algn="r" rtl="1"/>
            <a:r>
              <a:rPr lang="fa-IR" b="1" dirty="0">
                <a:solidFill>
                  <a:srgbClr val="C00000"/>
                </a:solidFill>
                <a:cs typeface="B Mitra" pitchFamily="2" charset="-78"/>
              </a:rPr>
              <a:t>اقسام روش های عام: </a:t>
            </a:r>
            <a:endParaRPr lang="fa-IR" b="1" dirty="0" smtClean="0">
              <a:solidFill>
                <a:srgbClr val="C00000"/>
              </a:solidFill>
              <a:cs typeface="B Mitra" pitchFamily="2" charset="-78"/>
            </a:endParaRPr>
          </a:p>
          <a:p>
            <a:pPr algn="just" rtl="1"/>
            <a:r>
              <a:rPr lang="fa-IR" b="1" dirty="0" smtClean="0">
                <a:solidFill>
                  <a:srgbClr val="7030A0"/>
                </a:solidFill>
                <a:cs typeface="B Mitra" pitchFamily="2" charset="-78"/>
              </a:rPr>
              <a:t>5- روش آموزش تلقین به نفس: </a:t>
            </a:r>
            <a:r>
              <a:rPr lang="fa-IR" dirty="0" smtClean="0">
                <a:solidFill>
                  <a:srgbClr val="00B0F0"/>
                </a:solidFill>
                <a:cs typeface="B Mitra" pitchFamily="2" charset="-78"/>
              </a:rPr>
              <a:t>در این روش مربی به متربی یاد می دهد که در موقعیت های مختلف از طریق به زبان آوردن گفتاری معین یا در دل گذاردن آن، نفس خویش را برای انجام عملی یا ترک آن مهیا نماید. </a:t>
            </a:r>
          </a:p>
          <a:p>
            <a:pPr algn="just" rtl="1"/>
            <a:r>
              <a:rPr lang="fa-IR" dirty="0" smtClean="0">
                <a:solidFill>
                  <a:srgbClr val="0070C0"/>
                </a:solidFill>
                <a:cs typeface="B Mitra" pitchFamily="2" charset="-78"/>
              </a:rPr>
              <a:t>سخن گفتن با خود و یا تلقین به نفس </a:t>
            </a:r>
            <a:r>
              <a:rPr lang="fa-IR" dirty="0" smtClean="0">
                <a:solidFill>
                  <a:schemeClr val="accent3">
                    <a:lumMod val="60000"/>
                    <a:lumOff val="40000"/>
                  </a:schemeClr>
                </a:solidFill>
                <a:cs typeface="B Mitra" pitchFamily="2" charset="-78"/>
              </a:rPr>
              <a:t>در ایجاد </a:t>
            </a:r>
            <a:r>
              <a:rPr lang="fa-IR" dirty="0" smtClean="0">
                <a:cs typeface="B Mitra" pitchFamily="2" charset="-78"/>
              </a:rPr>
              <a:t>یا </a:t>
            </a:r>
            <a:r>
              <a:rPr lang="fa-IR" dirty="0" smtClean="0">
                <a:solidFill>
                  <a:schemeClr val="accent1">
                    <a:lumMod val="75000"/>
                  </a:schemeClr>
                </a:solidFill>
                <a:cs typeface="B Mitra" pitchFamily="2" charset="-78"/>
              </a:rPr>
              <a:t>حذف رفتارهای سازگارانه یا ناسازگارانه</a:t>
            </a:r>
            <a:r>
              <a:rPr lang="fa-IR" dirty="0" smtClean="0">
                <a:cs typeface="B Mitra" pitchFamily="2" charset="-78"/>
              </a:rPr>
              <a:t> بسیار مؤثر است. تلقین اینکه من می توانم یا نمی توانم در مسائل و مشکلات جسمی و روحی و مبارزه با بیماری های سخت بسیار مؤثر است. </a:t>
            </a:r>
          </a:p>
          <a:p>
            <a:pPr algn="just" rtl="1"/>
            <a:r>
              <a:rPr lang="fa-IR" dirty="0" smtClean="0">
                <a:cs typeface="B Mitra" pitchFamily="2" charset="-78"/>
              </a:rPr>
              <a:t>در آیات و روایات فراوانی توصیه های زیادی به عمل به این روش شده است. «</a:t>
            </a:r>
            <a:r>
              <a:rPr lang="fa-IR" dirty="0" smtClean="0">
                <a:solidFill>
                  <a:srgbClr val="00B050"/>
                </a:solidFill>
                <a:cs typeface="B Mitra" pitchFamily="2" charset="-78"/>
              </a:rPr>
              <a:t>واذکر ربک فی نفسک تضرعا و خیفة و دون الجهر من القول بالغدو والآصال</a:t>
            </a:r>
            <a:r>
              <a:rPr lang="fa-IR" dirty="0" smtClean="0">
                <a:cs typeface="B Mitra" pitchFamily="2" charset="-78"/>
              </a:rPr>
              <a:t>» اعراف 205</a:t>
            </a:r>
          </a:p>
          <a:p>
            <a:pPr algn="just" rtl="1"/>
            <a:r>
              <a:rPr lang="fa-IR" dirty="0" smtClean="0">
                <a:cs typeface="B Mitra" pitchFamily="2" charset="-78"/>
              </a:rPr>
              <a:t>یکی از یاران امام صادق ع: </a:t>
            </a:r>
            <a:r>
              <a:rPr lang="fa-IR" dirty="0" smtClean="0">
                <a:solidFill>
                  <a:srgbClr val="00B050"/>
                </a:solidFill>
                <a:cs typeface="B Mitra" pitchFamily="2" charset="-78"/>
              </a:rPr>
              <a:t>گاهی در دلم اندیشه های ناصواب و افکار پریشان رخنه می کند و مرا به باطل می خواند، چه کنم؟ فرمودند: هرگاه چنین شد به زبان بگو</a:t>
            </a:r>
            <a:r>
              <a:rPr lang="fa-IR" dirty="0" smtClean="0">
                <a:cs typeface="B Mitra" pitchFamily="2" charset="-78"/>
              </a:rPr>
              <a:t>: </a:t>
            </a:r>
            <a:r>
              <a:rPr lang="fa-IR" dirty="0" smtClean="0">
                <a:solidFill>
                  <a:srgbClr val="7030A0"/>
                </a:solidFill>
                <a:cs typeface="B Mitra" pitchFamily="2" charset="-78"/>
              </a:rPr>
              <a:t>لا إله إلا الله.  </a:t>
            </a:r>
          </a:p>
          <a:p>
            <a:pPr algn="r" rtl="1"/>
            <a:endParaRPr lang="fa-IR" b="1" dirty="0">
              <a:solidFill>
                <a:srgbClr val="C00000"/>
              </a:solidFill>
              <a:cs typeface="B Mitra" pitchFamily="2" charset="-78"/>
            </a:endParaRPr>
          </a:p>
        </p:txBody>
      </p:sp>
    </p:spTree>
    <p:extLst>
      <p:ext uri="{BB962C8B-B14F-4D97-AF65-F5344CB8AC3E}">
        <p14:creationId xmlns:p14="http://schemas.microsoft.com/office/powerpoint/2010/main" val="128143042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fontScale="92500" lnSpcReduction="20000"/>
          </a:bodyPr>
          <a:lstStyle/>
          <a:p>
            <a:pPr algn="r" rtl="1"/>
            <a:r>
              <a:rPr lang="fa-IR" b="1" dirty="0">
                <a:solidFill>
                  <a:srgbClr val="C00000"/>
                </a:solidFill>
                <a:cs typeface="B Mitra" pitchFamily="2" charset="-78"/>
              </a:rPr>
              <a:t>اقسام روش های عام: </a:t>
            </a:r>
            <a:r>
              <a:rPr lang="fa-IR" b="1" dirty="0" smtClean="0">
                <a:solidFill>
                  <a:srgbClr val="C00000"/>
                </a:solidFill>
                <a:cs typeface="B Mitra" pitchFamily="2" charset="-78"/>
              </a:rPr>
              <a:t> </a:t>
            </a:r>
            <a:endParaRPr lang="fa-IR" b="1" dirty="0">
              <a:solidFill>
                <a:srgbClr val="C00000"/>
              </a:solidFill>
              <a:cs typeface="B Mitra" pitchFamily="2" charset="-78"/>
            </a:endParaRPr>
          </a:p>
          <a:p>
            <a:pPr algn="just" rtl="1"/>
            <a:r>
              <a:rPr lang="fa-IR" b="1" dirty="0" smtClean="0">
                <a:solidFill>
                  <a:srgbClr val="7030A0"/>
                </a:solidFill>
                <a:cs typeface="B Mitra" pitchFamily="2" charset="-78"/>
              </a:rPr>
              <a:t>6- روش استفاده از تشبیه و تمثیل: </a:t>
            </a:r>
            <a:r>
              <a:rPr lang="fa-IR" dirty="0" smtClean="0">
                <a:solidFill>
                  <a:srgbClr val="00B0F0"/>
                </a:solidFill>
                <a:cs typeface="B Mitra" pitchFamily="2" charset="-78"/>
              </a:rPr>
              <a:t>گاهی اوقات یک مطلب عقلانی و غیر قابل هضم را با یک تشبیه و تمثیل بسیار ساده می توان قابل فهم کرد بگونه ای که مخاطب به راحتی پیام را دریافت کند. </a:t>
            </a:r>
          </a:p>
          <a:p>
            <a:pPr algn="just" rtl="1"/>
            <a:r>
              <a:rPr lang="fa-IR" dirty="0" smtClean="0">
                <a:cs typeface="B Mitra" pitchFamily="2" charset="-78"/>
              </a:rPr>
              <a:t>قرآن کریم در حدود 200 آیه از این شیوه استفاده کرده است تا جاییکه در آیه 89 سوره إسراء می فرماید: « </a:t>
            </a:r>
            <a:r>
              <a:rPr lang="fa-IR" dirty="0" smtClean="0">
                <a:solidFill>
                  <a:srgbClr val="00B050"/>
                </a:solidFill>
                <a:cs typeface="B Mitra" pitchFamily="2" charset="-78"/>
              </a:rPr>
              <a:t>و لقد صرّفنا للناس فی هذا القرآن من کلّ شیء</a:t>
            </a:r>
            <a:r>
              <a:rPr lang="fa-IR" dirty="0" smtClean="0">
                <a:cs typeface="B Mitra" pitchFamily="2" charset="-78"/>
              </a:rPr>
              <a:t>» همانا در این قرآن از هر مثالی برای مردم آوردیم.</a:t>
            </a:r>
          </a:p>
          <a:p>
            <a:pPr algn="just" rtl="1"/>
            <a:r>
              <a:rPr lang="fa-IR" dirty="0" smtClean="0">
                <a:solidFill>
                  <a:schemeClr val="accent2">
                    <a:lumMod val="75000"/>
                  </a:schemeClr>
                </a:solidFill>
                <a:cs typeface="B Mitra" pitchFamily="2" charset="-78"/>
              </a:rPr>
              <a:t>تمثیل های قرآنی: </a:t>
            </a:r>
            <a:r>
              <a:rPr lang="fa-IR" dirty="0" smtClean="0">
                <a:solidFill>
                  <a:srgbClr val="00B050"/>
                </a:solidFill>
                <a:cs typeface="B Mitra" pitchFamily="2" charset="-78"/>
              </a:rPr>
              <a:t>تمثیل انفاق در راه خدا به دانه پر برکت </a:t>
            </a:r>
            <a:r>
              <a:rPr lang="fa-IR" dirty="0" smtClean="0">
                <a:cs typeface="B Mitra" pitchFamily="2" charset="-78"/>
              </a:rPr>
              <a:t>(بقره 261)</a:t>
            </a:r>
          </a:p>
          <a:p>
            <a:pPr algn="just" rtl="1"/>
            <a:r>
              <a:rPr lang="fa-IR" dirty="0" smtClean="0">
                <a:solidFill>
                  <a:srgbClr val="00B050"/>
                </a:solidFill>
                <a:cs typeface="B Mitra" pitchFamily="2" charset="-78"/>
              </a:rPr>
              <a:t>تمثیل زندگانی دنیا به بازی و سرگرمی </a:t>
            </a:r>
            <a:r>
              <a:rPr lang="fa-IR" dirty="0" smtClean="0">
                <a:cs typeface="B Mitra" pitchFamily="2" charset="-78"/>
              </a:rPr>
              <a:t>(حدید 20) </a:t>
            </a:r>
          </a:p>
          <a:p>
            <a:pPr algn="just" rtl="1"/>
            <a:r>
              <a:rPr lang="fa-IR" dirty="0" smtClean="0">
                <a:solidFill>
                  <a:srgbClr val="00B050"/>
                </a:solidFill>
                <a:cs typeface="B Mitra" pitchFamily="2" charset="-78"/>
              </a:rPr>
              <a:t>تمثیل اعمال کافران به خاکستر در برابر باد </a:t>
            </a:r>
            <a:r>
              <a:rPr lang="fa-IR" dirty="0" smtClean="0">
                <a:cs typeface="B Mitra" pitchFamily="2" charset="-78"/>
              </a:rPr>
              <a:t>(ابراهیم 18)</a:t>
            </a:r>
          </a:p>
          <a:p>
            <a:pPr algn="just" rtl="1"/>
            <a:r>
              <a:rPr lang="fa-IR" dirty="0" smtClean="0">
                <a:solidFill>
                  <a:srgbClr val="00B050"/>
                </a:solidFill>
                <a:cs typeface="B Mitra" pitchFamily="2" charset="-78"/>
              </a:rPr>
              <a:t>تمثیل حق و باطل به آب زلال و کف روی آب </a:t>
            </a:r>
            <a:r>
              <a:rPr lang="fa-IR" dirty="0" smtClean="0">
                <a:cs typeface="B Mitra" pitchFamily="2" charset="-78"/>
              </a:rPr>
              <a:t>(رعد 7)</a:t>
            </a:r>
          </a:p>
          <a:p>
            <a:pPr algn="just" rtl="1"/>
            <a:r>
              <a:rPr lang="fa-IR" dirty="0" smtClean="0">
                <a:solidFill>
                  <a:srgbClr val="00B050"/>
                </a:solidFill>
                <a:cs typeface="B Mitra" pitchFamily="2" charset="-78"/>
              </a:rPr>
              <a:t>تمثیل عالم بی عمل به حیوانی به نام حمار </a:t>
            </a:r>
            <a:r>
              <a:rPr lang="fa-IR" dirty="0" smtClean="0">
                <a:cs typeface="B Mitra" pitchFamily="2" charset="-78"/>
              </a:rPr>
              <a:t>(جمعه 5)</a:t>
            </a:r>
          </a:p>
          <a:p>
            <a:pPr algn="just" rtl="1"/>
            <a:r>
              <a:rPr lang="fa-IR" dirty="0" smtClean="0">
                <a:solidFill>
                  <a:srgbClr val="00B050"/>
                </a:solidFill>
                <a:cs typeface="B Mitra" pitchFamily="2" charset="-78"/>
              </a:rPr>
              <a:t>تمثیل افراد بی ایمان به چارپایان </a:t>
            </a:r>
            <a:r>
              <a:rPr lang="fa-IR" dirty="0" smtClean="0">
                <a:cs typeface="B Mitra" pitchFamily="2" charset="-78"/>
              </a:rPr>
              <a:t>(انفال 55)</a:t>
            </a:r>
          </a:p>
          <a:p>
            <a:pPr algn="just" rtl="1"/>
            <a:r>
              <a:rPr lang="fa-IR" dirty="0" smtClean="0">
                <a:solidFill>
                  <a:srgbClr val="00B050"/>
                </a:solidFill>
                <a:cs typeface="B Mitra" pitchFamily="2" charset="-78"/>
              </a:rPr>
              <a:t>تمثیل برای غیبت کردن به خوردن گوشت مرده برادر غیبت کننده </a:t>
            </a:r>
            <a:r>
              <a:rPr lang="fa-IR" dirty="0" smtClean="0">
                <a:cs typeface="B Mitra" pitchFamily="2" charset="-78"/>
              </a:rPr>
              <a:t>(حجرات 12)  </a:t>
            </a:r>
            <a:endParaRPr lang="en-US" dirty="0">
              <a:cs typeface="B Mitra" pitchFamily="2" charset="-78"/>
            </a:endParaRPr>
          </a:p>
        </p:txBody>
      </p:sp>
    </p:spTree>
    <p:extLst>
      <p:ext uri="{BB962C8B-B14F-4D97-AF65-F5344CB8AC3E}">
        <p14:creationId xmlns:p14="http://schemas.microsoft.com/office/powerpoint/2010/main" val="368883138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just" rtl="1"/>
            <a:r>
              <a:rPr lang="fa-IR" b="1" dirty="0" smtClean="0">
                <a:solidFill>
                  <a:srgbClr val="7030A0"/>
                </a:solidFill>
                <a:cs typeface="B Mitra" pitchFamily="2" charset="-78"/>
              </a:rPr>
              <a:t>تشبیه و تمثیل در روایات:</a:t>
            </a:r>
          </a:p>
          <a:p>
            <a:pPr algn="just" rtl="1"/>
            <a:r>
              <a:rPr lang="fa-IR" dirty="0" smtClean="0">
                <a:cs typeface="B Mitra" pitchFamily="2" charset="-78"/>
              </a:rPr>
              <a:t>پیامبر اکرم ص: </a:t>
            </a:r>
            <a:r>
              <a:rPr lang="fa-IR" b="1" dirty="0" smtClean="0">
                <a:solidFill>
                  <a:srgbClr val="00B050"/>
                </a:solidFill>
                <a:cs typeface="B Mitra" pitchFamily="2" charset="-78"/>
              </a:rPr>
              <a:t>مثل مؤمن همانند زمین است؛ منافع و سودهای مردم از آن است و آزار و اذیت مردم برآن.</a:t>
            </a:r>
          </a:p>
          <a:p>
            <a:pPr algn="ctr" rtl="1"/>
            <a:r>
              <a:rPr lang="fa-IR" dirty="0" smtClean="0">
                <a:cs typeface="B Mitra" pitchFamily="2" charset="-78"/>
              </a:rPr>
              <a:t>یا </a:t>
            </a:r>
          </a:p>
          <a:p>
            <a:pPr algn="just" rtl="1"/>
            <a:r>
              <a:rPr lang="fa-IR" b="1" dirty="0" smtClean="0">
                <a:solidFill>
                  <a:srgbClr val="00B050"/>
                </a:solidFill>
                <a:cs typeface="B Mitra" pitchFamily="2" charset="-78"/>
              </a:rPr>
              <a:t>مَثَل همنشین صالح چون عطر فروش است اگر از عطر خود چیزی به تو نبخشد از بوی عطر آن بهره مند می شوی. </a:t>
            </a:r>
          </a:p>
          <a:p>
            <a:pPr algn="just" rtl="1"/>
            <a:r>
              <a:rPr lang="fa-IR" dirty="0" smtClean="0">
                <a:cs typeface="B Mitra" pitchFamily="2" charset="-78"/>
              </a:rPr>
              <a:t>امام کاظم ع : </a:t>
            </a:r>
            <a:r>
              <a:rPr lang="fa-IR" b="1" dirty="0" smtClean="0">
                <a:solidFill>
                  <a:srgbClr val="00B050"/>
                </a:solidFill>
                <a:cs typeface="B Mitra" pitchFamily="2" charset="-78"/>
              </a:rPr>
              <a:t>المؤمن کمثل کفّتی المیزان، کلّما زید فی إیمانه زید فی بلائه. </a:t>
            </a:r>
            <a:endParaRPr lang="en-US" b="1" dirty="0">
              <a:solidFill>
                <a:srgbClr val="00B050"/>
              </a:solidFill>
              <a:cs typeface="B Mitra" pitchFamily="2" charset="-78"/>
            </a:endParaRPr>
          </a:p>
        </p:txBody>
      </p:sp>
    </p:spTree>
    <p:extLst>
      <p:ext uri="{BB962C8B-B14F-4D97-AF65-F5344CB8AC3E}">
        <p14:creationId xmlns:p14="http://schemas.microsoft.com/office/powerpoint/2010/main" val="364515304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a:xfrm>
            <a:off x="457200" y="1600200"/>
            <a:ext cx="7620000" cy="4873752"/>
          </a:xfrm>
        </p:spPr>
        <p:txBody>
          <a:bodyPr>
            <a:normAutofit fontScale="92500"/>
          </a:bodyPr>
          <a:lstStyle/>
          <a:p>
            <a:pPr marL="0" indent="0" algn="r">
              <a:buNone/>
            </a:pPr>
            <a:r>
              <a:rPr lang="fa-IR" b="1" dirty="0" smtClean="0">
                <a:solidFill>
                  <a:srgbClr val="C00000"/>
                </a:solidFill>
                <a:cs typeface="B Mitra" pitchFamily="2" charset="-78"/>
              </a:rPr>
              <a:t>اقسام </a:t>
            </a:r>
            <a:r>
              <a:rPr lang="fa-IR" b="1" dirty="0">
                <a:solidFill>
                  <a:srgbClr val="C00000"/>
                </a:solidFill>
                <a:cs typeface="B Mitra" pitchFamily="2" charset="-78"/>
              </a:rPr>
              <a:t>روش های عام: </a:t>
            </a:r>
            <a:endParaRPr lang="fa-IR" b="1" dirty="0" smtClean="0">
              <a:solidFill>
                <a:srgbClr val="C00000"/>
              </a:solidFill>
              <a:cs typeface="B Mitra" pitchFamily="2" charset="-78"/>
            </a:endParaRPr>
          </a:p>
          <a:p>
            <a:pPr marL="0" indent="0" algn="r">
              <a:buNone/>
            </a:pPr>
            <a:r>
              <a:rPr lang="fa-IR" b="1" dirty="0" smtClean="0">
                <a:solidFill>
                  <a:srgbClr val="7030A0"/>
                </a:solidFill>
                <a:cs typeface="B Mitra" pitchFamily="2" charset="-78"/>
              </a:rPr>
              <a:t>7- روش های تمهیدی(محبت کردن، همنشینی با صالحان و خوبان ...) </a:t>
            </a:r>
          </a:p>
          <a:p>
            <a:pPr marL="0" indent="0" algn="just" rtl="1">
              <a:buNone/>
            </a:pPr>
            <a:r>
              <a:rPr lang="fa-IR" dirty="0" smtClean="0">
                <a:solidFill>
                  <a:srgbClr val="00B0F0"/>
                </a:solidFill>
                <a:cs typeface="B Mitra" pitchFamily="2" charset="-78"/>
              </a:rPr>
              <a:t>همانطوریکه در تربیت یک گل مجموعه عوامل و شرایط انسانی، محیطی و موقعیتی لازم و مؤثر است در تربیت انسان نیز باید به فکر فراهم کردن بستری از شرایط و موقعیت هایی باشیم که زمینه بروز رفتارهای صحیح و دور شدن از رفتارها و اعمال ناصواب را فراهم می آورد. </a:t>
            </a:r>
          </a:p>
          <a:p>
            <a:pPr marL="0" indent="0" algn="just" rtl="1">
              <a:buNone/>
            </a:pPr>
            <a:r>
              <a:rPr lang="fa-IR" dirty="0" smtClean="0">
                <a:solidFill>
                  <a:srgbClr val="FF0000"/>
                </a:solidFill>
                <a:cs typeface="B Mitra" pitchFamily="2" charset="-78"/>
              </a:rPr>
              <a:t>در اینجا با گستره وسیعی از فنون و روش ها مواجه می شویم که به ذکر برخی از آنها می پردازیم:</a:t>
            </a:r>
          </a:p>
          <a:p>
            <a:pPr marL="0" indent="0" algn="just" rtl="1">
              <a:buNone/>
            </a:pPr>
            <a:r>
              <a:rPr lang="fa-IR" dirty="0" smtClean="0">
                <a:solidFill>
                  <a:srgbClr val="00B050"/>
                </a:solidFill>
                <a:cs typeface="B Mitra" pitchFamily="2" charset="-78"/>
              </a:rPr>
              <a:t>7-1: </a:t>
            </a:r>
            <a:r>
              <a:rPr lang="fa-IR" dirty="0" smtClean="0">
                <a:cs typeface="B Mitra" pitchFamily="2" charset="-78"/>
              </a:rPr>
              <a:t>همنشینی با صالحان انسان را به اعمال خیر و نیک می کشاند و همنشینی با فاسقان و گنهکاران انسان را به عصیان خداوند سوق می دهد.</a:t>
            </a:r>
          </a:p>
          <a:p>
            <a:pPr marL="0" indent="0" algn="ctr" rtl="1">
              <a:buNone/>
            </a:pPr>
            <a:r>
              <a:rPr lang="fa-IR" dirty="0" smtClean="0">
                <a:solidFill>
                  <a:srgbClr val="7030A0"/>
                </a:solidFill>
                <a:cs typeface="B Mitra" pitchFamily="2" charset="-78"/>
              </a:rPr>
              <a:t>می رود از سینه ها در سینه ها        از ره پنهان صلاح و کینه ها</a:t>
            </a:r>
          </a:p>
          <a:p>
            <a:pPr marL="0" indent="0" algn="ctr" rtl="1">
              <a:buNone/>
            </a:pPr>
            <a:r>
              <a:rPr lang="fa-IR" dirty="0" smtClean="0">
                <a:solidFill>
                  <a:srgbClr val="7030A0"/>
                </a:solidFill>
                <a:cs typeface="B Mitra" pitchFamily="2" charset="-78"/>
              </a:rPr>
              <a:t>صحبت صالح تو را صالح کند         صحبت طالع تو را طالع کند. </a:t>
            </a:r>
          </a:p>
          <a:p>
            <a:pPr marL="0" indent="0" algn="r" rtl="1">
              <a:buNone/>
            </a:pPr>
            <a:r>
              <a:rPr lang="fa-IR" dirty="0">
                <a:solidFill>
                  <a:srgbClr val="7030A0"/>
                </a:solidFill>
                <a:cs typeface="B Mitra" pitchFamily="2" charset="-78"/>
              </a:rPr>
              <a:t>به همین دلیل پیشوایان دینی ما را از نشستن در مجلسی که در آن نافرمانی خدا شود و ما نتوانیم در آن تغییری ایجاد کنیم، باز داشته اند. </a:t>
            </a:r>
          </a:p>
          <a:p>
            <a:pPr marL="0" indent="0" algn="r" rtl="1">
              <a:buNone/>
            </a:pPr>
            <a:endParaRPr lang="fa-IR" dirty="0">
              <a:cs typeface="B Mitra" pitchFamily="2" charset="-78"/>
            </a:endParaRPr>
          </a:p>
          <a:p>
            <a:pPr algn="r"/>
            <a:endParaRPr lang="en-US" dirty="0"/>
          </a:p>
        </p:txBody>
      </p:sp>
    </p:spTree>
    <p:extLst>
      <p:ext uri="{BB962C8B-B14F-4D97-AF65-F5344CB8AC3E}">
        <p14:creationId xmlns:p14="http://schemas.microsoft.com/office/powerpoint/2010/main" val="356202594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r" rtl="1"/>
            <a:r>
              <a:rPr lang="fa-IR" b="1" dirty="0" smtClean="0">
                <a:solidFill>
                  <a:srgbClr val="7030A0"/>
                </a:solidFill>
                <a:cs typeface="B Mitra" pitchFamily="2" charset="-78"/>
              </a:rPr>
              <a:t>اقسام روش تمهیدی</a:t>
            </a:r>
          </a:p>
          <a:p>
            <a:pPr algn="just" rtl="1"/>
            <a:r>
              <a:rPr lang="fa-IR" dirty="0" smtClean="0">
                <a:solidFill>
                  <a:srgbClr val="00B050"/>
                </a:solidFill>
                <a:cs typeface="B Mitra" pitchFamily="2" charset="-78"/>
              </a:rPr>
              <a:t>7-2: </a:t>
            </a:r>
            <a:r>
              <a:rPr lang="fa-IR" dirty="0" smtClean="0">
                <a:solidFill>
                  <a:srgbClr val="FF0000"/>
                </a:solidFill>
                <a:cs typeface="B Mitra" pitchFamily="2" charset="-78"/>
              </a:rPr>
              <a:t>محبت و احترام کردن به متربیان بویژه کودکان از توصیه های دیگر ائمه معصومین علیهم السلام است.</a:t>
            </a:r>
          </a:p>
          <a:p>
            <a:pPr algn="just" rtl="1"/>
            <a:r>
              <a:rPr lang="fa-IR" dirty="0" smtClean="0">
                <a:cs typeface="B Mitra" pitchFamily="2" charset="-78"/>
              </a:rPr>
              <a:t>پیامبر اکرم ص : </a:t>
            </a:r>
            <a:r>
              <a:rPr lang="fa-IR" dirty="0" smtClean="0">
                <a:solidFill>
                  <a:srgbClr val="7030A0"/>
                </a:solidFill>
                <a:cs typeface="B Mitra" pitchFamily="2" charset="-78"/>
              </a:rPr>
              <a:t>«</a:t>
            </a:r>
            <a:r>
              <a:rPr lang="fa-IR" dirty="0" smtClean="0">
                <a:solidFill>
                  <a:srgbClr val="00B050"/>
                </a:solidFill>
                <a:cs typeface="B Mitra" pitchFamily="2" charset="-78"/>
              </a:rPr>
              <a:t>أحبّوا الصبیان وارحموهم</a:t>
            </a:r>
            <a:r>
              <a:rPr lang="fa-IR" dirty="0" smtClean="0">
                <a:solidFill>
                  <a:srgbClr val="7030A0"/>
                </a:solidFill>
                <a:cs typeface="B Mitra" pitchFamily="2" charset="-78"/>
              </a:rPr>
              <a:t>» </a:t>
            </a:r>
            <a:r>
              <a:rPr lang="fa-IR" dirty="0" smtClean="0">
                <a:cs typeface="B Mitra" pitchFamily="2" charset="-78"/>
              </a:rPr>
              <a:t>در جایی دیگر: </a:t>
            </a:r>
            <a:r>
              <a:rPr lang="fa-IR" dirty="0" smtClean="0">
                <a:solidFill>
                  <a:srgbClr val="7030A0"/>
                </a:solidFill>
                <a:cs typeface="B Mitra" pitchFamily="2" charset="-78"/>
              </a:rPr>
              <a:t>«</a:t>
            </a:r>
            <a:r>
              <a:rPr lang="fa-IR" dirty="0" smtClean="0">
                <a:solidFill>
                  <a:srgbClr val="00B050"/>
                </a:solidFill>
                <a:cs typeface="B Mitra" pitchFamily="2" charset="-78"/>
              </a:rPr>
              <a:t>أکثروا من قُبَلِ أولادکم فإنّ لکم بکلّ قُبلَةٍ درجةً فی الجنة</a:t>
            </a:r>
            <a:r>
              <a:rPr lang="fa-IR" dirty="0" smtClean="0">
                <a:solidFill>
                  <a:srgbClr val="7030A0"/>
                </a:solidFill>
                <a:cs typeface="B Mitra" pitchFamily="2" charset="-78"/>
              </a:rPr>
              <a:t>» </a:t>
            </a:r>
            <a:r>
              <a:rPr lang="fa-IR" dirty="0" smtClean="0">
                <a:solidFill>
                  <a:srgbClr val="0070C0"/>
                </a:solidFill>
                <a:cs typeface="B Mitra" pitchFamily="2" charset="-78"/>
              </a:rPr>
              <a:t>بچه هایتان را زیاد ببوسید و آنها را نوازش کنید که بازای بوسیدن هایتان صاحب مراتبی در بهشت می شوید.</a:t>
            </a:r>
          </a:p>
          <a:p>
            <a:pPr algn="just" rtl="1"/>
            <a:r>
              <a:rPr lang="fa-IR" dirty="0" smtClean="0">
                <a:cs typeface="B Mitra" pitchFamily="2" charset="-78"/>
              </a:rPr>
              <a:t>سیره آن حضرت نیز چنین بوده است: </a:t>
            </a:r>
            <a:r>
              <a:rPr lang="fa-IR" dirty="0" smtClean="0">
                <a:solidFill>
                  <a:srgbClr val="7030A0"/>
                </a:solidFill>
                <a:cs typeface="B Mitra" pitchFamily="2" charset="-78"/>
              </a:rPr>
              <a:t>« </a:t>
            </a:r>
            <a:r>
              <a:rPr lang="fa-IR" dirty="0" smtClean="0">
                <a:solidFill>
                  <a:srgbClr val="00B050"/>
                </a:solidFill>
                <a:cs typeface="B Mitra" pitchFamily="2" charset="-78"/>
              </a:rPr>
              <a:t>کان النبی إذا أصبح مسح علی رؤوس ولده</a:t>
            </a:r>
            <a:r>
              <a:rPr lang="fa-IR" dirty="0" smtClean="0">
                <a:solidFill>
                  <a:srgbClr val="7030A0"/>
                </a:solidFill>
                <a:cs typeface="B Mitra" pitchFamily="2" charset="-78"/>
              </a:rPr>
              <a:t>»</a:t>
            </a:r>
          </a:p>
          <a:p>
            <a:pPr algn="just" rtl="1"/>
            <a:r>
              <a:rPr lang="fa-IR" dirty="0" smtClean="0">
                <a:solidFill>
                  <a:schemeClr val="accent3"/>
                </a:solidFill>
                <a:cs typeface="B Mitra" pitchFamily="2" charset="-78"/>
              </a:rPr>
              <a:t>فراهم نکردن موجبات رنجش کودکان</a:t>
            </a:r>
            <a:r>
              <a:rPr lang="fa-IR" dirty="0" smtClean="0">
                <a:solidFill>
                  <a:srgbClr val="7030A0"/>
                </a:solidFill>
                <a:cs typeface="B Mitra" pitchFamily="2" charset="-78"/>
              </a:rPr>
              <a:t>، </a:t>
            </a:r>
            <a:r>
              <a:rPr lang="fa-IR" dirty="0" smtClean="0">
                <a:solidFill>
                  <a:schemeClr val="tx2">
                    <a:lumMod val="75000"/>
                  </a:schemeClr>
                </a:solidFill>
                <a:cs typeface="B Mitra" pitchFamily="2" charset="-78"/>
              </a:rPr>
              <a:t>انتخاب نام نیکو بر آنان</a:t>
            </a:r>
            <a:r>
              <a:rPr lang="fa-IR" dirty="0" smtClean="0">
                <a:solidFill>
                  <a:srgbClr val="7030A0"/>
                </a:solidFill>
                <a:cs typeface="B Mitra" pitchFamily="2" charset="-78"/>
              </a:rPr>
              <a:t>، </a:t>
            </a:r>
            <a:r>
              <a:rPr lang="fa-IR" dirty="0" smtClean="0">
                <a:solidFill>
                  <a:schemeClr val="accent3">
                    <a:lumMod val="60000"/>
                    <a:lumOff val="40000"/>
                  </a:schemeClr>
                </a:solidFill>
                <a:cs typeface="B Mitra" pitchFamily="2" charset="-78"/>
              </a:rPr>
              <a:t>مراعات عدالت بین افراد</a:t>
            </a:r>
            <a:r>
              <a:rPr lang="fa-IR" dirty="0" smtClean="0">
                <a:solidFill>
                  <a:srgbClr val="7030A0"/>
                </a:solidFill>
                <a:cs typeface="B Mitra" pitchFamily="2" charset="-78"/>
              </a:rPr>
              <a:t>، </a:t>
            </a:r>
            <a:r>
              <a:rPr lang="fa-IR" dirty="0" smtClean="0">
                <a:solidFill>
                  <a:schemeClr val="accent1">
                    <a:lumMod val="75000"/>
                  </a:schemeClr>
                </a:solidFill>
                <a:cs typeface="B Mitra" pitchFamily="2" charset="-78"/>
              </a:rPr>
              <a:t>سلام کردن به کودکان</a:t>
            </a:r>
            <a:r>
              <a:rPr lang="fa-IR" dirty="0" smtClean="0">
                <a:solidFill>
                  <a:srgbClr val="7030A0"/>
                </a:solidFill>
                <a:cs typeface="B Mitra" pitchFamily="2" charset="-78"/>
              </a:rPr>
              <a:t>، </a:t>
            </a:r>
            <a:r>
              <a:rPr lang="fa-IR" dirty="0" smtClean="0">
                <a:solidFill>
                  <a:srgbClr val="002060"/>
                </a:solidFill>
                <a:cs typeface="B Mitra" pitchFamily="2" charset="-78"/>
              </a:rPr>
              <a:t>همبازی شدن با آنان</a:t>
            </a:r>
            <a:r>
              <a:rPr lang="fa-IR" dirty="0" smtClean="0">
                <a:solidFill>
                  <a:srgbClr val="7030A0"/>
                </a:solidFill>
                <a:cs typeface="B Mitra" pitchFamily="2" charset="-78"/>
              </a:rPr>
              <a:t>، </a:t>
            </a:r>
            <a:r>
              <a:rPr lang="fa-IR" dirty="0" smtClean="0">
                <a:solidFill>
                  <a:schemeClr val="bg2">
                    <a:lumMod val="50000"/>
                  </a:schemeClr>
                </a:solidFill>
                <a:cs typeface="B Mitra" pitchFamily="2" charset="-78"/>
              </a:rPr>
              <a:t>رفتاری کودکانه و درخور حال فرزندان پیش گرفتن</a:t>
            </a:r>
            <a:r>
              <a:rPr lang="fa-IR" dirty="0" smtClean="0">
                <a:solidFill>
                  <a:srgbClr val="7030A0"/>
                </a:solidFill>
                <a:cs typeface="B Mitra" pitchFamily="2" charset="-78"/>
              </a:rPr>
              <a:t> و </a:t>
            </a:r>
            <a:r>
              <a:rPr lang="fa-IR" dirty="0" smtClean="0">
                <a:solidFill>
                  <a:srgbClr val="C00000"/>
                </a:solidFill>
                <a:cs typeface="B Mitra" pitchFamily="2" charset="-78"/>
              </a:rPr>
              <a:t>عمل به وعده های داده شده به آنان</a:t>
            </a:r>
            <a:r>
              <a:rPr lang="fa-IR" dirty="0" smtClean="0">
                <a:solidFill>
                  <a:srgbClr val="7030A0"/>
                </a:solidFill>
                <a:cs typeface="B Mitra" pitchFamily="2" charset="-78"/>
              </a:rPr>
              <a:t> </a:t>
            </a:r>
            <a:r>
              <a:rPr lang="fa-IR" dirty="0" smtClean="0">
                <a:cs typeface="B Mitra" pitchFamily="2" charset="-78"/>
              </a:rPr>
              <a:t>همه، نمونه هایی از توصیه های خردمندانه و مطابق با فطرتی است که زمینه را برای تربیت فرد مهیا می سازد.   </a:t>
            </a:r>
            <a:endParaRPr lang="en-US" dirty="0">
              <a:cs typeface="B Mitra" pitchFamily="2" charset="-78"/>
            </a:endParaRPr>
          </a:p>
        </p:txBody>
      </p:sp>
    </p:spTree>
    <p:extLst>
      <p:ext uri="{BB962C8B-B14F-4D97-AF65-F5344CB8AC3E}">
        <p14:creationId xmlns:p14="http://schemas.microsoft.com/office/powerpoint/2010/main" val="304735848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r" rtl="1"/>
            <a:r>
              <a:rPr lang="fa-IR" b="1" dirty="0" smtClean="0">
                <a:solidFill>
                  <a:srgbClr val="7030A0"/>
                </a:solidFill>
                <a:cs typeface="B Mitra" pitchFamily="2" charset="-78"/>
              </a:rPr>
              <a:t>اقسام روش های تمهیدی</a:t>
            </a:r>
          </a:p>
          <a:p>
            <a:pPr algn="just" rtl="1"/>
            <a:r>
              <a:rPr lang="fa-IR" dirty="0" smtClean="0">
                <a:solidFill>
                  <a:srgbClr val="00B050"/>
                </a:solidFill>
                <a:cs typeface="B Mitra" pitchFamily="2" charset="-78"/>
              </a:rPr>
              <a:t>7-3: </a:t>
            </a:r>
            <a:r>
              <a:rPr lang="fa-IR" dirty="0" smtClean="0">
                <a:solidFill>
                  <a:srgbClr val="00B0F0"/>
                </a:solidFill>
                <a:cs typeface="B Mitra" pitchFamily="2" charset="-78"/>
              </a:rPr>
              <a:t>اسلام همواره ما را به فراهم آوردن شرایط و موقعیت های لازم برای بروز و ظهور خصلت های نیکو و پسندیده </a:t>
            </a:r>
            <a:r>
              <a:rPr lang="fa-IR" dirty="0" smtClean="0">
                <a:solidFill>
                  <a:srgbClr val="0070C0"/>
                </a:solidFill>
                <a:cs typeface="B Mitra" pitchFamily="2" charset="-78"/>
              </a:rPr>
              <a:t>و نیز فرو نشاندن و خاموشی و جلو گیری از ظهور و بروز رفتارهای ناصواب توصیه می کند. </a:t>
            </a:r>
          </a:p>
          <a:p>
            <a:pPr algn="just" rtl="1"/>
            <a:r>
              <a:rPr lang="fa-IR" dirty="0" smtClean="0">
                <a:solidFill>
                  <a:srgbClr val="FF0000"/>
                </a:solidFill>
                <a:cs typeface="B Mitra" pitchFamily="2" charset="-78"/>
              </a:rPr>
              <a:t>تأکید دوباره به عنصر محبت، مدارا و تکریم شخصیت متربیان</a:t>
            </a:r>
            <a:r>
              <a:rPr lang="fa-IR" dirty="0" smtClean="0">
                <a:cs typeface="B Mitra" pitchFamily="2" charset="-78"/>
              </a:rPr>
              <a:t> </a:t>
            </a:r>
            <a:r>
              <a:rPr lang="fa-IR" dirty="0" smtClean="0">
                <a:solidFill>
                  <a:srgbClr val="C00000"/>
                </a:solidFill>
                <a:cs typeface="B Mitra" pitchFamily="2" charset="-78"/>
              </a:rPr>
              <a:t>به عنوان کلید ورود به قلب و نفس آنان، جهت ایجاد هرگونه تغییر رفتاری مورد توجه است.</a:t>
            </a:r>
          </a:p>
          <a:p>
            <a:pPr algn="just" rtl="1"/>
            <a:r>
              <a:rPr lang="fa-IR" dirty="0" smtClean="0">
                <a:solidFill>
                  <a:schemeClr val="accent1">
                    <a:lumMod val="75000"/>
                  </a:schemeClr>
                </a:solidFill>
                <a:cs typeface="B Mitra" pitchFamily="2" charset="-78"/>
              </a:rPr>
              <a:t>خوش برخوردی و گشاده رویی دوایی است که می تواند قلوب بسیاری را به خود جذب کند؛ </a:t>
            </a:r>
            <a:r>
              <a:rPr lang="fa-IR" dirty="0" smtClean="0">
                <a:cs typeface="B Mitra" pitchFamily="2" charset="-78"/>
              </a:rPr>
              <a:t>توصیه قرآن به موسی و هارون علیهما السلام در مواجهه با فرعون: «</a:t>
            </a:r>
            <a:r>
              <a:rPr lang="fa-IR" dirty="0" smtClean="0">
                <a:solidFill>
                  <a:srgbClr val="00B050"/>
                </a:solidFill>
                <a:cs typeface="B Mitra" pitchFamily="2" charset="-78"/>
              </a:rPr>
              <a:t>فقولا له قولا لیناً لعلّه یتذکر أو یخشی</a:t>
            </a:r>
            <a:r>
              <a:rPr lang="fa-IR" dirty="0" smtClean="0">
                <a:cs typeface="B Mitra" pitchFamily="2" charset="-78"/>
              </a:rPr>
              <a:t>» طه 44</a:t>
            </a:r>
          </a:p>
          <a:p>
            <a:pPr algn="just" rtl="1"/>
            <a:r>
              <a:rPr lang="fa-IR" dirty="0" smtClean="0">
                <a:solidFill>
                  <a:schemeClr val="accent3">
                    <a:lumMod val="60000"/>
                    <a:lumOff val="40000"/>
                  </a:schemeClr>
                </a:solidFill>
                <a:cs typeface="B Mitra" pitchFamily="2" charset="-78"/>
              </a:rPr>
              <a:t>چرا که سخت دلی و بد خلقی، چیزی جز پراکندگی رهروان را بدنبال ندارد.</a:t>
            </a:r>
          </a:p>
          <a:p>
            <a:pPr algn="just" rtl="1"/>
            <a:r>
              <a:rPr lang="fa-IR" dirty="0" smtClean="0">
                <a:cs typeface="B Mitra" pitchFamily="2" charset="-78"/>
              </a:rPr>
              <a:t>«... </a:t>
            </a:r>
            <a:r>
              <a:rPr lang="fa-IR" dirty="0" smtClean="0">
                <a:solidFill>
                  <a:srgbClr val="00B050"/>
                </a:solidFill>
                <a:cs typeface="B Mitra" pitchFamily="2" charset="-78"/>
              </a:rPr>
              <a:t>و لو کنت فظّا غلیظ القلب لانفضّوا من حولک</a:t>
            </a:r>
            <a:r>
              <a:rPr lang="fa-IR" dirty="0" smtClean="0">
                <a:cs typeface="B Mitra" pitchFamily="2" charset="-78"/>
              </a:rPr>
              <a:t>...» آل عمران 159 </a:t>
            </a:r>
            <a:endParaRPr lang="en-US" dirty="0">
              <a:cs typeface="B Mitra" pitchFamily="2" charset="-78"/>
            </a:endParaRPr>
          </a:p>
        </p:txBody>
      </p:sp>
    </p:spTree>
    <p:extLst>
      <p:ext uri="{BB962C8B-B14F-4D97-AF65-F5344CB8AC3E}">
        <p14:creationId xmlns:p14="http://schemas.microsoft.com/office/powerpoint/2010/main" val="338409656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r" rtl="1"/>
            <a:r>
              <a:rPr lang="fa-IR" b="1" dirty="0">
                <a:solidFill>
                  <a:srgbClr val="C00000"/>
                </a:solidFill>
                <a:cs typeface="B Mitra" pitchFamily="2" charset="-78"/>
              </a:rPr>
              <a:t>اقسام روش های عام: </a:t>
            </a:r>
            <a:endParaRPr lang="fa-IR" b="1" dirty="0" smtClean="0">
              <a:solidFill>
                <a:srgbClr val="C00000"/>
              </a:solidFill>
              <a:cs typeface="B Mitra" pitchFamily="2" charset="-78"/>
            </a:endParaRPr>
          </a:p>
          <a:p>
            <a:pPr algn="just" rtl="1"/>
            <a:r>
              <a:rPr lang="fa-IR" b="1" dirty="0" smtClean="0">
                <a:solidFill>
                  <a:srgbClr val="7030A0"/>
                </a:solidFill>
                <a:cs typeface="B Mitra" pitchFamily="2" charset="-78"/>
              </a:rPr>
              <a:t>8- روش موعظه و نصیحت </a:t>
            </a:r>
            <a:r>
              <a:rPr lang="fa-IR" dirty="0" smtClean="0">
                <a:solidFill>
                  <a:schemeClr val="accent3">
                    <a:lumMod val="60000"/>
                    <a:lumOff val="40000"/>
                  </a:schemeClr>
                </a:solidFill>
                <a:cs typeface="B Mitra" pitchFamily="2" charset="-78"/>
              </a:rPr>
              <a:t>وعظ، بازداشتن و منع کردنی است که همراه با ترساندن باشد.</a:t>
            </a:r>
            <a:r>
              <a:rPr lang="fa-IR" dirty="0" smtClean="0">
                <a:cs typeface="B Mitra" pitchFamily="2" charset="-78"/>
              </a:rPr>
              <a:t> </a:t>
            </a:r>
            <a:r>
              <a:rPr lang="fa-IR" dirty="0" smtClean="0">
                <a:solidFill>
                  <a:schemeClr val="accent1">
                    <a:lumMod val="75000"/>
                  </a:schemeClr>
                </a:solidFill>
                <a:cs typeface="B Mitra" pitchFamily="2" charset="-78"/>
              </a:rPr>
              <a:t>برخی، موعظه را یادآوری کردن خوبی ها به انسان می داند، به گونه ای که دل رقیق و نازک گردد و سخن را بپذیرد.</a:t>
            </a:r>
            <a:r>
              <a:rPr lang="fa-IR" dirty="0" smtClean="0">
                <a:cs typeface="B Mitra" pitchFamily="2" charset="-78"/>
              </a:rPr>
              <a:t> </a:t>
            </a:r>
            <a:r>
              <a:rPr lang="fa-IR" dirty="0" smtClean="0">
                <a:solidFill>
                  <a:schemeClr val="accent2">
                    <a:lumMod val="75000"/>
                  </a:schemeClr>
                </a:solidFill>
                <a:cs typeface="B Mitra" pitchFamily="2" charset="-78"/>
              </a:rPr>
              <a:t>برخی دیگر، موعظه را بیانی که نفس شنونده را نرم و قلبش را به رقّت آورد. </a:t>
            </a:r>
          </a:p>
          <a:p>
            <a:pPr algn="just" rtl="1"/>
            <a:r>
              <a:rPr lang="fa-IR" dirty="0" smtClean="0">
                <a:cs typeface="B Mitra" pitchFamily="2" charset="-78"/>
              </a:rPr>
              <a:t>منشأ تأثیرگذاری روش موعظه و نصیحت در فطرت و ضمیر انسان است، فطرتی که خدا آشنا و آگاه به همه خوب ها و بدهاست ولی اشتغالات فراوان روزمره و توجه به شئونات مختلف زندگی سبب غفلت او و جای دادن غیر خدا در دل او می شود.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164223815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r" rtl="1"/>
            <a:r>
              <a:rPr lang="fa-IR" b="1" dirty="0">
                <a:solidFill>
                  <a:srgbClr val="7030A0"/>
                </a:solidFill>
                <a:cs typeface="B Mitra" pitchFamily="2" charset="-78"/>
              </a:rPr>
              <a:t>روش موعظه و </a:t>
            </a:r>
            <a:r>
              <a:rPr lang="fa-IR" b="1" dirty="0" smtClean="0">
                <a:solidFill>
                  <a:srgbClr val="7030A0"/>
                </a:solidFill>
                <a:cs typeface="B Mitra" pitchFamily="2" charset="-78"/>
              </a:rPr>
              <a:t>نصیحت</a:t>
            </a:r>
          </a:p>
          <a:p>
            <a:pPr algn="just" rtl="1"/>
            <a:r>
              <a:rPr lang="fa-IR" dirty="0" smtClean="0">
                <a:solidFill>
                  <a:schemeClr val="accent1"/>
                </a:solidFill>
                <a:cs typeface="B Mitra" pitchFamily="2" charset="-78"/>
              </a:rPr>
              <a:t>اینجاست که باید به طریقی او را متذکر ساخت و موعظه چنین خاصیتی دارد. </a:t>
            </a:r>
            <a:r>
              <a:rPr lang="fa-IR" dirty="0" smtClean="0">
                <a:solidFill>
                  <a:schemeClr val="accent3">
                    <a:lumMod val="60000"/>
                    <a:lumOff val="40000"/>
                  </a:schemeClr>
                </a:solidFill>
                <a:cs typeface="B Mitra" pitchFamily="2" charset="-78"/>
              </a:rPr>
              <a:t>موعظه غفلت را از بین می برد و آدمی را بیدار می سازد و ضمیر و باطن انسان را از آلودگی می زداید و جلا می دهد.</a:t>
            </a:r>
          </a:p>
          <a:p>
            <a:pPr algn="just" rtl="1"/>
            <a:r>
              <a:rPr lang="fa-IR" dirty="0" smtClean="0">
                <a:solidFill>
                  <a:schemeClr val="bg2">
                    <a:lumMod val="50000"/>
                  </a:schemeClr>
                </a:solidFill>
                <a:cs typeface="B Mitra" pitchFamily="2" charset="-78"/>
              </a:rPr>
              <a:t>لکن واعظ باید دارای نفسی مهذب و پاک باشد.</a:t>
            </a:r>
            <a:r>
              <a:rPr lang="fa-IR" dirty="0" smtClean="0">
                <a:cs typeface="B Mitra" pitchFamily="2" charset="-78"/>
              </a:rPr>
              <a:t> </a:t>
            </a:r>
            <a:r>
              <a:rPr lang="fa-IR" dirty="0" smtClean="0">
                <a:solidFill>
                  <a:schemeClr val="accent1">
                    <a:lumMod val="75000"/>
                  </a:schemeClr>
                </a:solidFill>
                <a:cs typeface="B Mitra" pitchFamily="2" charset="-78"/>
              </a:rPr>
              <a:t>همانند آدم بیداری است که می خواهد خفته ای را بیدار سازد. </a:t>
            </a:r>
            <a:r>
              <a:rPr lang="fa-IR" dirty="0" smtClean="0">
                <a:solidFill>
                  <a:schemeClr val="accent2">
                    <a:lumMod val="75000"/>
                  </a:schemeClr>
                </a:solidFill>
                <a:cs typeface="B Mitra" pitchFamily="2" charset="-78"/>
              </a:rPr>
              <a:t>باید خیرخواه و دلسوز باشد و این را در گفتار و رفتارش نمایان سازد.</a:t>
            </a:r>
          </a:p>
          <a:p>
            <a:pPr algn="just" rtl="1"/>
            <a:r>
              <a:rPr lang="fa-IR" dirty="0" smtClean="0">
                <a:cs typeface="B Mitra" pitchFamily="2" charset="-78"/>
              </a:rPr>
              <a:t>حضرت امام خمینی (ره): </a:t>
            </a:r>
            <a:r>
              <a:rPr lang="fa-IR" dirty="0" smtClean="0">
                <a:solidFill>
                  <a:schemeClr val="accent5">
                    <a:lumMod val="75000"/>
                  </a:schemeClr>
                </a:solidFill>
                <a:cs typeface="B Mitra" pitchFamily="2" charset="-78"/>
              </a:rPr>
              <a:t>انسان هم باید خودش را موعظه کند و هم در معرض موعظه واقع بشود. هیچ انسانی نیست که محتاج موعظه نباشد منتهی انسان های والا، واعظ آنان خداست. </a:t>
            </a:r>
            <a:endParaRPr lang="en-US" dirty="0">
              <a:solidFill>
                <a:schemeClr val="accent5">
                  <a:lumMod val="75000"/>
                </a:schemeClr>
              </a:solidFill>
            </a:endParaRPr>
          </a:p>
        </p:txBody>
      </p:sp>
    </p:spTree>
    <p:extLst>
      <p:ext uri="{BB962C8B-B14F-4D97-AF65-F5344CB8AC3E}">
        <p14:creationId xmlns:p14="http://schemas.microsoft.com/office/powerpoint/2010/main" val="59211132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lnSpcReduction="10000"/>
          </a:bodyPr>
          <a:lstStyle/>
          <a:p>
            <a:pPr algn="r" rtl="1"/>
            <a:r>
              <a:rPr lang="fa-IR" sz="2800" b="1" dirty="0" smtClean="0">
                <a:solidFill>
                  <a:schemeClr val="accent3"/>
                </a:solidFill>
                <a:cs typeface="B Mitra" pitchFamily="2" charset="-78"/>
              </a:rPr>
              <a:t>روش های خاص</a:t>
            </a:r>
          </a:p>
          <a:p>
            <a:pPr algn="just" rtl="1"/>
            <a:r>
              <a:rPr lang="fa-IR" sz="2800" dirty="0" smtClean="0">
                <a:cs typeface="B Mitra" pitchFamily="2" charset="-78"/>
              </a:rPr>
              <a:t>در روش های عام از جهات گوناگون به تربیت متربی اقدام می شود(ارائه شناخت و دیدگاه های لازم، فراهم آوردن مقدمات برای بروز عمل و اصلاح شرایط، ایجاد شرایط محیطی مناسب و ...) ولی:</a:t>
            </a:r>
          </a:p>
          <a:p>
            <a:pPr algn="just" rtl="1"/>
            <a:r>
              <a:rPr lang="fa-IR" sz="2800" dirty="0" smtClean="0">
                <a:solidFill>
                  <a:srgbClr val="0070C0"/>
                </a:solidFill>
                <a:cs typeface="B Mitra" pitchFamily="2" charset="-78"/>
              </a:rPr>
              <a:t>روش های خاص</a:t>
            </a:r>
            <a:r>
              <a:rPr lang="fa-IR" sz="2800" dirty="0" smtClean="0">
                <a:cs typeface="B Mitra" pitchFamily="2" charset="-78"/>
              </a:rPr>
              <a:t>، روش هایی است که بیشتر در یکی از دو بعد </a:t>
            </a:r>
            <a:r>
              <a:rPr lang="fa-IR" sz="2800" dirty="0" smtClean="0">
                <a:solidFill>
                  <a:schemeClr val="accent4">
                    <a:lumMod val="75000"/>
                  </a:schemeClr>
                </a:solidFill>
                <a:cs typeface="B Mitra" pitchFamily="2" charset="-78"/>
              </a:rPr>
              <a:t>ایجاد و تثبیت خصلت و رفتار مطلوب و پسندیده</a:t>
            </a:r>
            <a:r>
              <a:rPr lang="fa-IR" sz="2800" dirty="0" smtClean="0">
                <a:cs typeface="B Mitra" pitchFamily="2" charset="-78"/>
              </a:rPr>
              <a:t> یا </a:t>
            </a:r>
            <a:r>
              <a:rPr lang="fa-IR" sz="2800" dirty="0" smtClean="0">
                <a:solidFill>
                  <a:schemeClr val="accent1">
                    <a:lumMod val="75000"/>
                  </a:schemeClr>
                </a:solidFill>
                <a:cs typeface="B Mitra" pitchFamily="2" charset="-78"/>
              </a:rPr>
              <a:t>حذف و کاهش رفتار و صفتی ناپسند</a:t>
            </a:r>
            <a:r>
              <a:rPr lang="fa-IR" sz="2800" dirty="0" smtClean="0">
                <a:cs typeface="B Mitra" pitchFamily="2" charset="-78"/>
              </a:rPr>
              <a:t> مورد استفاده قرار می گیرد. مثلا </a:t>
            </a:r>
            <a:r>
              <a:rPr lang="fa-IR" sz="2800" dirty="0" smtClean="0">
                <a:solidFill>
                  <a:srgbClr val="00B050"/>
                </a:solidFill>
                <a:cs typeface="B Mitra" pitchFamily="2" charset="-78"/>
              </a:rPr>
              <a:t>تشویق</a:t>
            </a:r>
            <a:r>
              <a:rPr lang="fa-IR" sz="2800" dirty="0" smtClean="0">
                <a:cs typeface="B Mitra" pitchFamily="2" charset="-78"/>
              </a:rPr>
              <a:t> در اکثر موارد برای افزایش فعل درست و مطلوب و </a:t>
            </a:r>
            <a:r>
              <a:rPr lang="fa-IR" sz="2800" dirty="0" smtClean="0">
                <a:solidFill>
                  <a:srgbClr val="FF0000"/>
                </a:solidFill>
                <a:cs typeface="B Mitra" pitchFamily="2" charset="-78"/>
              </a:rPr>
              <a:t>تنبیه</a:t>
            </a:r>
            <a:r>
              <a:rPr lang="fa-IR" sz="2800" dirty="0" smtClean="0">
                <a:cs typeface="B Mitra" pitchFamily="2" charset="-78"/>
              </a:rPr>
              <a:t> برای حذف و کاهش رفتارهای ناصواب مورد استفاده قرار می گیرد. </a:t>
            </a:r>
          </a:p>
          <a:p>
            <a:pPr algn="just" rtl="1"/>
            <a:r>
              <a:rPr lang="fa-IR" sz="2800" dirty="0" smtClean="0">
                <a:cs typeface="B Mitra" pitchFamily="2" charset="-78"/>
              </a:rPr>
              <a:t>بنابراین در این بخش </a:t>
            </a:r>
            <a:r>
              <a:rPr lang="fa-IR" sz="2800" dirty="0" smtClean="0">
                <a:solidFill>
                  <a:srgbClr val="00B0F0"/>
                </a:solidFill>
                <a:cs typeface="B Mitra" pitchFamily="2" charset="-78"/>
              </a:rPr>
              <a:t>با دو دسته کلی از روش ها سر و کار داریم: </a:t>
            </a:r>
            <a:r>
              <a:rPr lang="fa-IR" sz="2800" dirty="0" smtClean="0">
                <a:solidFill>
                  <a:schemeClr val="accent2">
                    <a:lumMod val="75000"/>
                  </a:schemeClr>
                </a:solidFill>
                <a:cs typeface="B Mitra" pitchFamily="2" charset="-78"/>
              </a:rPr>
              <a:t>1- روش های تربیتی ایجادی </a:t>
            </a:r>
            <a:r>
              <a:rPr lang="fa-IR" sz="2800" dirty="0" smtClean="0">
                <a:solidFill>
                  <a:srgbClr val="7030A0"/>
                </a:solidFill>
                <a:cs typeface="B Mitra" pitchFamily="2" charset="-78"/>
              </a:rPr>
              <a:t>2- روش های تربیتی اصلاحی   </a:t>
            </a:r>
            <a:endParaRPr lang="en-US" sz="2800" dirty="0">
              <a:solidFill>
                <a:srgbClr val="7030A0"/>
              </a:solidFill>
              <a:cs typeface="B Mitra" pitchFamily="2" charset="-78"/>
            </a:endParaRPr>
          </a:p>
        </p:txBody>
      </p:sp>
    </p:spTree>
    <p:extLst>
      <p:ext uri="{BB962C8B-B14F-4D97-AF65-F5344CB8AC3E}">
        <p14:creationId xmlns:p14="http://schemas.microsoft.com/office/powerpoint/2010/main" val="1619731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838200"/>
            <a:ext cx="7620000" cy="1323439"/>
          </a:xfrm>
          <a:prstGeom prst="rect">
            <a:avLst/>
          </a:prstGeom>
          <a:noFill/>
        </p:spPr>
        <p:txBody>
          <a:bodyPr wrap="square" rtlCol="0">
            <a:spAutoFit/>
          </a:bodyPr>
          <a:lstStyle/>
          <a:p>
            <a:pPr algn="r" rtl="1"/>
            <a:r>
              <a:rPr lang="fa-IR" sz="2000" dirty="0" smtClean="0">
                <a:solidFill>
                  <a:srgbClr val="FF0000"/>
                </a:solidFill>
                <a:cs typeface="B Mitra" pitchFamily="2" charset="-78"/>
              </a:rPr>
              <a:t>بنابر این در تعریف تربیت می توان گفت: </a:t>
            </a:r>
          </a:p>
          <a:p>
            <a:pPr algn="r" rtl="1"/>
            <a:r>
              <a:rPr lang="fa-IR" sz="2000" dirty="0" smtClean="0">
                <a:solidFill>
                  <a:srgbClr val="C00000"/>
                </a:solidFill>
                <a:cs typeface="B Mitra" pitchFamily="2" charset="-78"/>
              </a:rPr>
              <a:t>تربیت عبارت است از فعالیتی هدفمند و </a:t>
            </a:r>
            <a:r>
              <a:rPr lang="fa-IR" sz="2000" smtClean="0">
                <a:solidFill>
                  <a:srgbClr val="C00000"/>
                </a:solidFill>
                <a:cs typeface="B Mitra" pitchFamily="2" charset="-78"/>
              </a:rPr>
              <a:t>دوسویه میان </a:t>
            </a:r>
            <a:r>
              <a:rPr lang="fa-IR" sz="2000" dirty="0" smtClean="0">
                <a:solidFill>
                  <a:srgbClr val="C00000"/>
                </a:solidFill>
                <a:cs typeface="B Mitra" pitchFamily="2" charset="-78"/>
              </a:rPr>
              <a:t>مربی و متربی به منظور کمک به متربی در راستای تحقق بخشیدن به قابلیت های وی و پرورش شخصیت او در جنبه های گوناگون فردی، اجتماعی، جسمی</a:t>
            </a:r>
            <a:r>
              <a:rPr lang="fa-IR" sz="2000" smtClean="0">
                <a:solidFill>
                  <a:srgbClr val="C00000"/>
                </a:solidFill>
                <a:cs typeface="B Mitra" pitchFamily="2" charset="-78"/>
              </a:rPr>
              <a:t>، عاطفی</a:t>
            </a:r>
            <a:r>
              <a:rPr lang="fa-IR" sz="2000" dirty="0" smtClean="0">
                <a:solidFill>
                  <a:srgbClr val="C00000"/>
                </a:solidFill>
                <a:cs typeface="B Mitra" pitchFamily="2" charset="-78"/>
              </a:rPr>
              <a:t>، اخلاقی، عقلانی و ... . </a:t>
            </a:r>
            <a:endParaRPr lang="en-US" sz="2000" dirty="0">
              <a:solidFill>
                <a:srgbClr val="C00000"/>
              </a:solidFill>
              <a:cs typeface="B Mitra" pitchFamily="2" charset="-78"/>
            </a:endParaRPr>
          </a:p>
        </p:txBody>
      </p:sp>
    </p:spTree>
    <p:extLst>
      <p:ext uri="{BB962C8B-B14F-4D97-AF65-F5344CB8AC3E}">
        <p14:creationId xmlns:p14="http://schemas.microsoft.com/office/powerpoint/2010/main" val="3696127392"/>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lstStyle/>
          <a:p>
            <a:pPr algn="r" rtl="1"/>
            <a:r>
              <a:rPr lang="fa-IR" b="1" dirty="0">
                <a:solidFill>
                  <a:schemeClr val="accent3"/>
                </a:solidFill>
                <a:cs typeface="B Mitra" pitchFamily="2" charset="-78"/>
              </a:rPr>
              <a:t>روش های خاص</a:t>
            </a:r>
          </a:p>
          <a:p>
            <a:pPr algn="just" rtl="1"/>
            <a:r>
              <a:rPr lang="fa-IR" sz="2800" b="1" dirty="0" smtClean="0">
                <a:solidFill>
                  <a:srgbClr val="00B0F0"/>
                </a:solidFill>
                <a:cs typeface="B Mitra" pitchFamily="2" charset="-78"/>
              </a:rPr>
              <a:t>1- روش های ایجادی</a:t>
            </a:r>
          </a:p>
          <a:p>
            <a:pPr algn="just" rtl="1"/>
            <a:r>
              <a:rPr lang="fa-IR" sz="2800" b="1" dirty="0" smtClean="0">
                <a:solidFill>
                  <a:schemeClr val="accent2">
                    <a:lumMod val="75000"/>
                  </a:schemeClr>
                </a:solidFill>
                <a:cs typeface="B Mitra" pitchFamily="2" charset="-78"/>
              </a:rPr>
              <a:t>1-1: روش تربیت الگویی(أسوه):</a:t>
            </a:r>
          </a:p>
          <a:p>
            <a:pPr algn="just" rtl="1"/>
            <a:r>
              <a:rPr lang="fa-IR" sz="2800" dirty="0" smtClean="0">
                <a:cs typeface="B Mitra" pitchFamily="2" charset="-78"/>
              </a:rPr>
              <a:t>در این روش برای تشویق و ترغیب متربی به انجام یا تداوم عمل، ترتیبی اتخاذ می گردد تا متربی بتواند شخصی را که در نظر مهم و محبوب است، در حال انجام آن عمل و رفتار ببیند به دیگر سخن: مربی می کوشد نمونه رفتار و کردار مطلوب و شایسته را عملا در معرض دید متربی قرار دهد تا شرایط برای تقلید و الگو برداری متربی فراهم آید. </a:t>
            </a:r>
            <a:endParaRPr lang="en-US" sz="2800" dirty="0">
              <a:cs typeface="B Mitra" pitchFamily="2" charset="-78"/>
            </a:endParaRPr>
          </a:p>
        </p:txBody>
      </p:sp>
    </p:spTree>
    <p:extLst>
      <p:ext uri="{BB962C8B-B14F-4D97-AF65-F5344CB8AC3E}">
        <p14:creationId xmlns:p14="http://schemas.microsoft.com/office/powerpoint/2010/main" val="155504681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solidFill>
                  <a:srgbClr val="FF0000"/>
                </a:solidFill>
                <a:cs typeface="B Mitra" pitchFamily="2" charset="-78"/>
              </a:rPr>
              <a:t>روش های تربیت اسلامی</a:t>
            </a:r>
            <a:endParaRPr lang="en-US" dirty="0"/>
          </a:p>
        </p:txBody>
      </p:sp>
      <p:sp>
        <p:nvSpPr>
          <p:cNvPr id="3" name="Content Placeholder 2"/>
          <p:cNvSpPr>
            <a:spLocks noGrp="1"/>
          </p:cNvSpPr>
          <p:nvPr>
            <p:ph sz="quarter" idx="1"/>
          </p:nvPr>
        </p:nvSpPr>
        <p:spPr/>
        <p:txBody>
          <a:bodyPr>
            <a:normAutofit lnSpcReduction="10000"/>
          </a:bodyPr>
          <a:lstStyle/>
          <a:p>
            <a:pPr algn="r" rtl="1"/>
            <a:r>
              <a:rPr lang="fa-IR" b="1" dirty="0">
                <a:solidFill>
                  <a:schemeClr val="accent2">
                    <a:lumMod val="75000"/>
                  </a:schemeClr>
                </a:solidFill>
                <a:cs typeface="B Mitra" pitchFamily="2" charset="-78"/>
              </a:rPr>
              <a:t>روش تربیت الگویی(أسوه</a:t>
            </a:r>
            <a:r>
              <a:rPr lang="fa-IR" b="1" dirty="0" smtClean="0">
                <a:solidFill>
                  <a:schemeClr val="accent2">
                    <a:lumMod val="75000"/>
                  </a:schemeClr>
                </a:solidFill>
                <a:cs typeface="B Mitra" pitchFamily="2" charset="-78"/>
              </a:rPr>
              <a:t>):</a:t>
            </a:r>
          </a:p>
          <a:p>
            <a:pPr algn="just" rtl="1"/>
            <a:r>
              <a:rPr lang="fa-IR" dirty="0" smtClean="0">
                <a:cs typeface="B Mitra" pitchFamily="2" charset="-78"/>
              </a:rPr>
              <a:t>انسان ها بسیاری از اعمال خود را ولو بطور ناخودآگاه از دیگران تقلید می کنند. آنها در بسیاری از رفتارها و ویژگی های شخصیتی خویش، آداب و رسوم، غذا خوردن، لباس پوشیدن، صحبت کردن و ... از دیگران الگوبرداری می کنند. </a:t>
            </a:r>
          </a:p>
          <a:p>
            <a:pPr algn="just" rtl="1"/>
            <a:r>
              <a:rPr lang="fa-IR" dirty="0" smtClean="0">
                <a:cs typeface="B Mitra" pitchFamily="2" charset="-78"/>
              </a:rPr>
              <a:t>الگوها هرچه با صفات کامل تر و عالی تری باشند سرمشق های بهتری برای فرد هستند. قرآن کریم از الگو به أسوه یاد کرده و نمونه برتر اسوه ها را معرفی می کند. «لکم فی رسول الله أسوة حسنة ...» احزاب 21 - «قد کانت لکم أسوة حسنة فی إبراهیم والذین معه» ممتحنه 4</a:t>
            </a:r>
          </a:p>
          <a:p>
            <a:pPr algn="just" rtl="1"/>
            <a:r>
              <a:rPr lang="fa-IR" dirty="0" smtClean="0">
                <a:cs typeface="B Mitra" pitchFamily="2" charset="-78"/>
              </a:rPr>
              <a:t>قید حسنه بیانگر این است که اسوه و الگو می تواند نیک یا بد باشد.   </a:t>
            </a:r>
          </a:p>
          <a:p>
            <a:pPr algn="just" rtl="1"/>
            <a:r>
              <a:rPr lang="fa-IR" smtClean="0">
                <a:cs typeface="B Mitra" pitchFamily="2" charset="-78"/>
              </a:rPr>
              <a:t>عقبه بن ابی سفیان به مؤدب فرزندانش گفت: نخستین وظیفه تو در اصلاح فرزندانم این است که قبلا خویشتن را اصلاح کنی؛ زیرا چشمان آنها به تو دوخته است و رفتار و کار نیک در نظر آنها کاری است که تو آن را نیک می دانی و رفتار زشت در نظر آنان رفتاری است که تو آن را زشت تلقی می کنی.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3542977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62000"/>
            <a:ext cx="7010400" cy="5132174"/>
          </a:xfrm>
          <a:prstGeom prst="rect">
            <a:avLst/>
          </a:prstGeom>
          <a:noFill/>
        </p:spPr>
        <p:txBody>
          <a:bodyPr wrap="square" rtlCol="0">
            <a:spAutoFit/>
          </a:bodyPr>
          <a:lstStyle/>
          <a:p>
            <a:pPr algn="r" rtl="1">
              <a:lnSpc>
                <a:spcPct val="150000"/>
              </a:lnSpc>
            </a:pPr>
            <a:r>
              <a:rPr lang="fa-IR" sz="2000" dirty="0" smtClean="0">
                <a:solidFill>
                  <a:srgbClr val="FF0000"/>
                </a:solidFill>
                <a:cs typeface="B Mitra" pitchFamily="2" charset="-78"/>
              </a:rPr>
              <a:t>موضوع تربیت:</a:t>
            </a:r>
          </a:p>
          <a:p>
            <a:pPr algn="r" rtl="1">
              <a:lnSpc>
                <a:spcPct val="150000"/>
              </a:lnSpc>
            </a:pPr>
            <a:r>
              <a:rPr lang="fa-IR" sz="2000" dirty="0" smtClean="0">
                <a:cs typeface="B Mitra" pitchFamily="2" charset="-78"/>
              </a:rPr>
              <a:t>اگر تربیت را به معنای </a:t>
            </a:r>
            <a:r>
              <a:rPr lang="fa-IR" sz="2000" dirty="0" smtClean="0">
                <a:solidFill>
                  <a:srgbClr val="0070C0"/>
                </a:solidFill>
                <a:cs typeface="B Mitra" pitchFamily="2" charset="-78"/>
              </a:rPr>
              <a:t>هر نوع تأثیر و تأثر </a:t>
            </a:r>
            <a:r>
              <a:rPr lang="fa-IR" sz="2000" dirty="0" smtClean="0">
                <a:cs typeface="B Mitra" pitchFamily="2" charset="-78"/>
              </a:rPr>
              <a:t>در نظر بگیریم این تأثیر و تأثر اختصاصی به انسان ندارد و شامل </a:t>
            </a:r>
            <a:r>
              <a:rPr lang="fa-IR" sz="2000" dirty="0" smtClean="0">
                <a:solidFill>
                  <a:srgbClr val="C00000"/>
                </a:solidFill>
                <a:cs typeface="B Mitra" pitchFamily="2" charset="-78"/>
              </a:rPr>
              <a:t>حیوانات و حتی گیاهان </a:t>
            </a:r>
            <a:r>
              <a:rPr lang="fa-IR" sz="2000" dirty="0" smtClean="0">
                <a:cs typeface="B Mitra" pitchFamily="2" charset="-78"/>
              </a:rPr>
              <a:t>نیز می گردد. زیرا در تعلیم حیوان و یا پرورش گل و گیاه نیز نوعی تأثیر گذاری و تأثیر پذیری وجود دارد. </a:t>
            </a:r>
          </a:p>
          <a:p>
            <a:pPr algn="r" rtl="1">
              <a:lnSpc>
                <a:spcPct val="150000"/>
              </a:lnSpc>
            </a:pPr>
            <a:r>
              <a:rPr lang="fa-IR" sz="2000" dirty="0" smtClean="0">
                <a:cs typeface="B Mitra" pitchFamily="2" charset="-78"/>
              </a:rPr>
              <a:t>اما اگر مراد از تربیت معنایی </a:t>
            </a:r>
            <a:r>
              <a:rPr lang="fa-IR" sz="2000" dirty="0" smtClean="0">
                <a:solidFill>
                  <a:srgbClr val="FF0000"/>
                </a:solidFill>
                <a:cs typeface="B Mitra" pitchFamily="2" charset="-78"/>
              </a:rPr>
              <a:t>مشتمل بر آموزش و پرورش باشد </a:t>
            </a:r>
            <a:r>
              <a:rPr lang="fa-IR" sz="2000" dirty="0" smtClean="0">
                <a:cs typeface="B Mitra" pitchFamily="2" charset="-78"/>
              </a:rPr>
              <a:t>و به عبارت دیگر </a:t>
            </a:r>
            <a:r>
              <a:rPr lang="fa-IR" sz="2000" dirty="0" smtClean="0">
                <a:solidFill>
                  <a:schemeClr val="accent3"/>
                </a:solidFill>
                <a:cs typeface="B Mitra" pitchFamily="2" charset="-78"/>
              </a:rPr>
              <a:t>آموزش جزئی از تربیت باشد</a:t>
            </a:r>
            <a:r>
              <a:rPr lang="fa-IR" sz="2000" dirty="0" smtClean="0">
                <a:cs typeface="B Mitra" pitchFamily="2" charset="-78"/>
              </a:rPr>
              <a:t> و </a:t>
            </a:r>
            <a:r>
              <a:rPr lang="fa-IR" sz="2000" dirty="0" smtClean="0">
                <a:solidFill>
                  <a:srgbClr val="00B0F0"/>
                </a:solidFill>
                <a:cs typeface="B Mitra" pitchFamily="2" charset="-78"/>
              </a:rPr>
              <a:t>نیزتأثیر و تأثر متقابل عمدی و هدفمند مراد باشد</a:t>
            </a:r>
            <a:r>
              <a:rPr lang="fa-IR" sz="2000" dirty="0" smtClean="0">
                <a:cs typeface="B Mitra" pitchFamily="2" charset="-78"/>
              </a:rPr>
              <a:t>، در این صورت موضوع آن انسان خواهد بود؛ </a:t>
            </a:r>
            <a:r>
              <a:rPr lang="fa-IR" sz="2000" dirty="0" smtClean="0">
                <a:solidFill>
                  <a:srgbClr val="7030A0"/>
                </a:solidFill>
                <a:cs typeface="B Mitra" pitchFamily="2" charset="-78"/>
              </a:rPr>
              <a:t>زیرا تنها برای انسان است که آموزش و پرورش و تأثیر و تأثر عمدی و هدفمند معنا دارد و در آن عنصرمربی و متربی مطرح است و تأثیر و تأثر متقابل به معنای واقعی در آن متصور است. چرا که در تربیت انسان این تنها مربی نیست که فعال و تأثیرگذار است بلکه متربی نیز در پرتو برخورداری از استعدادها و قابلیت ها و داشتن اراده و اختیار نقش فعالی در فرایند تربیت دارد و می تواند بر مربی و فرایند تربیت تأثیرگذار باشد.</a:t>
            </a:r>
            <a:r>
              <a:rPr lang="fa-IR" dirty="0" smtClean="0">
                <a:solidFill>
                  <a:srgbClr val="7030A0"/>
                </a:solidFill>
              </a:rPr>
              <a:t> </a:t>
            </a:r>
            <a:endParaRPr lang="en-US" dirty="0">
              <a:solidFill>
                <a:srgbClr val="7030A0"/>
              </a:solidFill>
            </a:endParaRPr>
          </a:p>
        </p:txBody>
      </p:sp>
    </p:spTree>
    <p:extLst>
      <p:ext uri="{BB962C8B-B14F-4D97-AF65-F5344CB8AC3E}">
        <p14:creationId xmlns:p14="http://schemas.microsoft.com/office/powerpoint/2010/main" val="17838744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Mitra" pitchFamily="2" charset="-78"/>
              </a:rPr>
              <a:t>تفاوت تعلیم و تربیت </a:t>
            </a:r>
            <a:endParaRPr lang="en-US" dirty="0">
              <a:solidFill>
                <a:srgbClr val="FF0000"/>
              </a:solidFill>
              <a:cs typeface="B Mitra" pitchFamily="2" charset="-78"/>
            </a:endParaRPr>
          </a:p>
        </p:txBody>
      </p:sp>
      <p:sp>
        <p:nvSpPr>
          <p:cNvPr id="3" name="Content Placeholder 2"/>
          <p:cNvSpPr>
            <a:spLocks noGrp="1"/>
          </p:cNvSpPr>
          <p:nvPr>
            <p:ph sz="quarter" idx="1"/>
          </p:nvPr>
        </p:nvSpPr>
        <p:spPr>
          <a:xfrm>
            <a:off x="457200" y="1600200"/>
            <a:ext cx="7467600" cy="2743200"/>
          </a:xfrm>
        </p:spPr>
        <p:txBody>
          <a:bodyPr>
            <a:normAutofit/>
          </a:bodyPr>
          <a:lstStyle/>
          <a:p>
            <a:pPr algn="r" rtl="1"/>
            <a:r>
              <a:rPr lang="fa-IR" dirty="0" smtClean="0">
                <a:solidFill>
                  <a:srgbClr val="FF0000"/>
                </a:solidFill>
                <a:cs typeface="B Mitra" pitchFamily="2" charset="-78"/>
              </a:rPr>
              <a:t>تعلیم</a:t>
            </a:r>
            <a:r>
              <a:rPr lang="fa-IR" dirty="0" smtClean="0">
                <a:cs typeface="B Mitra" pitchFamily="2" charset="-78"/>
              </a:rPr>
              <a:t> در </a:t>
            </a:r>
            <a:r>
              <a:rPr lang="fa-IR" dirty="0" smtClean="0">
                <a:solidFill>
                  <a:schemeClr val="accent2"/>
                </a:solidFill>
                <a:cs typeface="B Mitra" pitchFamily="2" charset="-78"/>
              </a:rPr>
              <a:t>لغت</a:t>
            </a:r>
            <a:r>
              <a:rPr lang="fa-IR" dirty="0" smtClean="0">
                <a:cs typeface="B Mitra" pitchFamily="2" charset="-78"/>
              </a:rPr>
              <a:t> به معنای </a:t>
            </a:r>
            <a:r>
              <a:rPr lang="fa-IR" dirty="0" smtClean="0">
                <a:solidFill>
                  <a:srgbClr val="C00000"/>
                </a:solidFill>
                <a:cs typeface="B Mitra" pitchFamily="2" charset="-78"/>
              </a:rPr>
              <a:t>یاد دادن</a:t>
            </a:r>
            <a:r>
              <a:rPr lang="fa-IR" dirty="0" smtClean="0">
                <a:cs typeface="B Mitra" pitchFamily="2" charset="-78"/>
              </a:rPr>
              <a:t> و </a:t>
            </a:r>
            <a:r>
              <a:rPr lang="fa-IR" dirty="0" smtClean="0">
                <a:solidFill>
                  <a:srgbClr val="C00000"/>
                </a:solidFill>
                <a:cs typeface="B Mitra" pitchFamily="2" charset="-78"/>
              </a:rPr>
              <a:t>آموزش</a:t>
            </a:r>
            <a:r>
              <a:rPr lang="fa-IR" dirty="0" smtClean="0">
                <a:cs typeface="B Mitra" pitchFamily="2" charset="-78"/>
              </a:rPr>
              <a:t> است. </a:t>
            </a:r>
          </a:p>
          <a:p>
            <a:pPr algn="r" rtl="1"/>
            <a:r>
              <a:rPr lang="fa-IR" dirty="0" smtClean="0">
                <a:cs typeface="B Mitra" pitchFamily="2" charset="-78"/>
              </a:rPr>
              <a:t>در </a:t>
            </a:r>
            <a:r>
              <a:rPr lang="fa-IR" dirty="0" smtClean="0">
                <a:solidFill>
                  <a:schemeClr val="accent2"/>
                </a:solidFill>
                <a:cs typeface="B Mitra" pitchFamily="2" charset="-78"/>
              </a:rPr>
              <a:t>نگاه ابتدایی</a:t>
            </a:r>
            <a:r>
              <a:rPr lang="fa-IR" dirty="0" smtClean="0">
                <a:cs typeface="B Mitra" pitchFamily="2" charset="-78"/>
              </a:rPr>
              <a:t> </a:t>
            </a:r>
            <a:r>
              <a:rPr lang="fa-IR" dirty="0" smtClean="0">
                <a:solidFill>
                  <a:srgbClr val="FF0000"/>
                </a:solidFill>
                <a:cs typeface="B Mitra" pitchFamily="2" charset="-78"/>
              </a:rPr>
              <a:t>تعلیم</a:t>
            </a:r>
            <a:r>
              <a:rPr lang="fa-IR" dirty="0" smtClean="0">
                <a:cs typeface="B Mitra" pitchFamily="2" charset="-78"/>
              </a:rPr>
              <a:t> عبارت است از انتقال معلومات و دانسته ها یا القای موضوعی از معلم به متعلم، بطوریکه مقصود ازآن فرا دادن نوعی از معرفت باشد. پس معنی تعلیم محدود در انتقال معلومات و دانسته هاست؛ </a:t>
            </a:r>
          </a:p>
          <a:p>
            <a:pPr algn="r" rtl="1"/>
            <a:r>
              <a:rPr lang="fa-IR" dirty="0" smtClean="0">
                <a:cs typeface="B Mitra" pitchFamily="2" charset="-78"/>
              </a:rPr>
              <a:t>اما </a:t>
            </a:r>
            <a:r>
              <a:rPr lang="fa-IR" dirty="0" smtClean="0">
                <a:solidFill>
                  <a:schemeClr val="accent2"/>
                </a:solidFill>
                <a:cs typeface="B Mitra" pitchFamily="2" charset="-78"/>
              </a:rPr>
              <a:t>حقیقت</a:t>
            </a:r>
            <a:r>
              <a:rPr lang="fa-IR" dirty="0" smtClean="0">
                <a:cs typeface="B Mitra" pitchFamily="2" charset="-78"/>
              </a:rPr>
              <a:t> </a:t>
            </a:r>
            <a:r>
              <a:rPr lang="fa-IR" dirty="0" smtClean="0">
                <a:solidFill>
                  <a:srgbClr val="FF0000"/>
                </a:solidFill>
                <a:cs typeface="B Mitra" pitchFamily="2" charset="-78"/>
              </a:rPr>
              <a:t>تعلیم</a:t>
            </a:r>
            <a:r>
              <a:rPr lang="fa-IR" dirty="0" smtClean="0">
                <a:cs typeface="B Mitra" pitchFamily="2" charset="-78"/>
              </a:rPr>
              <a:t> ایجاد دگرگونی در متعلم و متحول ساختن او از حالت جهل به حالتی است که موجب رشد عقلی و استقلال فکری شود. </a:t>
            </a:r>
          </a:p>
          <a:p>
            <a:pPr algn="r" rtl="1"/>
            <a:endParaRPr lang="fa-IR" dirty="0" smtClean="0">
              <a:cs typeface="B Mitra" pitchFamily="2" charset="-78"/>
            </a:endParaRPr>
          </a:p>
          <a:p>
            <a:pPr marL="0" indent="0" algn="r" rtl="1">
              <a:buNone/>
            </a:pPr>
            <a:endParaRPr lang="en-US" dirty="0">
              <a:cs typeface="B Mitra" pitchFamily="2" charset="-78"/>
            </a:endParaRPr>
          </a:p>
        </p:txBody>
      </p:sp>
    </p:spTree>
    <p:extLst>
      <p:ext uri="{BB962C8B-B14F-4D97-AF65-F5344CB8AC3E}">
        <p14:creationId xmlns:p14="http://schemas.microsoft.com/office/powerpoint/2010/main" val="299326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7391400" cy="3323987"/>
          </a:xfrm>
          <a:prstGeom prst="rect">
            <a:avLst/>
          </a:prstGeom>
          <a:noFill/>
        </p:spPr>
        <p:txBody>
          <a:bodyPr wrap="square" rtlCol="0">
            <a:spAutoFit/>
          </a:bodyPr>
          <a:lstStyle/>
          <a:p>
            <a:pPr algn="r" rtl="1">
              <a:lnSpc>
                <a:spcPct val="150000"/>
              </a:lnSpc>
            </a:pPr>
            <a:r>
              <a:rPr lang="fa-IR" sz="2000" dirty="0">
                <a:cs typeface="B Mitra" pitchFamily="2" charset="-78"/>
              </a:rPr>
              <a:t>با در نظر گرفتن معنای </a:t>
            </a:r>
            <a:r>
              <a:rPr lang="fa-IR" sz="2000" dirty="0">
                <a:solidFill>
                  <a:srgbClr val="00B0F0"/>
                </a:solidFill>
                <a:cs typeface="B Mitra" pitchFamily="2" charset="-78"/>
              </a:rPr>
              <a:t>تعلیم</a:t>
            </a:r>
            <a:r>
              <a:rPr lang="fa-IR" sz="2000" dirty="0">
                <a:cs typeface="B Mitra" pitchFamily="2" charset="-78"/>
              </a:rPr>
              <a:t> و ارتباط دادن آن با مفهوم </a:t>
            </a:r>
            <a:r>
              <a:rPr lang="fa-IR" sz="2000" dirty="0">
                <a:solidFill>
                  <a:srgbClr val="00B0F0"/>
                </a:solidFill>
                <a:cs typeface="B Mitra" pitchFamily="2" charset="-78"/>
              </a:rPr>
              <a:t>تربیت</a:t>
            </a:r>
            <a:r>
              <a:rPr lang="fa-IR" sz="2000" dirty="0">
                <a:cs typeface="B Mitra" pitchFamily="2" charset="-78"/>
              </a:rPr>
              <a:t> </a:t>
            </a:r>
            <a:r>
              <a:rPr lang="fa-IR" sz="2000" dirty="0">
                <a:solidFill>
                  <a:srgbClr val="FF0000"/>
                </a:solidFill>
                <a:cs typeface="B Mitra" pitchFamily="2" charset="-78"/>
              </a:rPr>
              <a:t>تفاوت </a:t>
            </a:r>
            <a:r>
              <a:rPr lang="fa-IR" sz="2000" dirty="0" smtClean="0">
                <a:solidFill>
                  <a:srgbClr val="FF0000"/>
                </a:solidFill>
                <a:cs typeface="B Mitra" pitchFamily="2" charset="-78"/>
              </a:rPr>
              <a:t>ها</a:t>
            </a:r>
            <a:r>
              <a:rPr lang="fa-IR" sz="2000" dirty="0" smtClean="0">
                <a:cs typeface="B Mitra" pitchFamily="2" charset="-78"/>
              </a:rPr>
              <a:t>ی زیر </a:t>
            </a:r>
            <a:r>
              <a:rPr lang="fa-IR" sz="2000" dirty="0">
                <a:cs typeface="B Mitra" pitchFamily="2" charset="-78"/>
              </a:rPr>
              <a:t>بدست می آید:</a:t>
            </a:r>
          </a:p>
          <a:p>
            <a:pPr algn="r" rtl="1"/>
            <a:r>
              <a:rPr lang="fa-IR" sz="2000" dirty="0">
                <a:cs typeface="B Mitra" pitchFamily="2" charset="-78"/>
              </a:rPr>
              <a:t>1- </a:t>
            </a:r>
            <a:r>
              <a:rPr lang="fa-IR" sz="2000" dirty="0">
                <a:solidFill>
                  <a:srgbClr val="FF0000"/>
                </a:solidFill>
                <a:cs typeface="B Mitra" pitchFamily="2" charset="-78"/>
              </a:rPr>
              <a:t>تعلیم یا آموزش </a:t>
            </a:r>
            <a:r>
              <a:rPr lang="fa-IR" sz="2000" dirty="0">
                <a:cs typeface="B Mitra" pitchFamily="2" charset="-78"/>
              </a:rPr>
              <a:t>انتقال معلومات است و از سطح ذهن متربی فراتر نمی رود؛ اما </a:t>
            </a:r>
            <a:r>
              <a:rPr lang="fa-IR" sz="2000" dirty="0">
                <a:solidFill>
                  <a:srgbClr val="FF0000"/>
                </a:solidFill>
                <a:cs typeface="B Mitra" pitchFamily="2" charset="-78"/>
              </a:rPr>
              <a:t>تربیت</a:t>
            </a:r>
            <a:r>
              <a:rPr lang="fa-IR" sz="2000" dirty="0">
                <a:cs typeface="B Mitra" pitchFamily="2" charset="-78"/>
              </a:rPr>
              <a:t> معنایی وسیع تر و قصدی بلند مرتبه تر دارد و دامنه آن رشد دادن و شکوفایی همه قابلیت ها و توانایی های بالقوه انسان در زمینه های جسمانی، عقلانی، اخلاقی و ... می باشد. </a:t>
            </a:r>
          </a:p>
          <a:p>
            <a:pPr algn="r" rtl="1"/>
            <a:r>
              <a:rPr lang="fa-IR" sz="2000" dirty="0">
                <a:cs typeface="B Mitra" pitchFamily="2" charset="-78"/>
              </a:rPr>
              <a:t>2- در </a:t>
            </a:r>
            <a:r>
              <a:rPr lang="fa-IR" sz="2000" dirty="0">
                <a:solidFill>
                  <a:srgbClr val="FF0000"/>
                </a:solidFill>
                <a:cs typeface="B Mitra" pitchFamily="2" charset="-78"/>
              </a:rPr>
              <a:t>تعلیم</a:t>
            </a:r>
            <a:r>
              <a:rPr lang="fa-IR" sz="2000" dirty="0">
                <a:cs typeface="B Mitra" pitchFamily="2" charset="-78"/>
              </a:rPr>
              <a:t> سر و کار مربی فقط یا بیشتر با یک بُعد از ابعاد وجودی انسان یعنی بعد شناختی و عقلانی اوست؛ در حالیکه </a:t>
            </a:r>
            <a:r>
              <a:rPr lang="fa-IR" sz="2000" dirty="0">
                <a:solidFill>
                  <a:srgbClr val="FF0000"/>
                </a:solidFill>
                <a:cs typeface="B Mitra" pitchFamily="2" charset="-78"/>
              </a:rPr>
              <a:t>تربیت</a:t>
            </a:r>
            <a:r>
              <a:rPr lang="fa-IR" sz="2000" dirty="0">
                <a:cs typeface="B Mitra" pitchFamily="2" charset="-78"/>
              </a:rPr>
              <a:t> فراگیر و همه جانبه است و بیشتر با دل و قلب و روان متربی سر و کار دارد. </a:t>
            </a:r>
          </a:p>
          <a:p>
            <a:pPr algn="r" rtl="1"/>
            <a:r>
              <a:rPr lang="fa-IR" sz="2000" dirty="0">
                <a:cs typeface="B Mitra" pitchFamily="2" charset="-78"/>
              </a:rPr>
              <a:t>3- </a:t>
            </a:r>
            <a:r>
              <a:rPr lang="fa-IR" sz="2000" dirty="0">
                <a:solidFill>
                  <a:srgbClr val="FF0000"/>
                </a:solidFill>
                <a:cs typeface="B Mitra" pitchFamily="2" charset="-78"/>
              </a:rPr>
              <a:t>تعلیم </a:t>
            </a:r>
            <a:r>
              <a:rPr lang="fa-IR" sz="2000" dirty="0">
                <a:cs typeface="B Mitra" pitchFamily="2" charset="-78"/>
              </a:rPr>
              <a:t>بیشتر توسط معلم و در جایی معین همانند کلاس و مدرسه صورت می گیرد؛ ولی </a:t>
            </a:r>
            <a:r>
              <a:rPr lang="fa-IR" sz="2000" dirty="0">
                <a:solidFill>
                  <a:srgbClr val="FF0000"/>
                </a:solidFill>
                <a:cs typeface="B Mitra" pitchFamily="2" charset="-78"/>
              </a:rPr>
              <a:t>تربیت</a:t>
            </a:r>
            <a:r>
              <a:rPr lang="fa-IR" sz="2000" dirty="0">
                <a:cs typeface="B Mitra" pitchFamily="2" charset="-78"/>
              </a:rPr>
              <a:t> همه جا امکان پذیر بوده و همه عوامل موجود در محیط به نحوی بر فرد تأثیر می گذارند. </a:t>
            </a:r>
          </a:p>
          <a:p>
            <a:pPr algn="r" rtl="1"/>
            <a:r>
              <a:rPr lang="fa-IR" sz="2000" dirty="0">
                <a:cs typeface="B Mitra" pitchFamily="2" charset="-78"/>
              </a:rPr>
              <a:t>4- دست یابی به </a:t>
            </a:r>
            <a:r>
              <a:rPr lang="fa-IR" sz="2000" dirty="0">
                <a:solidFill>
                  <a:srgbClr val="FF0000"/>
                </a:solidFill>
                <a:cs typeface="B Mitra" pitchFamily="2" charset="-78"/>
              </a:rPr>
              <a:t>تعلیم یا آموزش </a:t>
            </a:r>
            <a:r>
              <a:rPr lang="fa-IR" sz="2000" dirty="0">
                <a:cs typeface="B Mitra" pitchFamily="2" charset="-78"/>
              </a:rPr>
              <a:t>در مدت زمان محدود و معینی امکان پذیر است؛ حال آنکه </a:t>
            </a:r>
            <a:r>
              <a:rPr lang="fa-IR" sz="2000" dirty="0">
                <a:solidFill>
                  <a:srgbClr val="FF0000"/>
                </a:solidFill>
                <a:cs typeface="B Mitra" pitchFamily="2" charset="-78"/>
              </a:rPr>
              <a:t>تربیت</a:t>
            </a:r>
            <a:r>
              <a:rPr lang="fa-IR" sz="2000" dirty="0">
                <a:cs typeface="B Mitra" pitchFamily="2" charset="-78"/>
              </a:rPr>
              <a:t> برای ثمردهی به زمان بیشتری نیاز دارد.   </a:t>
            </a:r>
            <a:endParaRPr lang="en-US" sz="2000" dirty="0">
              <a:cs typeface="B Mitra" pitchFamily="2" charset="-78"/>
            </a:endParaRPr>
          </a:p>
        </p:txBody>
      </p:sp>
    </p:spTree>
    <p:extLst>
      <p:ext uri="{BB962C8B-B14F-4D97-AF65-F5344CB8AC3E}">
        <p14:creationId xmlns:p14="http://schemas.microsoft.com/office/powerpoint/2010/main" val="29977701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smtClean="0">
                <a:solidFill>
                  <a:schemeClr val="tx1"/>
                </a:solidFill>
                <a:cs typeface="B Mitra" pitchFamily="2" charset="-78"/>
              </a:rPr>
              <a:t>تفاوت</a:t>
            </a:r>
            <a:r>
              <a:rPr lang="fa-IR" sz="2400" dirty="0" smtClean="0">
                <a:solidFill>
                  <a:srgbClr val="FF0000"/>
                </a:solidFill>
                <a:cs typeface="B Mitra" pitchFamily="2" charset="-78"/>
              </a:rPr>
              <a:t> تربیت </a:t>
            </a:r>
            <a:r>
              <a:rPr lang="fa-IR" sz="2400" dirty="0" smtClean="0">
                <a:solidFill>
                  <a:schemeClr val="tx1"/>
                </a:solidFill>
                <a:cs typeface="B Mitra" pitchFamily="2" charset="-78"/>
              </a:rPr>
              <a:t>و</a:t>
            </a:r>
            <a:r>
              <a:rPr lang="fa-IR" sz="2400" dirty="0" smtClean="0">
                <a:solidFill>
                  <a:srgbClr val="FF0000"/>
                </a:solidFill>
                <a:cs typeface="B Mitra" pitchFamily="2" charset="-78"/>
              </a:rPr>
              <a:t> اخلاق</a:t>
            </a:r>
            <a:endParaRPr lang="en-US" sz="2400" dirty="0">
              <a:solidFill>
                <a:srgbClr val="FF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1- </a:t>
            </a:r>
            <a:r>
              <a:rPr lang="fa-IR" sz="2000" dirty="0" smtClean="0">
                <a:solidFill>
                  <a:srgbClr val="FF0000"/>
                </a:solidFill>
                <a:cs typeface="B Mitra" pitchFamily="2" charset="-78"/>
              </a:rPr>
              <a:t>تربیت</a:t>
            </a:r>
            <a:r>
              <a:rPr lang="fa-IR" sz="2000" dirty="0" smtClean="0">
                <a:cs typeface="B Mitra" pitchFamily="2" charset="-78"/>
              </a:rPr>
              <a:t> فرایندی از مقوله </a:t>
            </a:r>
            <a:r>
              <a:rPr lang="fa-IR" sz="2000" dirty="0" smtClean="0">
                <a:solidFill>
                  <a:srgbClr val="00B0F0"/>
                </a:solidFill>
                <a:cs typeface="B Mitra" pitchFamily="2" charset="-78"/>
              </a:rPr>
              <a:t>دیگرسازی</a:t>
            </a:r>
            <a:r>
              <a:rPr lang="fa-IR" sz="2000" dirty="0" smtClean="0">
                <a:cs typeface="B Mitra" pitchFamily="2" charset="-78"/>
              </a:rPr>
              <a:t> است (در یک طرف مربی و در طرف دیگر متربی) ولی </a:t>
            </a:r>
            <a:r>
              <a:rPr lang="fa-IR" sz="2000" dirty="0" smtClean="0">
                <a:solidFill>
                  <a:srgbClr val="FF0000"/>
                </a:solidFill>
                <a:cs typeface="B Mitra" pitchFamily="2" charset="-78"/>
              </a:rPr>
              <a:t>اخلاق</a:t>
            </a:r>
            <a:r>
              <a:rPr lang="fa-IR" sz="2000" dirty="0" smtClean="0">
                <a:cs typeface="B Mitra" pitchFamily="2" charset="-78"/>
              </a:rPr>
              <a:t> از مقوله </a:t>
            </a:r>
            <a:r>
              <a:rPr lang="fa-IR" sz="2000" dirty="0" smtClean="0">
                <a:solidFill>
                  <a:srgbClr val="00B0F0"/>
                </a:solidFill>
                <a:cs typeface="B Mitra" pitchFamily="2" charset="-78"/>
              </a:rPr>
              <a:t>خودسازی</a:t>
            </a:r>
            <a:r>
              <a:rPr lang="fa-IR" sz="2000" dirty="0" smtClean="0">
                <a:cs typeface="B Mitra" pitchFamily="2" charset="-78"/>
              </a:rPr>
              <a:t> است. </a:t>
            </a:r>
          </a:p>
          <a:p>
            <a:pPr algn="r" rtl="1"/>
            <a:r>
              <a:rPr lang="fa-IR" sz="2000" dirty="0" smtClean="0">
                <a:cs typeface="B Mitra" pitchFamily="2" charset="-78"/>
              </a:rPr>
              <a:t>2- </a:t>
            </a:r>
            <a:r>
              <a:rPr lang="fa-IR" sz="2000" dirty="0" smtClean="0">
                <a:solidFill>
                  <a:srgbClr val="FF0000"/>
                </a:solidFill>
                <a:cs typeface="B Mitra" pitchFamily="2" charset="-78"/>
              </a:rPr>
              <a:t>اخلاق</a:t>
            </a:r>
            <a:r>
              <a:rPr lang="fa-IR" sz="2000" dirty="0" smtClean="0">
                <a:cs typeface="B Mitra" pitchFamily="2" charset="-78"/>
              </a:rPr>
              <a:t> نتیجه تعلیم و تربیت است. بخشی از </a:t>
            </a:r>
            <a:r>
              <a:rPr lang="fa-IR" sz="2000" dirty="0" smtClean="0">
                <a:solidFill>
                  <a:srgbClr val="FF0000"/>
                </a:solidFill>
                <a:cs typeface="B Mitra" pitchFamily="2" charset="-78"/>
              </a:rPr>
              <a:t>تربیت</a:t>
            </a:r>
            <a:r>
              <a:rPr lang="fa-IR" sz="2000" dirty="0" smtClean="0">
                <a:cs typeface="B Mitra" pitchFamily="2" charset="-78"/>
              </a:rPr>
              <a:t> مقدمه حصول ملکات اخلاقی است چرا که اخلاق پرورش دادن روح در جهت کسب فضایل و رذایل نفسانی است.</a:t>
            </a:r>
          </a:p>
          <a:p>
            <a:pPr algn="r" rtl="1"/>
            <a:r>
              <a:rPr lang="fa-IR" sz="2000" dirty="0" smtClean="0">
                <a:cs typeface="B Mitra" pitchFamily="2" charset="-78"/>
              </a:rPr>
              <a:t>3- </a:t>
            </a:r>
            <a:r>
              <a:rPr lang="fa-IR" sz="2000" dirty="0" smtClean="0">
                <a:solidFill>
                  <a:srgbClr val="FF0000"/>
                </a:solidFill>
                <a:cs typeface="B Mitra" pitchFamily="2" charset="-78"/>
              </a:rPr>
              <a:t>حیطه اخلاق </a:t>
            </a:r>
            <a:r>
              <a:rPr lang="fa-IR" sz="2000" dirty="0" smtClean="0">
                <a:cs typeface="B Mitra" pitchFamily="2" charset="-78"/>
              </a:rPr>
              <a:t>و </a:t>
            </a:r>
            <a:r>
              <a:rPr lang="fa-IR" sz="2000" dirty="0" smtClean="0">
                <a:solidFill>
                  <a:srgbClr val="FF0000"/>
                </a:solidFill>
                <a:cs typeface="B Mitra" pitchFamily="2" charset="-78"/>
              </a:rPr>
              <a:t>تربیت</a:t>
            </a:r>
            <a:r>
              <a:rPr lang="fa-IR" sz="2000" dirty="0" smtClean="0">
                <a:cs typeface="B Mitra" pitchFamily="2" charset="-78"/>
              </a:rPr>
              <a:t> نیز یکسان نیست. </a:t>
            </a:r>
            <a:r>
              <a:rPr lang="fa-IR" sz="2000" dirty="0" smtClean="0">
                <a:solidFill>
                  <a:srgbClr val="FF0000"/>
                </a:solidFill>
                <a:cs typeface="B Mitra" pitchFamily="2" charset="-78"/>
              </a:rPr>
              <a:t>پرورش اخلاقی </a:t>
            </a:r>
            <a:r>
              <a:rPr lang="fa-IR" sz="2000" dirty="0" smtClean="0">
                <a:cs typeface="B Mitra" pitchFamily="2" charset="-78"/>
              </a:rPr>
              <a:t>یک بُعد از ابعاد تربیت است.  </a:t>
            </a:r>
            <a:endParaRPr lang="en-US" sz="2000" dirty="0">
              <a:cs typeface="B Mitra" pitchFamily="2" charset="-78"/>
            </a:endParaRPr>
          </a:p>
        </p:txBody>
      </p:sp>
    </p:spTree>
    <p:extLst>
      <p:ext uri="{BB962C8B-B14F-4D97-AF65-F5344CB8AC3E}">
        <p14:creationId xmlns:p14="http://schemas.microsoft.com/office/powerpoint/2010/main" val="42773869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685800"/>
            <a:ext cx="7696200" cy="1384995"/>
          </a:xfrm>
          <a:prstGeom prst="rect">
            <a:avLst/>
          </a:prstGeom>
          <a:noFill/>
        </p:spPr>
        <p:txBody>
          <a:bodyPr wrap="square" rtlCol="0">
            <a:spAutoFit/>
          </a:bodyPr>
          <a:lstStyle/>
          <a:p>
            <a:pPr algn="r" rtl="1"/>
            <a:r>
              <a:rPr lang="fa-IR" sz="2400" dirty="0" smtClean="0">
                <a:solidFill>
                  <a:srgbClr val="C00000"/>
                </a:solidFill>
                <a:cs typeface="B Mitra" pitchFamily="2" charset="-78"/>
              </a:rPr>
              <a:t>نقش مربی در تربیت </a:t>
            </a:r>
          </a:p>
          <a:p>
            <a:pPr algn="r" rtl="1"/>
            <a:r>
              <a:rPr lang="fa-IR" sz="2000" dirty="0" smtClean="0">
                <a:cs typeface="B Mitra" pitchFamily="2" charset="-78"/>
              </a:rPr>
              <a:t>1- </a:t>
            </a:r>
            <a:r>
              <a:rPr lang="fa-IR" sz="2000" dirty="0" smtClean="0">
                <a:solidFill>
                  <a:srgbClr val="FF0000"/>
                </a:solidFill>
                <a:cs typeface="B Mitra" pitchFamily="2" charset="-78"/>
              </a:rPr>
              <a:t>کمکی است</a:t>
            </a:r>
            <a:r>
              <a:rPr lang="fa-IR" sz="2000" dirty="0" smtClean="0">
                <a:cs typeface="B Mitra" pitchFamily="2" charset="-78"/>
              </a:rPr>
              <a:t>؛ به این معنا که نه مربی فاعل صرف است و نه متربی پذیرنده صِرف. </a:t>
            </a:r>
          </a:p>
          <a:p>
            <a:pPr algn="r" rtl="1"/>
            <a:r>
              <a:rPr lang="fa-IR" sz="2000" dirty="0" smtClean="0">
                <a:cs typeface="B Mitra" pitchFamily="2" charset="-78"/>
              </a:rPr>
              <a:t>2- مربی </a:t>
            </a:r>
            <a:r>
              <a:rPr lang="fa-IR" sz="2000" dirty="0" smtClean="0">
                <a:solidFill>
                  <a:srgbClr val="FF0000"/>
                </a:solidFill>
                <a:cs typeface="B Mitra" pitchFamily="2" charset="-78"/>
              </a:rPr>
              <a:t>سوق دهنده متربی </a:t>
            </a:r>
            <a:r>
              <a:rPr lang="fa-IR" sz="2000" dirty="0" smtClean="0">
                <a:cs typeface="B Mitra" pitchFamily="2" charset="-78"/>
              </a:rPr>
              <a:t>است. </a:t>
            </a:r>
          </a:p>
          <a:p>
            <a:pPr algn="r" rtl="1"/>
            <a:r>
              <a:rPr lang="fa-IR" sz="2000" dirty="0" smtClean="0">
                <a:cs typeface="B Mitra" pitchFamily="2" charset="-78"/>
              </a:rPr>
              <a:t>3- کارکرد مربی بیشتر </a:t>
            </a:r>
            <a:r>
              <a:rPr lang="fa-IR" sz="2000" dirty="0" smtClean="0">
                <a:solidFill>
                  <a:srgbClr val="FF0000"/>
                </a:solidFill>
                <a:cs typeface="B Mitra" pitchFamily="2" charset="-78"/>
              </a:rPr>
              <a:t>ایجاد رغبت و انگیزه </a:t>
            </a:r>
            <a:r>
              <a:rPr lang="fa-IR" sz="2000" dirty="0" smtClean="0">
                <a:cs typeface="B Mitra" pitchFamily="2" charset="-78"/>
              </a:rPr>
              <a:t>در متربی و </a:t>
            </a:r>
            <a:r>
              <a:rPr lang="fa-IR" sz="2000" dirty="0" smtClean="0">
                <a:solidFill>
                  <a:srgbClr val="FF0000"/>
                </a:solidFill>
                <a:cs typeface="B Mitra" pitchFamily="2" charset="-78"/>
              </a:rPr>
              <a:t>فراهم کردن زمینه ها و مقدمات رشد متربی </a:t>
            </a:r>
            <a:r>
              <a:rPr lang="fa-IR" sz="2000" dirty="0" smtClean="0">
                <a:cs typeface="B Mitra" pitchFamily="2" charset="-78"/>
              </a:rPr>
              <a:t>است. </a:t>
            </a:r>
            <a:endParaRPr lang="en-US" sz="2000" dirty="0">
              <a:cs typeface="B Mitra" pitchFamily="2" charset="-78"/>
            </a:endParaRPr>
          </a:p>
        </p:txBody>
      </p:sp>
    </p:spTree>
    <p:extLst>
      <p:ext uri="{BB962C8B-B14F-4D97-AF65-F5344CB8AC3E}">
        <p14:creationId xmlns:p14="http://schemas.microsoft.com/office/powerpoint/2010/main" val="12871860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نظام تربیتی</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lnSpc>
                <a:spcPct val="150000"/>
              </a:lnSpc>
            </a:pPr>
            <a:r>
              <a:rPr lang="fa-IR" sz="2000" dirty="0" smtClean="0">
                <a:cs typeface="B Mitra" pitchFamily="2" charset="-78"/>
              </a:rPr>
              <a:t>معنای </a:t>
            </a:r>
            <a:r>
              <a:rPr lang="fa-IR" sz="2000" smtClean="0">
                <a:cs typeface="B Mitra" pitchFamily="2" charset="-78"/>
              </a:rPr>
              <a:t>عام نظام :</a:t>
            </a:r>
            <a:endParaRPr lang="fa-IR" sz="2000" dirty="0" smtClean="0">
              <a:cs typeface="B Mitra" pitchFamily="2" charset="-78"/>
            </a:endParaRPr>
          </a:p>
          <a:p>
            <a:pPr algn="r" rtl="1">
              <a:lnSpc>
                <a:spcPct val="150000"/>
              </a:lnSpc>
            </a:pPr>
            <a:r>
              <a:rPr lang="fa-IR" sz="2000" dirty="0" smtClean="0">
                <a:solidFill>
                  <a:srgbClr val="FF0000"/>
                </a:solidFill>
                <a:cs typeface="B Mitra" pitchFamily="2" charset="-78"/>
              </a:rPr>
              <a:t>مجموعه اجزا و عناصری است </a:t>
            </a:r>
            <a:r>
              <a:rPr lang="fa-IR" sz="2000" dirty="0" smtClean="0">
                <a:cs typeface="B Mitra" pitchFamily="2" charset="-78"/>
              </a:rPr>
              <a:t>که </a:t>
            </a:r>
            <a:r>
              <a:rPr lang="fa-IR" sz="2000" dirty="0" smtClean="0">
                <a:solidFill>
                  <a:srgbClr val="00B050"/>
                </a:solidFill>
                <a:cs typeface="B Mitra" pitchFamily="2" charset="-78"/>
              </a:rPr>
              <a:t>روابط معین و مشخصی میان آنها برقرار است </a:t>
            </a:r>
            <a:r>
              <a:rPr lang="fa-IR" sz="2000" dirty="0" smtClean="0">
                <a:cs typeface="B Mitra" pitchFamily="2" charset="-78"/>
              </a:rPr>
              <a:t>و با تغییر هرکدام از این عناصر یا نوع روابط مقرر میان آنها، </a:t>
            </a:r>
            <a:r>
              <a:rPr lang="fa-IR" sz="2000" dirty="0" smtClean="0">
                <a:solidFill>
                  <a:srgbClr val="00B0F0"/>
                </a:solidFill>
                <a:cs typeface="B Mitra" pitchFamily="2" charset="-78"/>
              </a:rPr>
              <a:t>بازده و محصول نظام </a:t>
            </a:r>
            <a:r>
              <a:rPr lang="fa-IR" sz="2000" dirty="0" smtClean="0">
                <a:cs typeface="B Mitra" pitchFamily="2" charset="-78"/>
              </a:rPr>
              <a:t>نیز تغییر خواهد کرد. </a:t>
            </a:r>
          </a:p>
          <a:p>
            <a:pPr algn="r" rtl="1">
              <a:lnSpc>
                <a:spcPct val="150000"/>
              </a:lnSpc>
            </a:pPr>
            <a:r>
              <a:rPr lang="fa-IR" sz="2000" dirty="0" smtClean="0">
                <a:cs typeface="B Mitra" pitchFamily="2" charset="-78"/>
              </a:rPr>
              <a:t>مثال: نظام خانواده که میان اعضا روابط خاصی برقرار است و این مجموعه برای رسیدن به اهداف خاصی تشکیل شده است. </a:t>
            </a:r>
          </a:p>
        </p:txBody>
      </p:sp>
    </p:spTree>
    <p:extLst>
      <p:ext uri="{BB962C8B-B14F-4D97-AF65-F5344CB8AC3E}">
        <p14:creationId xmlns:p14="http://schemas.microsoft.com/office/powerpoint/2010/main" val="2874133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447800" y="981075"/>
            <a:ext cx="5791200" cy="707886"/>
          </a:xfrm>
          <a:prstGeom prst="rect">
            <a:avLst/>
          </a:prstGeom>
          <a:noFill/>
        </p:spPr>
        <p:txBody>
          <a:bodyPr wrap="square" rtlCol="0">
            <a:spAutoFit/>
          </a:bodyPr>
          <a:lstStyle/>
          <a:p>
            <a:pPr algn="r" rtl="1"/>
            <a:r>
              <a:rPr lang="fa-IR" sz="4000" dirty="0" smtClean="0">
                <a:cs typeface="B Mitra" pitchFamily="2" charset="-78"/>
              </a:rPr>
              <a:t>فصل اول: </a:t>
            </a:r>
            <a:r>
              <a:rPr lang="fa-IR" sz="4000" dirty="0" smtClean="0">
                <a:solidFill>
                  <a:srgbClr val="FF0000"/>
                </a:solidFill>
                <a:cs typeface="B Mitra" pitchFamily="2" charset="-78"/>
              </a:rPr>
              <a:t>کلّیات و مفاهیم </a:t>
            </a:r>
            <a:endParaRPr lang="en-US" sz="4000" dirty="0">
              <a:solidFill>
                <a:srgbClr val="FF0000"/>
              </a:solidFill>
              <a:cs typeface="B Mitra" pitchFamily="2" charset="-78"/>
            </a:endParaRPr>
          </a:p>
        </p:txBody>
      </p:sp>
    </p:spTree>
    <p:extLst>
      <p:ext uri="{BB962C8B-B14F-4D97-AF65-F5344CB8AC3E}">
        <p14:creationId xmlns:p14="http://schemas.microsoft.com/office/powerpoint/2010/main" val="22745484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مراد از نظام تربیتی چیست؟</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lstStyle/>
          <a:p>
            <a:pPr algn="r" rtl="1"/>
            <a:endParaRPr lang="fa-IR" dirty="0" smtClean="0"/>
          </a:p>
          <a:p>
            <a:pPr algn="r" rtl="1"/>
            <a:r>
              <a:rPr lang="fa-IR" dirty="0" smtClean="0"/>
              <a:t>                              </a:t>
            </a:r>
            <a:r>
              <a:rPr lang="fa-IR" sz="2000" dirty="0" smtClean="0">
                <a:cs typeface="B Mitra" pitchFamily="2" charset="-78"/>
              </a:rPr>
              <a:t>گاهی مراد از نظام تربیتی </a:t>
            </a:r>
            <a:r>
              <a:rPr lang="fa-IR" sz="2000" dirty="0" smtClean="0">
                <a:solidFill>
                  <a:srgbClr val="C00000"/>
                </a:solidFill>
                <a:cs typeface="B Mitra" pitchFamily="2" charset="-78"/>
              </a:rPr>
              <a:t>بُعد اجرایی تعلیم و تربیت </a:t>
            </a:r>
            <a:r>
              <a:rPr lang="fa-IR" sz="2000" dirty="0" smtClean="0">
                <a:cs typeface="B Mitra" pitchFamily="2" charset="-78"/>
              </a:rPr>
              <a:t>است که شامل</a:t>
            </a:r>
          </a:p>
          <a:p>
            <a:pPr algn="r" rtl="1"/>
            <a:r>
              <a:rPr lang="fa-IR" sz="2000" dirty="0" smtClean="0">
                <a:cs typeface="B Mitra" pitchFamily="2" charset="-78"/>
              </a:rPr>
              <a:t>                                    وزارت آموزش و پرورش و ادارات تابعه و مدارس تحت پوشش آن</a:t>
            </a:r>
          </a:p>
          <a:p>
            <a:pPr algn="r" rtl="1"/>
            <a:r>
              <a:rPr lang="fa-IR" sz="2000" dirty="0">
                <a:cs typeface="B Mitra" pitchFamily="2" charset="-78"/>
              </a:rPr>
              <a:t> مراد از نظام </a:t>
            </a:r>
            <a:r>
              <a:rPr lang="fa-IR" sz="2000" dirty="0" smtClean="0">
                <a:cs typeface="B Mitra" pitchFamily="2" charset="-78"/>
              </a:rPr>
              <a:t>تربیتی        می باشد که بر همه این مجموعه یک خط مشی و استراتژی خاصی حاکم </a:t>
            </a:r>
          </a:p>
          <a:p>
            <a:pPr algn="r" rtl="1"/>
            <a:r>
              <a:rPr lang="fa-IR" sz="2000" dirty="0">
                <a:cs typeface="B Mitra" pitchFamily="2" charset="-78"/>
              </a:rPr>
              <a:t> </a:t>
            </a:r>
            <a:r>
              <a:rPr lang="fa-IR" sz="2000" dirty="0" smtClean="0">
                <a:cs typeface="B Mitra" pitchFamily="2" charset="-78"/>
              </a:rPr>
              <a:t>                                 است و این مجموعه را به سمت و سوی اهداف معینی سوق می دهد. </a:t>
            </a:r>
          </a:p>
          <a:p>
            <a:pPr algn="r" rtl="1"/>
            <a:r>
              <a:rPr lang="fa-IR" sz="2000" dirty="0">
                <a:cs typeface="B Mitra" pitchFamily="2" charset="-78"/>
              </a:rPr>
              <a:t> </a:t>
            </a:r>
            <a:r>
              <a:rPr lang="fa-IR" sz="2000" dirty="0" smtClean="0">
                <a:cs typeface="B Mitra" pitchFamily="2" charset="-78"/>
              </a:rPr>
              <a:t>             </a:t>
            </a:r>
          </a:p>
          <a:p>
            <a:pPr algn="r" rtl="1"/>
            <a:r>
              <a:rPr lang="fa-IR" sz="2000" dirty="0">
                <a:cs typeface="B Mitra" pitchFamily="2" charset="-78"/>
              </a:rPr>
              <a:t> </a:t>
            </a:r>
            <a:r>
              <a:rPr lang="fa-IR" sz="2000" dirty="0" smtClean="0">
                <a:cs typeface="B Mitra" pitchFamily="2" charset="-78"/>
              </a:rPr>
              <a:t>                                    اما گاهی مراد از نظام تربیتی، </a:t>
            </a:r>
            <a:r>
              <a:rPr lang="fa-IR" sz="2000" dirty="0" smtClean="0">
                <a:solidFill>
                  <a:srgbClr val="00B050"/>
                </a:solidFill>
                <a:cs typeface="B Mitra" pitchFamily="2" charset="-78"/>
              </a:rPr>
              <a:t>مجموعه ای از مفاهیم و اندیشه های</a:t>
            </a:r>
          </a:p>
          <a:p>
            <a:pPr algn="r" rtl="1"/>
            <a:r>
              <a:rPr lang="fa-IR" sz="2000" dirty="0">
                <a:solidFill>
                  <a:srgbClr val="00B050"/>
                </a:solidFill>
                <a:cs typeface="B Mitra" pitchFamily="2" charset="-78"/>
              </a:rPr>
              <a:t> </a:t>
            </a:r>
            <a:r>
              <a:rPr lang="fa-IR" sz="2000" dirty="0" smtClean="0">
                <a:solidFill>
                  <a:srgbClr val="00B050"/>
                </a:solidFill>
                <a:cs typeface="B Mitra" pitchFamily="2" charset="-78"/>
              </a:rPr>
              <a:t>                                   منظم و سازمان یافته در باب تربیت است که بین آنها روابط معین و</a:t>
            </a:r>
          </a:p>
          <a:p>
            <a:pPr algn="r" rtl="1"/>
            <a:r>
              <a:rPr lang="fa-IR" sz="2000" dirty="0">
                <a:solidFill>
                  <a:srgbClr val="00B050"/>
                </a:solidFill>
                <a:cs typeface="B Mitra" pitchFamily="2" charset="-78"/>
              </a:rPr>
              <a:t> </a:t>
            </a:r>
            <a:r>
              <a:rPr lang="fa-IR" sz="2000" dirty="0" smtClean="0">
                <a:solidFill>
                  <a:srgbClr val="00B050"/>
                </a:solidFill>
                <a:cs typeface="B Mitra" pitchFamily="2" charset="-78"/>
              </a:rPr>
              <a:t>                                   منظمی جریان دارد و یک کل منسجم و همخوانی را تشکیل می دهند. </a:t>
            </a:r>
          </a:p>
          <a:p>
            <a:pPr algn="r" rtl="1"/>
            <a:r>
              <a:rPr lang="fa-IR" sz="2000" dirty="0">
                <a:cs typeface="B Mitra" pitchFamily="2" charset="-78"/>
              </a:rPr>
              <a:t> </a:t>
            </a:r>
            <a:r>
              <a:rPr lang="fa-IR" sz="2000" dirty="0" smtClean="0">
                <a:cs typeface="B Mitra" pitchFamily="2" charset="-78"/>
              </a:rPr>
              <a:t>                                  در این معنا بیشتر توجه به </a:t>
            </a:r>
            <a:r>
              <a:rPr lang="fa-IR" sz="2000" dirty="0" smtClean="0">
                <a:solidFill>
                  <a:srgbClr val="FF0000"/>
                </a:solidFill>
                <a:cs typeface="B Mitra" pitchFamily="2" charset="-78"/>
              </a:rPr>
              <a:t>بعد نظری تربیت و نظام تربیتی </a:t>
            </a:r>
            <a:r>
              <a:rPr lang="fa-IR" sz="2000" dirty="0" smtClean="0">
                <a:cs typeface="B Mitra" pitchFamily="2" charset="-78"/>
              </a:rPr>
              <a:t>معطوف است.</a:t>
            </a:r>
          </a:p>
          <a:p>
            <a:pPr algn="r" rtl="1"/>
            <a:r>
              <a:rPr lang="fa-IR" sz="2000" dirty="0" smtClean="0">
                <a:solidFill>
                  <a:srgbClr val="00B0F0"/>
                </a:solidFill>
                <a:cs typeface="B Mitra" pitchFamily="2" charset="-78"/>
              </a:rPr>
              <a:t>مراد از نظام تربیتی در این واحد درسی این معنا می باشد.</a:t>
            </a:r>
            <a:endParaRPr lang="fa-IR" dirty="0">
              <a:solidFill>
                <a:srgbClr val="00B0F0"/>
              </a:solidFill>
            </a:endParaRPr>
          </a:p>
        </p:txBody>
      </p:sp>
      <p:cxnSp>
        <p:nvCxnSpPr>
          <p:cNvPr id="5" name="Straight Connector 4"/>
          <p:cNvCxnSpPr/>
          <p:nvPr/>
        </p:nvCxnSpPr>
        <p:spPr>
          <a:xfrm>
            <a:off x="5410200" y="2362200"/>
            <a:ext cx="762000" cy="68580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flipH="1">
            <a:off x="5562600" y="3200400"/>
            <a:ext cx="6096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55839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عناصر نظام تربیتی </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در تعریف نظام تربیتی گفته شد که </a:t>
            </a:r>
            <a:r>
              <a:rPr lang="fa-IR" sz="2000" dirty="0" smtClean="0">
                <a:solidFill>
                  <a:srgbClr val="00B050"/>
                </a:solidFill>
                <a:cs typeface="B Mitra" pitchFamily="2" charset="-78"/>
              </a:rPr>
              <a:t>مجموعه ای است از مفاهیم و اندیشه ها در باب تربیت</a:t>
            </a:r>
            <a:r>
              <a:rPr lang="fa-IR" sz="2000" dirty="0" smtClean="0">
                <a:cs typeface="B Mitra" pitchFamily="2" charset="-78"/>
              </a:rPr>
              <a:t>. حالا سؤال این است: </a:t>
            </a:r>
            <a:r>
              <a:rPr lang="fa-IR" sz="2000" dirty="0" smtClean="0">
                <a:solidFill>
                  <a:srgbClr val="FF0000"/>
                </a:solidFill>
                <a:cs typeface="B Mitra" pitchFamily="2" charset="-78"/>
              </a:rPr>
              <a:t>این مجموعه شامل چه عناصری می باشد؟</a:t>
            </a:r>
          </a:p>
          <a:p>
            <a:pPr algn="r" rtl="1"/>
            <a:r>
              <a:rPr lang="fa-IR" sz="2000" dirty="0" smtClean="0">
                <a:cs typeface="B Mitra" pitchFamily="2" charset="-78"/>
              </a:rPr>
              <a:t>1- مبانی 2- اهداف 3- اصول  4- روش ها </a:t>
            </a:r>
          </a:p>
          <a:p>
            <a:pPr algn="r" rtl="1"/>
            <a:r>
              <a:rPr lang="fa-IR" sz="2000" dirty="0" smtClean="0">
                <a:cs typeface="B Mitra" pitchFamily="2" charset="-78"/>
              </a:rPr>
              <a:t>1- مبانی: مراد از مبانی تربیت </a:t>
            </a:r>
            <a:r>
              <a:rPr lang="fa-IR" sz="2000" dirty="0" smtClean="0">
                <a:solidFill>
                  <a:srgbClr val="FF0000"/>
                </a:solidFill>
                <a:cs typeface="B Mitra" pitchFamily="2" charset="-78"/>
              </a:rPr>
              <a:t>قضایا و گزاره هایی است که بیانگر وضعیت، موقعیت، امکانات و محدودیت های انسان می باشد. </a:t>
            </a:r>
            <a:r>
              <a:rPr lang="fa-IR" sz="2000" dirty="0" smtClean="0">
                <a:cs typeface="B Mitra" pitchFamily="2" charset="-78"/>
              </a:rPr>
              <a:t>مبانی تربیت همواره از </a:t>
            </a:r>
            <a:r>
              <a:rPr lang="fa-IR" sz="2000" dirty="0" smtClean="0">
                <a:solidFill>
                  <a:srgbClr val="7030A0"/>
                </a:solidFill>
                <a:cs typeface="B Mitra" pitchFamily="2" charset="-78"/>
              </a:rPr>
              <a:t>هستی ها</a:t>
            </a:r>
            <a:r>
              <a:rPr lang="fa-IR" sz="2000" dirty="0" smtClean="0">
                <a:cs typeface="B Mitra" pitchFamily="2" charset="-78"/>
              </a:rPr>
              <a:t>، </a:t>
            </a:r>
            <a:r>
              <a:rPr lang="fa-IR" sz="2000" dirty="0" smtClean="0">
                <a:solidFill>
                  <a:schemeClr val="accent2">
                    <a:lumMod val="75000"/>
                  </a:schemeClr>
                </a:solidFill>
                <a:cs typeface="B Mitra" pitchFamily="2" charset="-78"/>
              </a:rPr>
              <a:t>قابلیت ها </a:t>
            </a:r>
            <a:r>
              <a:rPr lang="fa-IR" sz="2000" dirty="0" smtClean="0">
                <a:cs typeface="B Mitra" pitchFamily="2" charset="-78"/>
              </a:rPr>
              <a:t>و </a:t>
            </a:r>
            <a:r>
              <a:rPr lang="fa-IR" sz="2000" dirty="0" smtClean="0">
                <a:solidFill>
                  <a:schemeClr val="accent6">
                    <a:lumMod val="50000"/>
                  </a:schemeClr>
                </a:solidFill>
                <a:cs typeface="B Mitra" pitchFamily="2" charset="-78"/>
              </a:rPr>
              <a:t>ویژگی های انسان </a:t>
            </a:r>
            <a:r>
              <a:rPr lang="fa-IR" sz="2000" dirty="0" smtClean="0">
                <a:cs typeface="B Mitra" pitchFamily="2" charset="-78"/>
              </a:rPr>
              <a:t>سخن می گوید. </a:t>
            </a:r>
            <a:r>
              <a:rPr lang="fa-IR" sz="2000" dirty="0" smtClean="0">
                <a:solidFill>
                  <a:srgbClr val="00B050"/>
                </a:solidFill>
                <a:cs typeface="B Mitra" pitchFamily="2" charset="-78"/>
              </a:rPr>
              <a:t>بطور مثال</a:t>
            </a:r>
            <a:r>
              <a:rPr lang="fa-IR" sz="2000" dirty="0" smtClean="0">
                <a:cs typeface="B Mitra" pitchFamily="2" charset="-78"/>
              </a:rPr>
              <a:t>: انسان به هنگام تولد به لحاظ جسمی و شناختی رشد بسیار کمی دارد و به تدریج توانایی های جسمی و شناختی او رشد می یابد. یا اینکه: شخصیت انسان حاصل تعامل وراثت و محیط است. یا: ضرورت، انسانها را وادار کرده است تا زندگی اجتماعی داشته باشند. یا در قرآن آمده است: انسان بسیار حریص، موجودی مختارآفریده شده و دلش می خواهد که طغیان کند.  </a:t>
            </a:r>
            <a:endParaRPr lang="en-US" sz="2000" dirty="0">
              <a:cs typeface="B Mitra" pitchFamily="2" charset="-78"/>
            </a:endParaRPr>
          </a:p>
        </p:txBody>
      </p:sp>
    </p:spTree>
    <p:extLst>
      <p:ext uri="{BB962C8B-B14F-4D97-AF65-F5344CB8AC3E}">
        <p14:creationId xmlns:p14="http://schemas.microsoft.com/office/powerpoint/2010/main" val="25451030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عناصر نظام تربیتی</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2- اهداف: </a:t>
            </a:r>
          </a:p>
          <a:p>
            <a:pPr algn="r" rtl="1"/>
            <a:r>
              <a:rPr lang="fa-IR" dirty="0" smtClean="0">
                <a:cs typeface="B Mitra" pitchFamily="2" charset="-78"/>
              </a:rPr>
              <a:t>هدف، آن نقطه ای است که </a:t>
            </a:r>
            <a:r>
              <a:rPr lang="fa-IR" dirty="0" smtClean="0">
                <a:solidFill>
                  <a:srgbClr val="FF0000"/>
                </a:solidFill>
                <a:cs typeface="B Mitra" pitchFamily="2" charset="-78"/>
              </a:rPr>
              <a:t>تلاش های ما برای رسیدن به آن معطوف است</a:t>
            </a:r>
            <a:r>
              <a:rPr lang="fa-IR" dirty="0" smtClean="0">
                <a:cs typeface="B Mitra" pitchFamily="2" charset="-78"/>
              </a:rPr>
              <a:t>؛ به عبارت دیگر: </a:t>
            </a:r>
            <a:r>
              <a:rPr lang="fa-IR" dirty="0" smtClean="0">
                <a:solidFill>
                  <a:srgbClr val="FF0000"/>
                </a:solidFill>
                <a:cs typeface="B Mitra" pitchFamily="2" charset="-78"/>
              </a:rPr>
              <a:t>هدف ها بیانگر مقاصد و مطلوب</a:t>
            </a:r>
            <a:r>
              <a:rPr lang="fa-IR" dirty="0" smtClean="0">
                <a:cs typeface="B Mitra" pitchFamily="2" charset="-78"/>
              </a:rPr>
              <a:t> ماست. هرکسی از رفتارهای آگاهانه خود دنبال هدفی است، اگر درس می خوانیم، غذا می خوریم، عبادت می کنیم، ورزش می کنیم و ... حتما هدفی داریم. تربیت نیز این سان است. </a:t>
            </a:r>
          </a:p>
          <a:p>
            <a:pPr algn="r" rtl="1"/>
            <a:r>
              <a:rPr lang="fa-IR" dirty="0" smtClean="0">
                <a:solidFill>
                  <a:srgbClr val="00B0F0"/>
                </a:solidFill>
                <a:cs typeface="B Mitra" pitchFamily="2" charset="-78"/>
              </a:rPr>
              <a:t>اهمیت اهداف در تربیت به حدی است </a:t>
            </a:r>
            <a:r>
              <a:rPr lang="fa-IR" dirty="0" smtClean="0">
                <a:cs typeface="B Mitra" pitchFamily="2" charset="-78"/>
              </a:rPr>
              <a:t>که بدون آن هرگونه طرح، برنامه، روش و کوشش معنا نمی یابد، تا مقصد را ندانیم و هدف را مشخص نکنیم نخواهیم توانست به </a:t>
            </a:r>
            <a:r>
              <a:rPr lang="fa-IR" dirty="0" smtClean="0">
                <a:solidFill>
                  <a:srgbClr val="00B050"/>
                </a:solidFill>
                <a:cs typeface="B Mitra" pitchFamily="2" charset="-78"/>
              </a:rPr>
              <a:t>گزینش بهترین راه رسیدن به آن </a:t>
            </a:r>
            <a:r>
              <a:rPr lang="fa-IR" dirty="0" smtClean="0">
                <a:cs typeface="B Mitra" pitchFamily="2" charset="-78"/>
              </a:rPr>
              <a:t>بپردازیم. </a:t>
            </a:r>
            <a:endParaRPr lang="en-US" dirty="0">
              <a:cs typeface="B Mitra" pitchFamily="2" charset="-78"/>
            </a:endParaRPr>
          </a:p>
        </p:txBody>
      </p:sp>
    </p:spTree>
    <p:extLst>
      <p:ext uri="{BB962C8B-B14F-4D97-AF65-F5344CB8AC3E}">
        <p14:creationId xmlns:p14="http://schemas.microsoft.com/office/powerpoint/2010/main" val="4965344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عناصر نظام تربیتی</a:t>
            </a:r>
            <a:endParaRPr lang="en-US" dirty="0"/>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3- اصول تربیت:</a:t>
            </a:r>
          </a:p>
          <a:p>
            <a:pPr algn="r" rtl="1"/>
            <a:r>
              <a:rPr lang="fa-IR" sz="2000" dirty="0" smtClean="0">
                <a:cs typeface="B Mitra" pitchFamily="2" charset="-78"/>
              </a:rPr>
              <a:t>مراد از اصول تربیتی </a:t>
            </a:r>
            <a:r>
              <a:rPr lang="fa-IR" sz="2000" dirty="0" smtClean="0">
                <a:solidFill>
                  <a:srgbClr val="00B050"/>
                </a:solidFill>
                <a:cs typeface="B Mitra" pitchFamily="2" charset="-78"/>
              </a:rPr>
              <a:t>قواعد کلی تربیتی</a:t>
            </a:r>
            <a:r>
              <a:rPr lang="fa-IR" sz="2000" dirty="0" smtClean="0">
                <a:cs typeface="B Mitra" pitchFamily="2" charset="-78"/>
              </a:rPr>
              <a:t> است که </a:t>
            </a:r>
            <a:r>
              <a:rPr lang="fa-IR" sz="2000" dirty="0" smtClean="0">
                <a:solidFill>
                  <a:srgbClr val="0070C0"/>
                </a:solidFill>
                <a:cs typeface="B Mitra" pitchFamily="2" charset="-78"/>
              </a:rPr>
              <a:t>مربیان با استفاده از آن می توانند به موقع تصمیم بگیرند و وظایف تربیتی خود را به نحو رضایت بخشی انجام دهند. </a:t>
            </a:r>
            <a:r>
              <a:rPr lang="fa-IR" sz="2000" dirty="0" smtClean="0">
                <a:cs typeface="B Mitra" pitchFamily="2" charset="-78"/>
              </a:rPr>
              <a:t>اصول تربیتی همواره کار مربی را جهت می دهند و به سمت اهداف مورد نظر سوق می دهند. </a:t>
            </a:r>
          </a:p>
          <a:p>
            <a:pPr algn="r" rtl="1"/>
            <a:r>
              <a:rPr lang="fa-IR" sz="2000" dirty="0" smtClean="0">
                <a:cs typeface="B Mitra" pitchFamily="2" charset="-78"/>
              </a:rPr>
              <a:t>بطور مثال: </a:t>
            </a:r>
            <a:r>
              <a:rPr lang="fa-IR" sz="2000" dirty="0" smtClean="0">
                <a:solidFill>
                  <a:srgbClr val="FF0000"/>
                </a:solidFill>
                <a:cs typeface="B Mitra" pitchFamily="2" charset="-78"/>
              </a:rPr>
              <a:t>اصل تفاوت های فردی </a:t>
            </a:r>
            <a:r>
              <a:rPr lang="fa-IR" sz="2000" dirty="0" smtClean="0">
                <a:cs typeface="B Mitra" pitchFamily="2" charset="-78"/>
              </a:rPr>
              <a:t>در انسان ها بیانگر این مطلب است که در تربیت به لحاظ اینکه با انسان هایی مواجه هستیم که هر یک دارای قابلیت ها و توانایی های خاصی بوده و در خانواده و محیط خاصی پرورش یافته اند، </a:t>
            </a:r>
            <a:r>
              <a:rPr lang="fa-IR" sz="2000" dirty="0" smtClean="0">
                <a:solidFill>
                  <a:srgbClr val="FF0000"/>
                </a:solidFill>
                <a:cs typeface="B Mitra" pitchFamily="2" charset="-78"/>
              </a:rPr>
              <a:t>نمی توان بطور یکسان رفتار کرد</a:t>
            </a:r>
            <a:r>
              <a:rPr lang="fa-IR" sz="2000" dirty="0" smtClean="0">
                <a:cs typeface="B Mitra" pitchFamily="2" charset="-78"/>
              </a:rPr>
              <a:t>. </a:t>
            </a:r>
          </a:p>
          <a:p>
            <a:pPr algn="r" rtl="1"/>
            <a:r>
              <a:rPr lang="fa-IR" sz="2000" dirty="0" smtClean="0">
                <a:solidFill>
                  <a:srgbClr val="7030A0"/>
                </a:solidFill>
                <a:cs typeface="B Mitra" pitchFamily="2" charset="-78"/>
              </a:rPr>
              <a:t>در تاریخ اسلام داریم که پیامبر اکرم (ص) هرگز به عمار همه آنچه را که به امام علی (ع) آموزش می داد، نمی گفت. </a:t>
            </a:r>
          </a:p>
          <a:p>
            <a:pPr algn="r" rtl="1"/>
            <a:r>
              <a:rPr lang="fa-IR" sz="2000" dirty="0" smtClean="0">
                <a:cs typeface="B Mitra" pitchFamily="2" charset="-78"/>
              </a:rPr>
              <a:t>سؤال: اصول تربیتی از کجا بدست می آیند؟ </a:t>
            </a:r>
          </a:p>
          <a:p>
            <a:pPr algn="r" rtl="1"/>
            <a:r>
              <a:rPr lang="fa-IR" sz="2000" dirty="0" smtClean="0">
                <a:cs typeface="B Mitra" pitchFamily="2" charset="-78"/>
              </a:rPr>
              <a:t>از مقایسه و ملاحظه مبانی و اهداف تربیت، کشف می شوند و خود منبعی برای روش ها هستند. </a:t>
            </a:r>
            <a:endParaRPr lang="en-US" sz="2000" dirty="0">
              <a:cs typeface="B Mitra" pitchFamily="2" charset="-78"/>
            </a:endParaRPr>
          </a:p>
        </p:txBody>
      </p:sp>
    </p:spTree>
    <p:extLst>
      <p:ext uri="{BB962C8B-B14F-4D97-AF65-F5344CB8AC3E}">
        <p14:creationId xmlns:p14="http://schemas.microsoft.com/office/powerpoint/2010/main" val="35667369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rPr>
              <a:t>عناصر نظام تربیتی</a:t>
            </a:r>
            <a:endParaRPr lang="en-US" dirty="0">
              <a:solidFill>
                <a:srgbClr val="C00000"/>
              </a:solidFill>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4- روش های تربیتی: </a:t>
            </a:r>
          </a:p>
          <a:p>
            <a:pPr algn="r" rtl="1"/>
            <a:r>
              <a:rPr lang="fa-IR" dirty="0" smtClean="0">
                <a:cs typeface="B Mitra" pitchFamily="2" charset="-78"/>
              </a:rPr>
              <a:t>روش ها، </a:t>
            </a:r>
            <a:r>
              <a:rPr lang="fa-IR" dirty="0" smtClean="0">
                <a:solidFill>
                  <a:srgbClr val="00B050"/>
                </a:solidFill>
                <a:cs typeface="B Mitra" pitchFamily="2" charset="-78"/>
              </a:rPr>
              <a:t>شیوه های ایجاد یا تغییر رفتار و خصوصیات در متربی اند</a:t>
            </a:r>
            <a:r>
              <a:rPr lang="fa-IR" dirty="0" smtClean="0">
                <a:cs typeface="B Mitra" pitchFamily="2" charset="-78"/>
              </a:rPr>
              <a:t>. برای انتخاب روش های تربیتی </a:t>
            </a:r>
            <a:r>
              <a:rPr lang="fa-IR" dirty="0" smtClean="0">
                <a:solidFill>
                  <a:srgbClr val="FF0000"/>
                </a:solidFill>
                <a:cs typeface="B Mitra" pitchFamily="2" charset="-78"/>
              </a:rPr>
              <a:t>توجه تام به مبانی(وضعیت و خصوصیات متربی)، </a:t>
            </a:r>
            <a:r>
              <a:rPr lang="fa-IR" dirty="0" smtClean="0">
                <a:solidFill>
                  <a:srgbClr val="0070C0"/>
                </a:solidFill>
                <a:cs typeface="B Mitra" pitchFamily="2" charset="-78"/>
              </a:rPr>
              <a:t>اهداف</a:t>
            </a:r>
            <a:r>
              <a:rPr lang="fa-IR" dirty="0" smtClean="0">
                <a:solidFill>
                  <a:srgbClr val="FF0000"/>
                </a:solidFill>
                <a:cs typeface="B Mitra" pitchFamily="2" charset="-78"/>
              </a:rPr>
              <a:t> </a:t>
            </a:r>
            <a:r>
              <a:rPr lang="fa-IR" dirty="0" smtClean="0">
                <a:cs typeface="B Mitra" pitchFamily="2" charset="-78"/>
              </a:rPr>
              <a:t>و</a:t>
            </a:r>
            <a:r>
              <a:rPr lang="fa-IR" dirty="0" smtClean="0">
                <a:solidFill>
                  <a:srgbClr val="FF0000"/>
                </a:solidFill>
                <a:cs typeface="B Mitra" pitchFamily="2" charset="-78"/>
              </a:rPr>
              <a:t> </a:t>
            </a:r>
            <a:r>
              <a:rPr lang="fa-IR" dirty="0" smtClean="0">
                <a:solidFill>
                  <a:srgbClr val="7030A0"/>
                </a:solidFill>
                <a:cs typeface="B Mitra" pitchFamily="2" charset="-78"/>
              </a:rPr>
              <a:t>اصول تربیت</a:t>
            </a:r>
            <a:r>
              <a:rPr lang="fa-IR" dirty="0" smtClean="0">
                <a:cs typeface="B Mitra" pitchFamily="2" charset="-78"/>
              </a:rPr>
              <a:t> ضرورت دارد. </a:t>
            </a:r>
          </a:p>
          <a:p>
            <a:pPr algn="r" rtl="1"/>
            <a:r>
              <a:rPr lang="fa-IR" dirty="0" smtClean="0">
                <a:cs typeface="B Mitra" pitchFamily="2" charset="-78"/>
              </a:rPr>
              <a:t>اگر در جایی هدف ما پرورش عقلانی فرد است یا هدف کسب یک مهارت ورزشی است یا مهارت یک حرفه از حرفه های اجتماعی است، یا هدف انجام امری از امور دینی است، </a:t>
            </a:r>
            <a:r>
              <a:rPr lang="fa-IR" dirty="0" smtClean="0">
                <a:solidFill>
                  <a:srgbClr val="00B0F0"/>
                </a:solidFill>
                <a:cs typeface="B Mitra" pitchFamily="2" charset="-78"/>
              </a:rPr>
              <a:t>هرگز نمی توان به شیوه یکسانی عمل نمود</a:t>
            </a:r>
            <a:r>
              <a:rPr lang="fa-IR" dirty="0" smtClean="0">
                <a:cs typeface="B Mitra" pitchFamily="2" charset="-78"/>
              </a:rPr>
              <a:t>. </a:t>
            </a:r>
          </a:p>
          <a:p>
            <a:pPr algn="r" rtl="1"/>
            <a:r>
              <a:rPr lang="fa-IR" dirty="0" smtClean="0">
                <a:cs typeface="B Mitra" pitchFamily="2" charset="-78"/>
              </a:rPr>
              <a:t>یا اگر در جایی هدف، اصلاح رفتار ناشایست فرد است نمی توان همان روشی را بکار برد که برای ایجاد یک رفتار شایسته یا تثبیت آن بکار می بریم. </a:t>
            </a:r>
            <a:endParaRPr lang="en-US" dirty="0">
              <a:cs typeface="B Mitra" pitchFamily="2" charset="-78"/>
            </a:endParaRPr>
          </a:p>
        </p:txBody>
      </p:sp>
    </p:spTree>
    <p:extLst>
      <p:ext uri="{BB962C8B-B14F-4D97-AF65-F5344CB8AC3E}">
        <p14:creationId xmlns:p14="http://schemas.microsoft.com/office/powerpoint/2010/main" val="37199978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روش های تربیتی</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lstStyle/>
          <a:p>
            <a:pPr algn="r" rtl="1"/>
            <a:r>
              <a:rPr lang="fa-IR" sz="2000" dirty="0" smtClean="0">
                <a:solidFill>
                  <a:srgbClr val="FF0000"/>
                </a:solidFill>
                <a:cs typeface="B Mitra" pitchFamily="2" charset="-78"/>
              </a:rPr>
              <a:t>قالب های روشی</a:t>
            </a:r>
          </a:p>
          <a:p>
            <a:pPr algn="r" rtl="1"/>
            <a:r>
              <a:rPr lang="fa-IR" sz="2000" dirty="0" smtClean="0">
                <a:cs typeface="B Mitra" pitchFamily="2" charset="-78"/>
              </a:rPr>
              <a:t>روش های تربیتی قالب های دوگانه دارند: 1- </a:t>
            </a:r>
            <a:r>
              <a:rPr lang="fa-IR" sz="2000" dirty="0" smtClean="0">
                <a:solidFill>
                  <a:srgbClr val="0070C0"/>
                </a:solidFill>
                <a:cs typeface="B Mitra" pitchFamily="2" charset="-78"/>
              </a:rPr>
              <a:t>گفتاری</a:t>
            </a:r>
            <a:r>
              <a:rPr lang="fa-IR" sz="2000" dirty="0" smtClean="0">
                <a:cs typeface="B Mitra" pitchFamily="2" charset="-78"/>
              </a:rPr>
              <a:t>   2- </a:t>
            </a:r>
            <a:r>
              <a:rPr lang="fa-IR" sz="2000" dirty="0" smtClean="0">
                <a:solidFill>
                  <a:srgbClr val="00B050"/>
                </a:solidFill>
                <a:cs typeface="B Mitra" pitchFamily="2" charset="-78"/>
              </a:rPr>
              <a:t>کرداری</a:t>
            </a:r>
          </a:p>
          <a:p>
            <a:pPr algn="r" rtl="1"/>
            <a:r>
              <a:rPr lang="fa-IR" sz="2000" dirty="0" smtClean="0">
                <a:cs typeface="B Mitra" pitchFamily="2" charset="-78"/>
              </a:rPr>
              <a:t>بطور مثال: تشویق کردن با احسنت گفتن، یا هدیه دادن، یا تنبیه کردن با اخم کردن یا کتک زدن. </a:t>
            </a:r>
          </a:p>
          <a:p>
            <a:pPr algn="r" rtl="1" fontAlgn="t"/>
            <a:r>
              <a:rPr lang="fa-IR" sz="2000" dirty="0">
                <a:cs typeface="B Mitra" pitchFamily="2" charset="-78"/>
              </a:rPr>
              <a:t>يَا أَيُّهَا الَّذِينَ آمَنُوا لِمَ تَقُولُونَ مَا لَا تَفْعَلُونَ ﴿</a:t>
            </a:r>
            <a:r>
              <a:rPr lang="fa-IR" sz="2000" dirty="0" smtClean="0">
                <a:cs typeface="B Mitra" pitchFamily="2" charset="-78"/>
              </a:rPr>
              <a:t>۲﴾</a:t>
            </a:r>
            <a:r>
              <a:rPr lang="fa-IR" sz="2000" dirty="0">
                <a:cs typeface="B Mitra" pitchFamily="2" charset="-78"/>
              </a:rPr>
              <a:t>كَبُرَ مَقْتًا عِنْدَ اللَّهِ أَنْ تَقُولُوا مَا لَا تَفْعَلُونَ ﴿</a:t>
            </a:r>
            <a:r>
              <a:rPr lang="fa-IR" sz="2000" dirty="0" smtClean="0">
                <a:cs typeface="B Mitra" pitchFamily="2" charset="-78"/>
              </a:rPr>
              <a:t>۳﴾سوره صفّ </a:t>
            </a:r>
            <a:endParaRPr lang="fa-IR" sz="2000" dirty="0">
              <a:cs typeface="B Mitra" pitchFamily="2" charset="-78"/>
            </a:endParaRPr>
          </a:p>
          <a:p>
            <a:pPr algn="r" rtl="1" fontAlgn="t"/>
            <a:r>
              <a:rPr lang="fa-IR" sz="2000" dirty="0">
                <a:cs typeface="B Mitra" pitchFamily="2" charset="-78"/>
              </a:rPr>
              <a:t>اى كسانى كه ايمان آورده‏ ايد چرا چيزى مى‏ گوييد كه انجام نمى‏ دهيد (۲</a:t>
            </a:r>
            <a:r>
              <a:rPr lang="fa-IR" sz="2000" dirty="0" smtClean="0">
                <a:cs typeface="B Mitra" pitchFamily="2" charset="-78"/>
              </a:rPr>
              <a:t>)</a:t>
            </a:r>
            <a:r>
              <a:rPr lang="fa-IR" sz="2000" dirty="0">
                <a:cs typeface="B Mitra" pitchFamily="2" charset="-78"/>
              </a:rPr>
              <a:t> نزد خدا سخت ناپسند است كه چيزى را بگوييد و انجام ندهيد (۳</a:t>
            </a:r>
            <a:r>
              <a:rPr lang="fa-IR" sz="2000" dirty="0" smtClean="0">
                <a:cs typeface="B Mitra" pitchFamily="2" charset="-78"/>
              </a:rPr>
              <a:t>)</a:t>
            </a:r>
          </a:p>
          <a:p>
            <a:pPr algn="r" rtl="1" fontAlgn="t"/>
            <a:endParaRPr lang="fa-IR" sz="2000" dirty="0" smtClean="0">
              <a:cs typeface="B Mitra" pitchFamily="2" charset="-78"/>
            </a:endParaRPr>
          </a:p>
          <a:p>
            <a:pPr algn="r" rtl="1" fontAlgn="t"/>
            <a:r>
              <a:rPr lang="fa-IR" sz="2000" dirty="0" smtClean="0">
                <a:cs typeface="B Mitra" pitchFamily="2" charset="-78"/>
              </a:rPr>
              <a:t>روش های تربیتی به دو صورت إعمال می شوند: 1-</a:t>
            </a:r>
            <a:r>
              <a:rPr lang="fa-IR" sz="2000" dirty="0" smtClean="0">
                <a:solidFill>
                  <a:srgbClr val="0070C0"/>
                </a:solidFill>
                <a:cs typeface="B Mitra" pitchFamily="2" charset="-78"/>
              </a:rPr>
              <a:t> عام </a:t>
            </a:r>
            <a:r>
              <a:rPr lang="fa-IR" sz="2000" dirty="0" smtClean="0">
                <a:cs typeface="B Mitra" pitchFamily="2" charset="-78"/>
              </a:rPr>
              <a:t>(از جهات گوناگون به تربیت متربی اقدام می شود. مانند: استفاده از قصه و داستان یا مقایسه اعمال و افکار با یکدیگر).   2- </a:t>
            </a:r>
            <a:r>
              <a:rPr lang="fa-IR" sz="2000" dirty="0" smtClean="0">
                <a:solidFill>
                  <a:srgbClr val="00B050"/>
                </a:solidFill>
                <a:cs typeface="B Mitra" pitchFamily="2" charset="-78"/>
              </a:rPr>
              <a:t>خاص</a:t>
            </a:r>
            <a:r>
              <a:rPr lang="fa-IR" sz="2000" dirty="0" smtClean="0">
                <a:cs typeface="B Mitra" pitchFamily="2" charset="-78"/>
              </a:rPr>
              <a:t>(بیشتر در یکی از دو بُعد ایجاد و تثبیت رفتار یا حذف و کاهش آن مورد استفاده قرار می گیرند. مانند: تشویق کردن یا محروم کردن).  </a:t>
            </a:r>
            <a:endParaRPr lang="fa-IR" sz="2000" dirty="0">
              <a:cs typeface="B Mitra" pitchFamily="2" charset="-78"/>
            </a:endParaRPr>
          </a:p>
          <a:p>
            <a:pPr algn="r" rtl="1" fontAlgn="t"/>
            <a:r>
              <a:rPr lang="fa-IR" sz="2000" dirty="0" smtClean="0">
                <a:cs typeface="B Mitra" pitchFamily="2" charset="-78"/>
              </a:rPr>
              <a:t>امام علی(ع): </a:t>
            </a:r>
            <a:r>
              <a:rPr lang="fa-IR" sz="2000" dirty="0" smtClean="0">
                <a:solidFill>
                  <a:srgbClr val="FF0000"/>
                </a:solidFill>
                <a:cs typeface="B Mitra" pitchFamily="2" charset="-78"/>
              </a:rPr>
              <a:t>چقدر بین این دو عمل تفاوت است، عملی که لذتش گذراست و تبعاتش باقی </a:t>
            </a:r>
            <a:r>
              <a:rPr lang="fa-IR" sz="2000" dirty="0" smtClean="0">
                <a:solidFill>
                  <a:srgbClr val="0070C0"/>
                </a:solidFill>
                <a:cs typeface="B Mitra" pitchFamily="2" charset="-78"/>
              </a:rPr>
              <a:t>با عملی که سختی آن تمام می شود و اجر آن پایدار می ماند. </a:t>
            </a:r>
            <a:endParaRPr lang="fa-IR" sz="2000" dirty="0">
              <a:solidFill>
                <a:srgbClr val="0070C0"/>
              </a:solidFill>
              <a:cs typeface="B Mitra" pitchFamily="2" charset="-78"/>
            </a:endParaRPr>
          </a:p>
          <a:p>
            <a:pPr algn="r" rtl="1"/>
            <a:endParaRPr lang="en-US" dirty="0">
              <a:solidFill>
                <a:srgbClr val="FF0000"/>
              </a:solidFill>
            </a:endParaRPr>
          </a:p>
        </p:txBody>
      </p:sp>
    </p:spTree>
    <p:extLst>
      <p:ext uri="{BB962C8B-B14F-4D97-AF65-F5344CB8AC3E}">
        <p14:creationId xmlns:p14="http://schemas.microsoft.com/office/powerpoint/2010/main" val="25707201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905000"/>
            <a:ext cx="7696200" cy="2862322"/>
          </a:xfrm>
          <a:prstGeom prst="rect">
            <a:avLst/>
          </a:prstGeom>
          <a:noFill/>
        </p:spPr>
        <p:txBody>
          <a:bodyPr wrap="square" rtlCol="0">
            <a:spAutoFit/>
          </a:bodyPr>
          <a:lstStyle/>
          <a:p>
            <a:pPr algn="r" rtl="1"/>
            <a:r>
              <a:rPr lang="fa-IR" sz="2000" dirty="0" smtClean="0">
                <a:cs typeface="B Mitra" pitchFamily="2" charset="-78"/>
              </a:rPr>
              <a:t>با توجه به گفته ها درباره </a:t>
            </a:r>
            <a:r>
              <a:rPr lang="fa-IR" sz="2000" dirty="0" smtClean="0">
                <a:solidFill>
                  <a:srgbClr val="0070C0"/>
                </a:solidFill>
                <a:cs typeface="B Mitra" pitchFamily="2" charset="-78"/>
              </a:rPr>
              <a:t>مبانی</a:t>
            </a:r>
            <a:r>
              <a:rPr lang="fa-IR" sz="2000" dirty="0" smtClean="0">
                <a:cs typeface="B Mitra" pitchFamily="2" charset="-78"/>
              </a:rPr>
              <a:t>، </a:t>
            </a:r>
            <a:r>
              <a:rPr lang="fa-IR" sz="2000" dirty="0" smtClean="0">
                <a:solidFill>
                  <a:srgbClr val="FF0000"/>
                </a:solidFill>
                <a:cs typeface="B Mitra" pitchFamily="2" charset="-78"/>
              </a:rPr>
              <a:t>اهداف</a:t>
            </a:r>
            <a:r>
              <a:rPr lang="fa-IR" sz="2000" dirty="0" smtClean="0">
                <a:cs typeface="B Mitra" pitchFamily="2" charset="-78"/>
              </a:rPr>
              <a:t>، </a:t>
            </a:r>
            <a:r>
              <a:rPr lang="fa-IR" sz="2000" dirty="0" smtClean="0">
                <a:solidFill>
                  <a:srgbClr val="00B050"/>
                </a:solidFill>
                <a:cs typeface="B Mitra" pitchFamily="2" charset="-78"/>
              </a:rPr>
              <a:t>اصول</a:t>
            </a:r>
            <a:r>
              <a:rPr lang="fa-IR" sz="2000" dirty="0" smtClean="0">
                <a:cs typeface="B Mitra" pitchFamily="2" charset="-78"/>
              </a:rPr>
              <a:t> و </a:t>
            </a:r>
            <a:r>
              <a:rPr lang="fa-IR" sz="2000" dirty="0" smtClean="0">
                <a:solidFill>
                  <a:schemeClr val="accent1">
                    <a:lumMod val="75000"/>
                  </a:schemeClr>
                </a:solidFill>
                <a:cs typeface="B Mitra" pitchFamily="2" charset="-78"/>
              </a:rPr>
              <a:t>روش ها </a:t>
            </a:r>
            <a:r>
              <a:rPr lang="fa-IR" sz="2000" dirty="0" smtClean="0">
                <a:cs typeface="B Mitra" pitchFamily="2" charset="-78"/>
              </a:rPr>
              <a:t>در بیان ارتباط  آنها با یکدیگر گفتنی است که: </a:t>
            </a:r>
            <a:r>
              <a:rPr lang="fa-IR" sz="2000" dirty="0" smtClean="0">
                <a:solidFill>
                  <a:schemeClr val="accent2"/>
                </a:solidFill>
                <a:cs typeface="B Mitra" pitchFamily="2" charset="-78"/>
              </a:rPr>
              <a:t>مبانی تربیت</a:t>
            </a:r>
            <a:r>
              <a:rPr lang="fa-IR" sz="2000" dirty="0" smtClean="0">
                <a:cs typeface="B Mitra" pitchFamily="2" charset="-78"/>
              </a:rPr>
              <a:t>: اساس و پایه هرگونه عمل و اقدام تربیتی است. با استفاده از مبانی است که می توان </a:t>
            </a:r>
            <a:r>
              <a:rPr lang="fa-IR" sz="2000" dirty="0" smtClean="0">
                <a:solidFill>
                  <a:srgbClr val="FF0000"/>
                </a:solidFill>
                <a:cs typeface="B Mitra" pitchFamily="2" charset="-78"/>
              </a:rPr>
              <a:t>اهداف معین و مشخصی</a:t>
            </a:r>
            <a:r>
              <a:rPr lang="fa-IR" sz="2000" dirty="0" smtClean="0">
                <a:cs typeface="B Mitra" pitchFamily="2" charset="-78"/>
              </a:rPr>
              <a:t> را برای مربی و متربی ترسیم کرد. از ملاحظه مبانی و اهداف، </a:t>
            </a:r>
            <a:r>
              <a:rPr lang="fa-IR" sz="2000" dirty="0" smtClean="0">
                <a:solidFill>
                  <a:srgbClr val="00B050"/>
                </a:solidFill>
                <a:cs typeface="B Mitra" pitchFamily="2" charset="-78"/>
              </a:rPr>
              <a:t>اصول تعلیم و تربیت </a:t>
            </a:r>
            <a:r>
              <a:rPr lang="fa-IR" sz="2000" dirty="0" smtClean="0">
                <a:cs typeface="B Mitra" pitchFamily="2" charset="-78"/>
              </a:rPr>
              <a:t>بدست می آید و اصول به نوبت خود مبنای مشخص شدن </a:t>
            </a:r>
            <a:r>
              <a:rPr lang="fa-IR" sz="2000" dirty="0" smtClean="0">
                <a:solidFill>
                  <a:schemeClr val="accent1">
                    <a:lumMod val="75000"/>
                  </a:schemeClr>
                </a:solidFill>
                <a:cs typeface="B Mitra" pitchFamily="2" charset="-78"/>
              </a:rPr>
              <a:t>روش ها </a:t>
            </a:r>
            <a:r>
              <a:rPr lang="fa-IR" sz="2000" dirty="0" smtClean="0">
                <a:cs typeface="B Mitra" pitchFamily="2" charset="-78"/>
              </a:rPr>
              <a:t>هستند. </a:t>
            </a:r>
          </a:p>
          <a:p>
            <a:pPr algn="r" rtl="1"/>
            <a:endParaRPr lang="fa-IR" sz="2000" dirty="0" smtClean="0">
              <a:cs typeface="B Mitra" pitchFamily="2" charset="-78"/>
            </a:endParaRPr>
          </a:p>
          <a:p>
            <a:pPr algn="ctr" rtl="1"/>
            <a:r>
              <a:rPr lang="fa-IR" sz="2000" dirty="0" smtClean="0">
                <a:cs typeface="B Mitra" pitchFamily="2" charset="-78"/>
              </a:rPr>
              <a:t>پس: </a:t>
            </a:r>
          </a:p>
          <a:p>
            <a:pPr algn="r" rtl="1"/>
            <a:endParaRPr lang="fa-IR" sz="2000" dirty="0" smtClean="0">
              <a:cs typeface="B Mitra" pitchFamily="2" charset="-78"/>
            </a:endParaRPr>
          </a:p>
          <a:p>
            <a:pPr algn="r" rtl="1"/>
            <a:r>
              <a:rPr lang="fa-IR" sz="2000" dirty="0" smtClean="0">
                <a:cs typeface="B Mitra" pitchFamily="2" charset="-78"/>
              </a:rPr>
              <a:t>مبانی</a:t>
            </a:r>
            <a:r>
              <a:rPr lang="fa-IR" dirty="0" smtClean="0">
                <a:cs typeface="B Mitra" pitchFamily="2" charset="-78"/>
              </a:rPr>
              <a:t>(هستی شناسی، معرفت شناسی، انسان شناسی)          </a:t>
            </a:r>
            <a:r>
              <a:rPr lang="fa-IR" sz="2000" dirty="0" smtClean="0">
                <a:cs typeface="B Mitra" pitchFamily="2" charset="-78"/>
              </a:rPr>
              <a:t>اهداف تربیتی        اصول تربیتی        روش های تربیتی </a:t>
            </a:r>
            <a:endParaRPr lang="en-US" sz="2000" dirty="0">
              <a:cs typeface="B Mitra" pitchFamily="2" charset="-78"/>
            </a:endParaRPr>
          </a:p>
        </p:txBody>
      </p:sp>
      <p:sp>
        <p:nvSpPr>
          <p:cNvPr id="3" name="Left Arrow 2"/>
          <p:cNvSpPr/>
          <p:nvPr/>
        </p:nvSpPr>
        <p:spPr>
          <a:xfrm>
            <a:off x="4248150" y="4095870"/>
            <a:ext cx="304800" cy="30652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Left Arrow 3"/>
          <p:cNvSpPr/>
          <p:nvPr/>
        </p:nvSpPr>
        <p:spPr>
          <a:xfrm>
            <a:off x="2819400" y="4095870"/>
            <a:ext cx="304800" cy="30652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 Arrow 4"/>
          <p:cNvSpPr/>
          <p:nvPr/>
        </p:nvSpPr>
        <p:spPr>
          <a:xfrm>
            <a:off x="1447800" y="4115784"/>
            <a:ext cx="304800" cy="30652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53628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نظام تربیتی اسلام </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اساس یک نظام تربیتی در عناصر ساختاری آن وابسته است به مبانی و دیدگاه های فلسفی و علمی آن نظام. </a:t>
            </a:r>
          </a:p>
          <a:p>
            <a:pPr algn="r" rtl="1"/>
            <a:r>
              <a:rPr lang="fa-IR" sz="2000" dirty="0" smtClean="0">
                <a:cs typeface="B Mitra" pitchFamily="2" charset="-78"/>
              </a:rPr>
              <a:t>همانند دیگر نظام های تربیتی، دین نیز در زمینه مبانی هستی شناسی، معرفت شناسی، انسان شناسی، جامعه شناسی و ارزشی نظراتی دارد و اهداف خاصی را برای انسانها به تصویر کشیده است. </a:t>
            </a:r>
          </a:p>
          <a:p>
            <a:pPr algn="r" rtl="1"/>
            <a:r>
              <a:rPr lang="fa-IR" sz="2000" dirty="0" smtClean="0">
                <a:cs typeface="B Mitra" pitchFamily="2" charset="-78"/>
              </a:rPr>
              <a:t>پس، مراد از نظام تربیتی اسلام یعنی دیدگاه و نظرات اسلام در مورد عناصر چهارگانه (مبانی، اهداف، اصول و روش ها) و روابط آنها با یکدیگر است. </a:t>
            </a:r>
          </a:p>
          <a:p>
            <a:pPr algn="r" rtl="1"/>
            <a:r>
              <a:rPr lang="fa-IR" sz="2000" dirty="0" smtClean="0">
                <a:cs typeface="B Mitra" pitchFamily="2" charset="-78"/>
              </a:rPr>
              <a:t>بر این اساس و با توجه به منابع وحی و منابع مختلف روایی و سیره معصومین علیهم السلام بدست می آید که از حیث نظری، دین واجد یک نظام تربیتی است. کشف و ارائه این نظام از دیرباز دغدغه فکری جمعی از دانشمندان و علمای اسلام بوده است.     </a:t>
            </a:r>
            <a:endParaRPr lang="en-US" sz="2000" dirty="0">
              <a:cs typeface="B Mitra" pitchFamily="2" charset="-78"/>
            </a:endParaRPr>
          </a:p>
        </p:txBody>
      </p:sp>
    </p:spTree>
    <p:extLst>
      <p:ext uri="{BB962C8B-B14F-4D97-AF65-F5344CB8AC3E}">
        <p14:creationId xmlns:p14="http://schemas.microsoft.com/office/powerpoint/2010/main" val="42668234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اهمیت و ضرورت تبیین نظام تربیتی اسلام (1)</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normAutofit/>
          </a:bodyPr>
          <a:lstStyle/>
          <a:p>
            <a:pPr algn="just" rtl="1"/>
            <a:r>
              <a:rPr lang="fa-IR" sz="2000" dirty="0" smtClean="0">
                <a:cs typeface="B Mitra" pitchFamily="2" charset="-78"/>
              </a:rPr>
              <a:t>اگر ساختار اجرایی نظام حکومتی یا اداره جامعه، متأثر و برخاسته از دیدگاه ها و نظریات فکری است، </a:t>
            </a:r>
            <a:r>
              <a:rPr lang="fa-IR" sz="2000" dirty="0" smtClean="0">
                <a:solidFill>
                  <a:srgbClr val="FF0000"/>
                </a:solidFill>
                <a:cs typeface="B Mitra" pitchFamily="2" charset="-78"/>
              </a:rPr>
              <a:t>برنامه و ساختار عملی نظام تربیتی </a:t>
            </a:r>
            <a:r>
              <a:rPr lang="fa-IR" sz="2000" dirty="0" smtClean="0">
                <a:cs typeface="B Mitra" pitchFamily="2" charset="-78"/>
              </a:rPr>
              <a:t>جامعه نیز چنین است. </a:t>
            </a:r>
            <a:r>
              <a:rPr lang="fa-IR" sz="2000" dirty="0" smtClean="0">
                <a:solidFill>
                  <a:srgbClr val="00B0F0"/>
                </a:solidFill>
                <a:cs typeface="B Mitra" pitchFamily="2" charset="-78"/>
              </a:rPr>
              <a:t>بطورمثال</a:t>
            </a:r>
            <a:r>
              <a:rPr lang="fa-IR" sz="2000" dirty="0" smtClean="0">
                <a:cs typeface="B Mitra" pitchFamily="2" charset="-78"/>
              </a:rPr>
              <a:t>: اگر نگرش به انسان به عنوان موجودی باشد که تنها خداوند حق خدایی بر او دارد و او باید در برابر فرامین خداوند باید کرنش و تعظیم کند و موجودی آزاد و مختار می باشد، دیگر نمی توان نظام سیاسی به گونه دیکتاتوری را در جامعه پذیرفت و روابط حاکم و فرمانبرداران باید متفاوت از آنی باشد که در نظام های دیکتاتوری هست. </a:t>
            </a:r>
          </a:p>
          <a:p>
            <a:pPr algn="just" rtl="1"/>
            <a:r>
              <a:rPr lang="fa-IR" sz="2000" dirty="0" smtClean="0">
                <a:cs typeface="B Mitra" pitchFamily="2" charset="-78"/>
              </a:rPr>
              <a:t>از این رو </a:t>
            </a:r>
            <a:r>
              <a:rPr lang="fa-IR" sz="2000" dirty="0" smtClean="0">
                <a:solidFill>
                  <a:srgbClr val="FF0000"/>
                </a:solidFill>
                <a:cs typeface="B Mitra" pitchFamily="2" charset="-78"/>
              </a:rPr>
              <a:t>کشف و تبیین </a:t>
            </a:r>
            <a:r>
              <a:rPr lang="fa-IR" sz="2000" dirty="0" smtClean="0">
                <a:cs typeface="B Mitra" pitchFamily="2" charset="-78"/>
              </a:rPr>
              <a:t>نظام تربیتی اسلام در شکل گیری و تأسیس نظام عملی تربیت بسیار مؤثر است، زیرا از حیث عمل، مربیان و دست اندرکاران امر تربیت در جامعه اسلامی ناگزیر به اهداف، اصول و روش های تربیتی محتاج هستند </a:t>
            </a:r>
            <a:r>
              <a:rPr lang="fa-IR" sz="2000" dirty="0" smtClean="0">
                <a:solidFill>
                  <a:srgbClr val="00B050"/>
                </a:solidFill>
                <a:cs typeface="B Mitra" pitchFamily="2" charset="-78"/>
              </a:rPr>
              <a:t>و بعلاوه اینکه </a:t>
            </a:r>
            <a:r>
              <a:rPr lang="fa-IR" sz="2000" dirty="0" smtClean="0">
                <a:cs typeface="B Mitra" pitchFamily="2" charset="-78"/>
              </a:rPr>
              <a:t>تدوین برنامه و محتوای تربیتی صحیح بدون توجه به مبانی و دیدگاه های دین، ناقص و نارسا خواهد بود.   </a:t>
            </a:r>
          </a:p>
        </p:txBody>
      </p:sp>
    </p:spTree>
    <p:extLst>
      <p:ext uri="{BB962C8B-B14F-4D97-AF65-F5344CB8AC3E}">
        <p14:creationId xmlns:p14="http://schemas.microsoft.com/office/powerpoint/2010/main" val="21764502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C00000"/>
                </a:solidFill>
                <a:cs typeface="B Mitra" pitchFamily="2" charset="-78"/>
              </a:rPr>
              <a:t>اهمیت و ضرورت تبیین نظام تربیتی اسلام </a:t>
            </a:r>
            <a:r>
              <a:rPr lang="fa-IR" dirty="0" smtClean="0">
                <a:solidFill>
                  <a:srgbClr val="C00000"/>
                </a:solidFill>
                <a:cs typeface="B Mitra" pitchFamily="2" charset="-78"/>
              </a:rPr>
              <a:t>(2)</a:t>
            </a:r>
            <a:endParaRPr lang="en-US" dirty="0"/>
          </a:p>
        </p:txBody>
      </p:sp>
      <p:sp>
        <p:nvSpPr>
          <p:cNvPr id="3" name="Content Placeholder 2"/>
          <p:cNvSpPr>
            <a:spLocks noGrp="1"/>
          </p:cNvSpPr>
          <p:nvPr>
            <p:ph sz="quarter" idx="1"/>
          </p:nvPr>
        </p:nvSpPr>
        <p:spPr/>
        <p:txBody>
          <a:bodyPr/>
          <a:lstStyle/>
          <a:p>
            <a:pPr algn="just" rtl="1"/>
            <a:r>
              <a:rPr lang="fa-IR" dirty="0">
                <a:cs typeface="B Mitra" pitchFamily="2" charset="-78"/>
              </a:rPr>
              <a:t>ثانیا:</a:t>
            </a:r>
            <a:r>
              <a:rPr lang="fa-IR" sz="2000" dirty="0">
                <a:cs typeface="B Mitra" pitchFamily="2" charset="-78"/>
              </a:rPr>
              <a:t> تربیت انسان بر اساس نظر اسلام در مقایسه با سایر مکاتب بسیار تفاوت دارد. </a:t>
            </a:r>
            <a:endParaRPr lang="fa-IR" sz="2000" dirty="0" smtClean="0">
              <a:cs typeface="B Mitra" pitchFamily="2" charset="-78"/>
            </a:endParaRPr>
          </a:p>
          <a:p>
            <a:pPr algn="just" rtl="1"/>
            <a:r>
              <a:rPr lang="fa-IR" sz="2000" dirty="0" smtClean="0">
                <a:solidFill>
                  <a:srgbClr val="00B0F0"/>
                </a:solidFill>
                <a:cs typeface="B Mitra" pitchFamily="2" charset="-78"/>
              </a:rPr>
              <a:t>داشتن </a:t>
            </a:r>
            <a:r>
              <a:rPr lang="fa-IR" sz="2000" dirty="0">
                <a:solidFill>
                  <a:srgbClr val="00B0F0"/>
                </a:solidFill>
                <a:cs typeface="B Mitra" pitchFamily="2" charset="-78"/>
              </a:rPr>
              <a:t>نگرش ویژه به هستی و نگاه مقدمه ای و گذری به جهان </a:t>
            </a:r>
            <a:r>
              <a:rPr lang="fa-IR" sz="2000" dirty="0" smtClean="0">
                <a:solidFill>
                  <a:srgbClr val="00B0F0"/>
                </a:solidFill>
                <a:cs typeface="B Mitra" pitchFamily="2" charset="-78"/>
              </a:rPr>
              <a:t>داشتن</a:t>
            </a:r>
            <a:endParaRPr lang="fa-IR" sz="2000" dirty="0" smtClean="0">
              <a:cs typeface="B Mitra" pitchFamily="2" charset="-78"/>
            </a:endParaRPr>
          </a:p>
          <a:p>
            <a:pPr algn="just" rtl="1"/>
            <a:r>
              <a:rPr lang="fa-IR" sz="2000" dirty="0" smtClean="0">
                <a:solidFill>
                  <a:srgbClr val="7030A0"/>
                </a:solidFill>
                <a:cs typeface="B Mitra" pitchFamily="2" charset="-78"/>
              </a:rPr>
              <a:t>در </a:t>
            </a:r>
            <a:r>
              <a:rPr lang="fa-IR" sz="2000" dirty="0">
                <a:solidFill>
                  <a:srgbClr val="7030A0"/>
                </a:solidFill>
                <a:cs typeface="B Mitra" pitchFamily="2" charset="-78"/>
              </a:rPr>
              <a:t>بسیاری از زمینه های اخلاقی، عاطفی، اجتماعی و ... مقررات و دیدگاه های ویژه ای </a:t>
            </a:r>
            <a:r>
              <a:rPr lang="fa-IR" sz="2000" dirty="0" smtClean="0">
                <a:solidFill>
                  <a:srgbClr val="7030A0"/>
                </a:solidFill>
                <a:cs typeface="B Mitra" pitchFamily="2" charset="-78"/>
              </a:rPr>
              <a:t>داشتن</a:t>
            </a:r>
            <a:endParaRPr lang="fa-IR" sz="2000" dirty="0" smtClean="0">
              <a:cs typeface="B Mitra" pitchFamily="2" charset="-78"/>
            </a:endParaRPr>
          </a:p>
          <a:p>
            <a:pPr algn="just" rtl="1"/>
            <a:r>
              <a:rPr lang="fa-IR" sz="2000" dirty="0" smtClean="0">
                <a:solidFill>
                  <a:schemeClr val="accent3">
                    <a:lumMod val="60000"/>
                    <a:lumOff val="40000"/>
                  </a:schemeClr>
                </a:solidFill>
                <a:cs typeface="B Mitra" pitchFamily="2" charset="-78"/>
              </a:rPr>
              <a:t>انتظار </a:t>
            </a:r>
            <a:r>
              <a:rPr lang="fa-IR" sz="2000" dirty="0">
                <a:solidFill>
                  <a:schemeClr val="accent3">
                    <a:lumMod val="60000"/>
                    <a:lumOff val="40000"/>
                  </a:schemeClr>
                </a:solidFill>
                <a:cs typeface="B Mitra" pitchFamily="2" charset="-78"/>
              </a:rPr>
              <a:t>داشتن از انسان برای اینکه هر عملش رنگ خدایی داشته </a:t>
            </a:r>
            <a:r>
              <a:rPr lang="fa-IR" sz="2000" dirty="0" smtClean="0">
                <a:solidFill>
                  <a:schemeClr val="accent3">
                    <a:lumMod val="60000"/>
                    <a:lumOff val="40000"/>
                  </a:schemeClr>
                </a:solidFill>
                <a:cs typeface="B Mitra" pitchFamily="2" charset="-78"/>
              </a:rPr>
              <a:t>باشد</a:t>
            </a:r>
            <a:endParaRPr lang="fa-IR" sz="2000" dirty="0" smtClean="0">
              <a:cs typeface="B Mitra" pitchFamily="2" charset="-78"/>
            </a:endParaRPr>
          </a:p>
          <a:p>
            <a:pPr algn="just" rtl="1"/>
            <a:r>
              <a:rPr lang="fa-IR" sz="2000" dirty="0" smtClean="0">
                <a:solidFill>
                  <a:schemeClr val="accent1">
                    <a:lumMod val="75000"/>
                  </a:schemeClr>
                </a:solidFill>
                <a:cs typeface="B Mitra" pitchFamily="2" charset="-78"/>
              </a:rPr>
              <a:t>داشتن </a:t>
            </a:r>
            <a:r>
              <a:rPr lang="fa-IR" sz="2000" dirty="0">
                <a:solidFill>
                  <a:schemeClr val="accent1">
                    <a:lumMod val="75000"/>
                  </a:schemeClr>
                </a:solidFill>
                <a:cs typeface="B Mitra" pitchFamily="2" charset="-78"/>
              </a:rPr>
              <a:t>این ادعا که اسلام در صدد تأمین سعادت دنیوی و اخروی انسان هاست. </a:t>
            </a:r>
          </a:p>
          <a:p>
            <a:pPr marL="0" indent="0" algn="just" rtl="1">
              <a:buNone/>
            </a:pPr>
            <a:r>
              <a:rPr lang="fa-IR" dirty="0">
                <a:cs typeface="B Mitra" pitchFamily="2" charset="-78"/>
              </a:rPr>
              <a:t>بنابراین: </a:t>
            </a:r>
            <a:r>
              <a:rPr lang="fa-IR" dirty="0">
                <a:solidFill>
                  <a:srgbClr val="00B050"/>
                </a:solidFill>
                <a:cs typeface="B Mitra" pitchFamily="2" charset="-78"/>
              </a:rPr>
              <a:t>چاره ساز بحران انسان معاصر تربیت صحیح اسلامی است که بدون کشف نظام تربیتی اسلام امری دشوار است. نه تنها در تربیت دینی بلکه در همه حوزه های رفتاری بشر، همچون اخلاق، نیازمند کشف نظرات اسلام هستیم.  </a:t>
            </a:r>
            <a:endParaRPr lang="en-US" dirty="0">
              <a:solidFill>
                <a:srgbClr val="00B050"/>
              </a:solidFill>
              <a:cs typeface="B Mitra" pitchFamily="2" charset="-78"/>
            </a:endParaRPr>
          </a:p>
          <a:p>
            <a:pPr algn="r" rtl="1"/>
            <a:endParaRPr lang="en-US" dirty="0"/>
          </a:p>
        </p:txBody>
      </p:sp>
    </p:spTree>
    <p:extLst>
      <p:ext uri="{BB962C8B-B14F-4D97-AF65-F5344CB8AC3E}">
        <p14:creationId xmlns:p14="http://schemas.microsoft.com/office/powerpoint/2010/main" val="5220285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7467600" cy="1981200"/>
          </a:xfrm>
        </p:spPr>
        <p:txBody>
          <a:bodyPr>
            <a:normAutofit fontScale="90000"/>
          </a:bodyPr>
          <a:lstStyle/>
          <a:p>
            <a:pPr algn="r" rtl="1"/>
            <a:r>
              <a:rPr lang="fa-IR" dirty="0" smtClean="0">
                <a:solidFill>
                  <a:schemeClr val="tx1"/>
                </a:solidFill>
                <a:cs typeface="B Mitra" pitchFamily="2" charset="-78"/>
              </a:rPr>
              <a:t/>
            </a:r>
            <a:br>
              <a:rPr lang="fa-IR" dirty="0" smtClean="0">
                <a:solidFill>
                  <a:schemeClr val="tx1"/>
                </a:solidFill>
                <a:cs typeface="B Mitra" pitchFamily="2" charset="-78"/>
              </a:rPr>
            </a:br>
            <a:r>
              <a:rPr lang="fa-IR" dirty="0" smtClean="0">
                <a:solidFill>
                  <a:schemeClr val="tx1"/>
                </a:solidFill>
                <a:cs typeface="B Mitra" pitchFamily="2" charset="-78"/>
              </a:rPr>
              <a:t>تعریف تربیت</a:t>
            </a:r>
            <a:br>
              <a:rPr lang="fa-IR" dirty="0" smtClean="0">
                <a:solidFill>
                  <a:schemeClr val="tx1"/>
                </a:solidFill>
                <a:cs typeface="B Mitra" pitchFamily="2" charset="-78"/>
              </a:rPr>
            </a:br>
            <a:r>
              <a:rPr lang="fa-IR" dirty="0" smtClean="0">
                <a:solidFill>
                  <a:schemeClr val="tx1"/>
                </a:solidFill>
                <a:cs typeface="B Mitra" pitchFamily="2" charset="-78"/>
              </a:rPr>
              <a:t>معمولا در برخوردهای شخصی کلماتی چون «</a:t>
            </a:r>
            <a:r>
              <a:rPr lang="fa-IR" dirty="0" smtClean="0">
                <a:solidFill>
                  <a:schemeClr val="accent1"/>
                </a:solidFill>
                <a:cs typeface="B Mitra" pitchFamily="2" charset="-78"/>
              </a:rPr>
              <a:t>باتربیت</a:t>
            </a:r>
            <a:r>
              <a:rPr lang="fa-IR" dirty="0" smtClean="0">
                <a:solidFill>
                  <a:schemeClr val="tx1"/>
                </a:solidFill>
                <a:cs typeface="B Mitra" pitchFamily="2" charset="-78"/>
              </a:rPr>
              <a:t>» و «</a:t>
            </a:r>
            <a:r>
              <a:rPr lang="fa-IR" dirty="0" smtClean="0">
                <a:solidFill>
                  <a:schemeClr val="accent1"/>
                </a:solidFill>
                <a:cs typeface="B Mitra" pitchFamily="2" charset="-78"/>
              </a:rPr>
              <a:t>باادب</a:t>
            </a:r>
            <a:r>
              <a:rPr lang="fa-IR" dirty="0" smtClean="0">
                <a:solidFill>
                  <a:schemeClr val="tx1"/>
                </a:solidFill>
                <a:cs typeface="B Mitra" pitchFamily="2" charset="-78"/>
              </a:rPr>
              <a:t>» را بکار می بریم، اما اگر از ما سؤال کنند که تربیت یعنی چه؟ ...</a:t>
            </a:r>
            <a:br>
              <a:rPr lang="fa-IR" dirty="0" smtClean="0">
                <a:solidFill>
                  <a:schemeClr val="tx1"/>
                </a:solidFill>
                <a:cs typeface="B Mitra" pitchFamily="2" charset="-78"/>
              </a:rPr>
            </a:br>
            <a:endParaRPr lang="en-US" dirty="0">
              <a:solidFill>
                <a:schemeClr val="tx1"/>
              </a:solidFill>
              <a:cs typeface="B Mitra" pitchFamily="2" charset="-78"/>
            </a:endParaRPr>
          </a:p>
        </p:txBody>
      </p:sp>
    </p:spTree>
    <p:extLst>
      <p:ext uri="{BB962C8B-B14F-4D97-AF65-F5344CB8AC3E}">
        <p14:creationId xmlns:p14="http://schemas.microsoft.com/office/powerpoint/2010/main" val="17913597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chemeClr val="accent1">
                    <a:lumMod val="75000"/>
                  </a:schemeClr>
                </a:solidFill>
                <a:cs typeface="B Mitra" pitchFamily="2" charset="-78"/>
              </a:rPr>
              <a:t>اقسام تربیت</a:t>
            </a:r>
            <a:endParaRPr lang="en-US" dirty="0">
              <a:solidFill>
                <a:schemeClr val="accent1">
                  <a:lumMod val="75000"/>
                </a:schemeClr>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از آنجا که تربیت همان پرورش ابعاد وجودی انسان است و در نگاه اول </a:t>
            </a:r>
            <a:r>
              <a:rPr lang="fa-IR" sz="2000" dirty="0" smtClean="0">
                <a:solidFill>
                  <a:srgbClr val="00B0F0"/>
                </a:solidFill>
                <a:cs typeface="B Mitra" pitchFamily="2" charset="-78"/>
              </a:rPr>
              <a:t>وجود انسان را به دو بُعد تن و روان تقسیم می کنند</a:t>
            </a:r>
            <a:r>
              <a:rPr lang="fa-IR" sz="2000" dirty="0" smtClean="0">
                <a:cs typeface="B Mitra" pitchFamily="2" charset="-78"/>
              </a:rPr>
              <a:t>، بنابراین از دید کلی می توان </a:t>
            </a:r>
            <a:r>
              <a:rPr lang="fa-IR" sz="2000" dirty="0" smtClean="0">
                <a:solidFill>
                  <a:schemeClr val="accent3">
                    <a:lumMod val="60000"/>
                    <a:lumOff val="40000"/>
                  </a:schemeClr>
                </a:solidFill>
                <a:cs typeface="B Mitra" pitchFamily="2" charset="-78"/>
              </a:rPr>
              <a:t>تربیت را به دو قسم جسمی و روانی </a:t>
            </a:r>
            <a:r>
              <a:rPr lang="fa-IR" sz="2000" dirty="0" smtClean="0">
                <a:cs typeface="B Mitra" pitchFamily="2" charset="-78"/>
              </a:rPr>
              <a:t>تقسیم کرد.</a:t>
            </a:r>
          </a:p>
          <a:p>
            <a:pPr algn="r" rtl="1"/>
            <a:r>
              <a:rPr lang="fa-IR" sz="2000" dirty="0" smtClean="0">
                <a:cs typeface="B Mitra" pitchFamily="2" charset="-78"/>
              </a:rPr>
              <a:t>با بررسی بیشتر رشد چند جانبه ای برای آدمی متصور است: </a:t>
            </a:r>
            <a:r>
              <a:rPr lang="fa-IR" sz="2000" dirty="0" smtClean="0">
                <a:solidFill>
                  <a:srgbClr val="00B050"/>
                </a:solidFill>
                <a:cs typeface="B Mitra" pitchFamily="2" charset="-78"/>
              </a:rPr>
              <a:t>رشد بدنی</a:t>
            </a:r>
            <a:r>
              <a:rPr lang="fa-IR" sz="2000" dirty="0" smtClean="0">
                <a:cs typeface="B Mitra" pitchFamily="2" charset="-78"/>
              </a:rPr>
              <a:t>، </a:t>
            </a:r>
            <a:r>
              <a:rPr lang="fa-IR" sz="2000" dirty="0" smtClean="0">
                <a:solidFill>
                  <a:srgbClr val="FFC000"/>
                </a:solidFill>
                <a:cs typeface="B Mitra" pitchFamily="2" charset="-78"/>
              </a:rPr>
              <a:t>رشد عقلی</a:t>
            </a:r>
            <a:r>
              <a:rPr lang="fa-IR" sz="2000" dirty="0" smtClean="0">
                <a:cs typeface="B Mitra" pitchFamily="2" charset="-78"/>
              </a:rPr>
              <a:t>، </a:t>
            </a:r>
            <a:r>
              <a:rPr lang="fa-IR" sz="2000" dirty="0" smtClean="0">
                <a:solidFill>
                  <a:srgbClr val="C00000"/>
                </a:solidFill>
                <a:cs typeface="B Mitra" pitchFamily="2" charset="-78"/>
              </a:rPr>
              <a:t>رشد عاطفی</a:t>
            </a:r>
            <a:r>
              <a:rPr lang="fa-IR" sz="2000" dirty="0" smtClean="0">
                <a:cs typeface="B Mitra" pitchFamily="2" charset="-78"/>
              </a:rPr>
              <a:t>، </a:t>
            </a:r>
            <a:r>
              <a:rPr lang="fa-IR" sz="2000" dirty="0" smtClean="0">
                <a:solidFill>
                  <a:srgbClr val="0070C0"/>
                </a:solidFill>
                <a:cs typeface="B Mitra" pitchFamily="2" charset="-78"/>
              </a:rPr>
              <a:t>رشد اجتماعی</a:t>
            </a:r>
            <a:r>
              <a:rPr lang="fa-IR" sz="2000" dirty="0" smtClean="0">
                <a:cs typeface="B Mitra" pitchFamily="2" charset="-78"/>
              </a:rPr>
              <a:t>، </a:t>
            </a:r>
            <a:r>
              <a:rPr lang="fa-IR" sz="2000" dirty="0" smtClean="0">
                <a:solidFill>
                  <a:srgbClr val="7030A0"/>
                </a:solidFill>
                <a:cs typeface="B Mitra" pitchFamily="2" charset="-78"/>
              </a:rPr>
              <a:t>تربیت دینی</a:t>
            </a:r>
            <a:r>
              <a:rPr lang="fa-IR" sz="2000" dirty="0" smtClean="0">
                <a:cs typeface="B Mitra" pitchFamily="2" charset="-78"/>
              </a:rPr>
              <a:t>. </a:t>
            </a:r>
          </a:p>
          <a:p>
            <a:pPr algn="r" rtl="1"/>
            <a:r>
              <a:rPr lang="fa-IR" sz="2000" dirty="0" smtClean="0">
                <a:solidFill>
                  <a:srgbClr val="FF0000"/>
                </a:solidFill>
                <a:cs typeface="B Mitra" pitchFamily="2" charset="-78"/>
              </a:rPr>
              <a:t>منظور از عقل</a:t>
            </a:r>
            <a:r>
              <a:rPr lang="fa-IR" sz="2000" dirty="0" smtClean="0">
                <a:cs typeface="B Mitra" pitchFamily="2" charset="-78"/>
              </a:rPr>
              <a:t>: قوای ذهنی همچون ادراک، حافظه، تخیّل و استعداد حل مشکل می باشد. </a:t>
            </a:r>
          </a:p>
          <a:p>
            <a:pPr algn="r" rtl="1"/>
            <a:r>
              <a:rPr lang="fa-IR" sz="2000" dirty="0" smtClean="0">
                <a:solidFill>
                  <a:srgbClr val="FF0000"/>
                </a:solidFill>
                <a:cs typeface="B Mitra" pitchFamily="2" charset="-78"/>
              </a:rPr>
              <a:t>منظور از عاطفه یا هیجان</a:t>
            </a:r>
            <a:r>
              <a:rPr lang="fa-IR" sz="2000" dirty="0" smtClean="0">
                <a:cs typeface="B Mitra" pitchFamily="2" charset="-78"/>
              </a:rPr>
              <a:t>: تغییرات ناگهانی است که پس از ادراک حسی یا تصور و یادآوری آن در فرد پیدا می شود و با اضطراب بدنی همراه است. تربیت عاطفی یعنی کمک به فرد در قدرت کنترل و جهت دهی تغییرات ناگهانی مذکور و اعمال آگاهانه آنها در جای مناسب و به موقع می باشد.</a:t>
            </a:r>
          </a:p>
          <a:p>
            <a:pPr algn="r" rtl="1"/>
            <a:r>
              <a:rPr lang="fa-IR" sz="2000" dirty="0" smtClean="0">
                <a:solidFill>
                  <a:srgbClr val="FF0000"/>
                </a:solidFill>
                <a:cs typeface="B Mitra" pitchFamily="2" charset="-78"/>
              </a:rPr>
              <a:t>رشد اجتماعی</a:t>
            </a:r>
            <a:r>
              <a:rPr lang="fa-IR" sz="2000" dirty="0" smtClean="0">
                <a:cs typeface="B Mitra" pitchFamily="2" charset="-78"/>
              </a:rPr>
              <a:t>: نقش فرد در روابط اجتماعی چگونه باید باشد؛ نقش هایی که برعهده او می گذارند یا با اعضای جامعه همکاری سالمی داشته باشد. تربیت اجتماعی ناظر به چنین امری است و دارای زیر مجموعه وسیعی است( تربیت خانوادگی، تربیت سیاسی، تربیت اجتماعی و ...).</a:t>
            </a:r>
          </a:p>
          <a:p>
            <a:pPr algn="r" rtl="1"/>
            <a:r>
              <a:rPr lang="fa-IR" sz="2000" dirty="0" smtClean="0">
                <a:solidFill>
                  <a:srgbClr val="FF0000"/>
                </a:solidFill>
                <a:cs typeface="B Mitra" pitchFamily="2" charset="-78"/>
              </a:rPr>
              <a:t>تربیت دینی</a:t>
            </a:r>
            <a:r>
              <a:rPr lang="fa-IR" sz="2000" dirty="0" smtClean="0">
                <a:cs typeface="B Mitra" pitchFamily="2" charset="-78"/>
              </a:rPr>
              <a:t>: به لحاظ روابط افراد با خالق خویش و وظیفه ای که در برابر مبدأ هستی بخش دارند نیازمند تربیت دینی است. </a:t>
            </a:r>
            <a:endParaRPr lang="en-US" sz="2000" dirty="0">
              <a:cs typeface="B Mitra" pitchFamily="2" charset="-78"/>
            </a:endParaRPr>
          </a:p>
        </p:txBody>
      </p:sp>
    </p:spTree>
    <p:extLst>
      <p:ext uri="{BB962C8B-B14F-4D97-AF65-F5344CB8AC3E}">
        <p14:creationId xmlns:p14="http://schemas.microsoft.com/office/powerpoint/2010/main" val="1046142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cs typeface="B Mitra" pitchFamily="2" charset="-78"/>
              </a:rPr>
              <a:t>فصل دوم: دین و تربیت</a:t>
            </a:r>
            <a:endParaRPr lang="en-US" dirty="0">
              <a:solidFill>
                <a:srgbClr val="C0000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برای فهم رابطه دین و تربیت لازم است بدانیم:</a:t>
            </a:r>
          </a:p>
          <a:p>
            <a:pPr algn="r" rtl="1"/>
            <a:r>
              <a:rPr lang="fa-IR" dirty="0" smtClean="0">
                <a:cs typeface="B Mitra" pitchFamily="2" charset="-78"/>
              </a:rPr>
              <a:t>1- مراد از دین چیست؟ </a:t>
            </a:r>
          </a:p>
          <a:p>
            <a:pPr algn="r" rtl="1"/>
            <a:r>
              <a:rPr lang="fa-IR" dirty="0" smtClean="0">
                <a:cs typeface="B Mitra" pitchFamily="2" charset="-78"/>
              </a:rPr>
              <a:t>2- قلمرو و جامعیت دین تا چه حدّ است؟</a:t>
            </a:r>
          </a:p>
          <a:p>
            <a:pPr algn="r" rtl="1"/>
            <a:r>
              <a:rPr lang="fa-IR" dirty="0" smtClean="0">
                <a:cs typeface="B Mitra" pitchFamily="2" charset="-78"/>
              </a:rPr>
              <a:t>3- آیا این قلمرو می تواند همه اطلاعات و منابع و قوانین لازم برای تربیت را ارائه کرده باشد؟</a:t>
            </a:r>
          </a:p>
          <a:p>
            <a:pPr algn="r" rtl="1"/>
            <a:r>
              <a:rPr lang="fa-IR" dirty="0" smtClean="0">
                <a:cs typeface="B Mitra" pitchFamily="2" charset="-78"/>
              </a:rPr>
              <a:t>نحوه پاسخگویی به این سؤالات تعیین کننده جواز یا عدم جواز ورود به مباحث تربیتی از دیدگاه دین است؟ </a:t>
            </a:r>
            <a:endParaRPr lang="en-US" dirty="0">
              <a:cs typeface="B Mitra" pitchFamily="2" charset="-78"/>
            </a:endParaRPr>
          </a:p>
        </p:txBody>
      </p:sp>
    </p:spTree>
    <p:extLst>
      <p:ext uri="{BB962C8B-B14F-4D97-AF65-F5344CB8AC3E}">
        <p14:creationId xmlns:p14="http://schemas.microsoft.com/office/powerpoint/2010/main" val="40026615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533400"/>
            <a:ext cx="7924800" cy="4124206"/>
          </a:xfrm>
          <a:prstGeom prst="rect">
            <a:avLst/>
          </a:prstGeom>
          <a:noFill/>
        </p:spPr>
        <p:txBody>
          <a:bodyPr wrap="square" rtlCol="0">
            <a:spAutoFit/>
          </a:bodyPr>
          <a:lstStyle/>
          <a:p>
            <a:pPr algn="r" rtl="1"/>
            <a:r>
              <a:rPr lang="fa-IR" sz="2400" dirty="0" smtClean="0">
                <a:cs typeface="B Mitra" pitchFamily="2" charset="-78"/>
              </a:rPr>
              <a:t>تعریف دین</a:t>
            </a:r>
          </a:p>
          <a:p>
            <a:pPr algn="r" rtl="1"/>
            <a:r>
              <a:rPr lang="fa-IR" sz="2000" dirty="0" smtClean="0">
                <a:cs typeface="B Mitra" pitchFamily="2" charset="-78"/>
              </a:rPr>
              <a:t>مجموعه ای از </a:t>
            </a:r>
            <a:r>
              <a:rPr lang="fa-IR" sz="2000" dirty="0" smtClean="0">
                <a:solidFill>
                  <a:srgbClr val="FF0000"/>
                </a:solidFill>
                <a:cs typeface="B Mitra" pitchFamily="2" charset="-78"/>
              </a:rPr>
              <a:t>عقائد</a:t>
            </a:r>
            <a:r>
              <a:rPr lang="fa-IR" sz="2000" dirty="0" smtClean="0">
                <a:cs typeface="B Mitra" pitchFamily="2" charset="-78"/>
              </a:rPr>
              <a:t>، </a:t>
            </a:r>
            <a:r>
              <a:rPr lang="fa-IR" sz="2000" dirty="0" smtClean="0">
                <a:solidFill>
                  <a:srgbClr val="C00000"/>
                </a:solidFill>
                <a:cs typeface="B Mitra" pitchFamily="2" charset="-78"/>
              </a:rPr>
              <a:t>ارزش ها</a:t>
            </a:r>
            <a:r>
              <a:rPr lang="fa-IR" sz="2000" dirty="0" smtClean="0">
                <a:cs typeface="B Mitra" pitchFamily="2" charset="-78"/>
              </a:rPr>
              <a:t>، </a:t>
            </a:r>
            <a:r>
              <a:rPr lang="fa-IR" sz="2000" dirty="0" smtClean="0">
                <a:solidFill>
                  <a:srgbClr val="00B0F0"/>
                </a:solidFill>
                <a:cs typeface="B Mitra" pitchFamily="2" charset="-78"/>
              </a:rPr>
              <a:t>احکام و دستورالعمل ها</a:t>
            </a:r>
            <a:r>
              <a:rPr lang="fa-IR" sz="2000" dirty="0" smtClean="0">
                <a:cs typeface="B Mitra" pitchFamily="2" charset="-78"/>
              </a:rPr>
              <a:t>ی متناسب با آن عقائد که برای اداره امور جامعه انسانی و پرورش انسان ها لازم است. </a:t>
            </a:r>
          </a:p>
          <a:p>
            <a:pPr algn="r" rtl="1"/>
            <a:r>
              <a:rPr lang="fa-IR" sz="2000" dirty="0" smtClean="0">
                <a:cs typeface="B Mitra" pitchFamily="2" charset="-78"/>
              </a:rPr>
              <a:t>مجموعه ای که می تواند </a:t>
            </a:r>
            <a:r>
              <a:rPr lang="fa-IR" sz="2000" dirty="0" smtClean="0">
                <a:solidFill>
                  <a:srgbClr val="00B050"/>
                </a:solidFill>
                <a:cs typeface="B Mitra" pitchFamily="2" charset="-78"/>
              </a:rPr>
              <a:t>حق</a:t>
            </a:r>
            <a:r>
              <a:rPr lang="fa-IR" sz="2000" dirty="0" smtClean="0">
                <a:cs typeface="B Mitra" pitchFamily="2" charset="-78"/>
              </a:rPr>
              <a:t> یا </a:t>
            </a:r>
            <a:r>
              <a:rPr lang="fa-IR" sz="2000" dirty="0" smtClean="0">
                <a:solidFill>
                  <a:srgbClr val="FF3300"/>
                </a:solidFill>
                <a:cs typeface="B Mitra" pitchFamily="2" charset="-78"/>
              </a:rPr>
              <a:t>باطل</a:t>
            </a:r>
            <a:r>
              <a:rPr lang="fa-IR" sz="2000" dirty="0" smtClean="0">
                <a:cs typeface="B Mitra" pitchFamily="2" charset="-78"/>
              </a:rPr>
              <a:t> باشد. </a:t>
            </a:r>
          </a:p>
          <a:p>
            <a:pPr algn="r" rtl="1"/>
            <a:r>
              <a:rPr lang="fa-IR" sz="2000" dirty="0" smtClean="0">
                <a:solidFill>
                  <a:srgbClr val="00B050"/>
                </a:solidFill>
                <a:cs typeface="B Mitra" pitchFamily="2" charset="-78"/>
              </a:rPr>
              <a:t>دین حق </a:t>
            </a:r>
            <a:r>
              <a:rPr lang="fa-IR" sz="2000" dirty="0" smtClean="0">
                <a:cs typeface="B Mitra" pitchFamily="2" charset="-78"/>
              </a:rPr>
              <a:t>از طرف خداوند متعال بوسیله پیامبرانش برای مردم نازل شده است. </a:t>
            </a:r>
          </a:p>
          <a:p>
            <a:pPr algn="r" rtl="1"/>
            <a:r>
              <a:rPr lang="fa-IR" sz="2000" dirty="0" smtClean="0">
                <a:solidFill>
                  <a:srgbClr val="FF0000"/>
                </a:solidFill>
                <a:cs typeface="B Mitra" pitchFamily="2" charset="-78"/>
              </a:rPr>
              <a:t>دین باطل </a:t>
            </a:r>
            <a:r>
              <a:rPr lang="fa-IR" sz="2000" dirty="0" smtClean="0">
                <a:cs typeface="B Mitra" pitchFamily="2" charset="-78"/>
              </a:rPr>
              <a:t>همان آیین های ساخته دست بشرمی باشد. (</a:t>
            </a:r>
            <a:r>
              <a:rPr lang="fa-IR" sz="2000" dirty="0">
                <a:solidFill>
                  <a:schemeClr val="accent3">
                    <a:lumMod val="60000"/>
                    <a:lumOff val="40000"/>
                  </a:schemeClr>
                </a:solidFill>
                <a:cs typeface="B Mitra" pitchFamily="2" charset="-78"/>
              </a:rPr>
              <a:t>وَقَالَ فِرْعَوْنُ ذَرُونِی أَقْتُلْ مُوسَى وَلْیَدْعُ رَبَّهُ إِنِّی أَخَافُ أَنْ یُبَدِّلَ دِینَكُمْ أَوْ أَنْ یُظْهِرَ فِی الْأَرْضِ </a:t>
            </a:r>
            <a:r>
              <a:rPr lang="fa-IR" sz="2000" dirty="0" smtClean="0">
                <a:solidFill>
                  <a:schemeClr val="accent3">
                    <a:lumMod val="60000"/>
                    <a:lumOff val="40000"/>
                  </a:schemeClr>
                </a:solidFill>
                <a:cs typeface="B Mitra" pitchFamily="2" charset="-78"/>
              </a:rPr>
              <a:t>الْفَسَادَ</a:t>
            </a:r>
            <a:r>
              <a:rPr lang="fa-IR" sz="2000" dirty="0" smtClean="0">
                <a:cs typeface="B Mitra" pitchFamily="2" charset="-78"/>
              </a:rPr>
              <a:t> ،، و </a:t>
            </a:r>
            <a:r>
              <a:rPr lang="fa-IR" sz="2000" dirty="0">
                <a:cs typeface="B Mitra" pitchFamily="2" charset="-78"/>
              </a:rPr>
              <a:t>فرعون گفت مرا بگذارید موسى را بكشم تا پروردگارش را بخواند من مى‏ ترسم آیین شما را تغییر دهد یا در این سرزمین فساد </a:t>
            </a:r>
            <a:r>
              <a:rPr lang="fa-IR" sz="2000" dirty="0" smtClean="0">
                <a:cs typeface="B Mitra" pitchFamily="2" charset="-78"/>
              </a:rPr>
              <a:t>كند. </a:t>
            </a:r>
            <a:r>
              <a:rPr lang="fa-IR" sz="2000" dirty="0" smtClean="0">
                <a:solidFill>
                  <a:schemeClr val="accent3"/>
                </a:solidFill>
                <a:cs typeface="B Mitra" pitchFamily="2" charset="-78"/>
              </a:rPr>
              <a:t>غافر-26</a:t>
            </a:r>
            <a:r>
              <a:rPr lang="fa-IR" sz="2000" dirty="0" smtClean="0">
                <a:cs typeface="B Mitra" pitchFamily="2" charset="-78"/>
              </a:rPr>
              <a:t>)</a:t>
            </a:r>
          </a:p>
          <a:p>
            <a:pPr algn="r" rtl="1"/>
            <a:r>
              <a:rPr lang="fa-IR" sz="2000" dirty="0" smtClean="0">
                <a:solidFill>
                  <a:srgbClr val="7030A0"/>
                </a:solidFill>
                <a:cs typeface="B Mitra" pitchFamily="2" charset="-78"/>
              </a:rPr>
              <a:t>معیار های دین حق: </a:t>
            </a:r>
            <a:r>
              <a:rPr lang="fa-IR" sz="2000" dirty="0" smtClean="0">
                <a:cs typeface="B Mitra" pitchFamily="2" charset="-78"/>
              </a:rPr>
              <a:t>1-هماهنگی قوانین مقررات با نیازهای واقعی جامعه 2-متحول بودن قوانین با تحولات اجتماعی 3-مطابقت قوانین بافطرت انسان. </a:t>
            </a:r>
          </a:p>
          <a:p>
            <a:pPr algn="r" rtl="1"/>
            <a:r>
              <a:rPr lang="fa-IR" sz="2000" dirty="0" smtClean="0">
                <a:cs typeface="B Mitra" pitchFamily="2" charset="-78"/>
              </a:rPr>
              <a:t>درختی که </a:t>
            </a:r>
            <a:r>
              <a:rPr lang="fa-IR" sz="2000" dirty="0" smtClean="0">
                <a:solidFill>
                  <a:srgbClr val="FF0000"/>
                </a:solidFill>
                <a:cs typeface="B Mitra" pitchFamily="2" charset="-78"/>
              </a:rPr>
              <a:t>ریشه اش را عقائد</a:t>
            </a:r>
            <a:r>
              <a:rPr lang="fa-IR" sz="2000" dirty="0" smtClean="0">
                <a:cs typeface="B Mitra" pitchFamily="2" charset="-78"/>
              </a:rPr>
              <a:t>، </a:t>
            </a:r>
            <a:r>
              <a:rPr lang="fa-IR" sz="2000" dirty="0" smtClean="0">
                <a:solidFill>
                  <a:srgbClr val="00B0F0"/>
                </a:solidFill>
                <a:cs typeface="B Mitra" pitchFamily="2" charset="-78"/>
              </a:rPr>
              <a:t>تنه و شاخه های اصلی آن ارزش ها و فضایل اخلاقی و اجتماعی </a:t>
            </a:r>
            <a:r>
              <a:rPr lang="fa-IR" sz="2000" dirty="0" smtClean="0">
                <a:cs typeface="B Mitra" pitchFamily="2" charset="-78"/>
              </a:rPr>
              <a:t>و </a:t>
            </a:r>
            <a:r>
              <a:rPr lang="fa-IR" sz="2000" dirty="0" smtClean="0">
                <a:solidFill>
                  <a:srgbClr val="00B050"/>
                </a:solidFill>
                <a:cs typeface="B Mitra" pitchFamily="2" charset="-78"/>
              </a:rPr>
              <a:t>سایر شاخ و برگ ها را قوانین و احکام عملی</a:t>
            </a:r>
            <a:r>
              <a:rPr lang="fa-IR" sz="2000" dirty="0" smtClean="0">
                <a:cs typeface="B Mitra" pitchFamily="2" charset="-78"/>
              </a:rPr>
              <a:t> تشکیل می دهند. </a:t>
            </a:r>
          </a:p>
          <a:p>
            <a:pPr algn="r" rtl="1"/>
            <a:r>
              <a:rPr lang="fa-IR" sz="2000" dirty="0" smtClean="0">
                <a:cs typeface="B Mitra" pitchFamily="2" charset="-78"/>
              </a:rPr>
              <a:t>در بحث رابطه دین و تربیت، مراد ما رابطه دین حق با تربیت می باشد. </a:t>
            </a:r>
            <a:endParaRPr lang="en-US" sz="2000" dirty="0">
              <a:cs typeface="B Mitra" pitchFamily="2" charset="-78"/>
            </a:endParaRPr>
          </a:p>
        </p:txBody>
      </p:sp>
    </p:spTree>
    <p:extLst>
      <p:ext uri="{BB962C8B-B14F-4D97-AF65-F5344CB8AC3E}">
        <p14:creationId xmlns:p14="http://schemas.microsoft.com/office/powerpoint/2010/main" val="11798019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7924800" cy="4708981"/>
          </a:xfrm>
          <a:prstGeom prst="rect">
            <a:avLst/>
          </a:prstGeom>
          <a:noFill/>
        </p:spPr>
        <p:txBody>
          <a:bodyPr wrap="square" rtlCol="0">
            <a:spAutoFit/>
          </a:bodyPr>
          <a:lstStyle/>
          <a:p>
            <a:pPr algn="just" rtl="1"/>
            <a:r>
              <a:rPr lang="fa-IR" sz="2000" dirty="0" smtClean="0">
                <a:cs typeface="B Mitra" pitchFamily="2" charset="-78"/>
              </a:rPr>
              <a:t>دین حقی که گفته شد شامل عقائد، احکام و ارزش هاست، سؤال این است: که </a:t>
            </a:r>
            <a:r>
              <a:rPr lang="fa-IR" sz="2000" dirty="0" smtClean="0">
                <a:solidFill>
                  <a:srgbClr val="FF0000"/>
                </a:solidFill>
                <a:cs typeface="B Mitra" pitchFamily="2" charset="-78"/>
              </a:rPr>
              <a:t>حدود و وسعت این عقائد و احکام و ارزش ها تا کجاست؟ </a:t>
            </a:r>
            <a:r>
              <a:rPr lang="fa-IR" sz="2000" dirty="0" smtClean="0">
                <a:cs typeface="B Mitra" pitchFamily="2" charset="-78"/>
              </a:rPr>
              <a:t>آیا </a:t>
            </a:r>
            <a:r>
              <a:rPr lang="fa-IR" sz="2000" dirty="0" smtClean="0">
                <a:solidFill>
                  <a:schemeClr val="accent3">
                    <a:lumMod val="60000"/>
                    <a:lumOff val="40000"/>
                  </a:schemeClr>
                </a:solidFill>
                <a:cs typeface="B Mitra" pitchFamily="2" charset="-78"/>
              </a:rPr>
              <a:t>تنها ناظر به امور خارج از ادراک بشر است </a:t>
            </a:r>
            <a:r>
              <a:rPr lang="fa-IR" sz="2000" dirty="0" smtClean="0">
                <a:cs typeface="B Mitra" pitchFamily="2" charset="-78"/>
              </a:rPr>
              <a:t>یا اینکه </a:t>
            </a:r>
            <a:r>
              <a:rPr lang="fa-IR" sz="2000" dirty="0" smtClean="0">
                <a:solidFill>
                  <a:schemeClr val="accent3">
                    <a:lumMod val="60000"/>
                    <a:lumOff val="40000"/>
                  </a:schemeClr>
                </a:solidFill>
                <a:cs typeface="B Mitra" pitchFamily="2" charset="-78"/>
              </a:rPr>
              <a:t>در امورات مربوط به زندگی دنیوی انسان نیز سخن می گوید؟</a:t>
            </a:r>
            <a:r>
              <a:rPr lang="fa-IR" sz="2000" dirty="0" smtClean="0">
                <a:cs typeface="B Mitra" pitchFamily="2" charset="-78"/>
              </a:rPr>
              <a:t> این مسأله همان چیزی است که در مباحث قلمرو دین و انتظار ما از دین مورد بحث قرار می گیرد. </a:t>
            </a:r>
          </a:p>
          <a:p>
            <a:pPr algn="just" rtl="1"/>
            <a:r>
              <a:rPr lang="fa-IR" sz="2000" dirty="0" smtClean="0">
                <a:solidFill>
                  <a:srgbClr val="00B050"/>
                </a:solidFill>
                <a:cs typeface="B Mitra" pitchFamily="2" charset="-78"/>
              </a:rPr>
              <a:t>قبل از ورود به بحث قلمرو دین ممکن است سؤال شود: با وجود پیشرفت های علمی بشر و تجربه ها و یافته های  دانشمندان درباره علوم انسانی دیگر چه نیازی به دین وجود دارد؟ </a:t>
            </a:r>
            <a:endParaRPr lang="en-US" sz="2000" dirty="0">
              <a:solidFill>
                <a:srgbClr val="00B050"/>
              </a:solidFill>
              <a:cs typeface="B Mitra" pitchFamily="2" charset="-78"/>
            </a:endParaRPr>
          </a:p>
          <a:p>
            <a:pPr algn="just" rtl="1"/>
            <a:r>
              <a:rPr lang="fa-IR" sz="2000" dirty="0" smtClean="0">
                <a:solidFill>
                  <a:srgbClr val="00B0F0"/>
                </a:solidFill>
                <a:cs typeface="B Mitra" pitchFamily="2" charset="-78"/>
              </a:rPr>
              <a:t>1- هرچند بشر با عقل و درک خویش توانسته است به درک بیشتری از فطرت خود و جهان پیرامون خویش داشته باشد، اما این به معنای درک تمامی آنچه بدان نیاز دارد نیست بعلاوه اینکه: در پرتو یافته های جدید خطا و بطلان تعداد فراوانی از یافته های پیشین آشکار شده است، از کجا معلوم که می توان صحت و تمامیت یافته های جدید را ادعا کرد؟ </a:t>
            </a:r>
          </a:p>
          <a:p>
            <a:pPr algn="just" rtl="1"/>
            <a:r>
              <a:rPr lang="fa-IR" sz="2000" dirty="0" smtClean="0">
                <a:solidFill>
                  <a:srgbClr val="7030A0"/>
                </a:solidFill>
                <a:cs typeface="B Mitra" pitchFamily="2" charset="-78"/>
              </a:rPr>
              <a:t>2- ما دو دسته ادراکات عقلی داریم: </a:t>
            </a:r>
            <a:r>
              <a:rPr lang="fa-IR" sz="2000" dirty="0" smtClean="0">
                <a:solidFill>
                  <a:srgbClr val="92D050"/>
                </a:solidFill>
                <a:cs typeface="B Mitra" pitchFamily="2" charset="-78"/>
              </a:rPr>
              <a:t>2/1- عقل نظری، که حقائق اشیاء (هست ها و نیست ها) را درک می کند. </a:t>
            </a:r>
            <a:r>
              <a:rPr lang="fa-IR" sz="2000" dirty="0" smtClean="0">
                <a:cs typeface="B Mitra" pitchFamily="2" charset="-78"/>
              </a:rPr>
              <a:t>2/2- </a:t>
            </a:r>
            <a:r>
              <a:rPr lang="fa-IR" sz="2000" dirty="0" smtClean="0">
                <a:solidFill>
                  <a:schemeClr val="accent3">
                    <a:lumMod val="60000"/>
                    <a:lumOff val="40000"/>
                  </a:schemeClr>
                </a:solidFill>
                <a:cs typeface="B Mitra" pitchFamily="2" charset="-78"/>
              </a:rPr>
              <a:t>عقل عملی، که ما را به سوی انجام اعمال نیک و دوری از بدی ها و زشتی ها می کشاند. </a:t>
            </a:r>
            <a:r>
              <a:rPr lang="fa-IR" sz="2000" dirty="0" smtClean="0">
                <a:cs typeface="B Mitra" pitchFamily="2" charset="-78"/>
              </a:rPr>
              <a:t>سؤال:</a:t>
            </a:r>
            <a:r>
              <a:rPr lang="fa-IR" sz="2000" dirty="0" smtClean="0">
                <a:solidFill>
                  <a:schemeClr val="accent3">
                    <a:lumMod val="60000"/>
                    <a:lumOff val="40000"/>
                  </a:schemeClr>
                </a:solidFill>
                <a:cs typeface="B Mitra" pitchFamily="2" charset="-78"/>
              </a:rPr>
              <a:t> </a:t>
            </a:r>
            <a:r>
              <a:rPr lang="fa-IR" sz="2000" dirty="0" smtClean="0">
                <a:solidFill>
                  <a:srgbClr val="00B0F0"/>
                </a:solidFill>
                <a:cs typeface="B Mitra" pitchFamily="2" charset="-78"/>
              </a:rPr>
              <a:t>چه چیزی از درون عقل عملی را وادار می کند که به نیکی ها گرایش و از بدی ها به دور باشد؟ </a:t>
            </a:r>
            <a:r>
              <a:rPr lang="fa-IR" sz="2000" dirty="0" smtClean="0">
                <a:solidFill>
                  <a:schemeClr val="accent3">
                    <a:lumMod val="60000"/>
                    <a:lumOff val="40000"/>
                  </a:schemeClr>
                </a:solidFill>
                <a:cs typeface="B Mitra" pitchFamily="2" charset="-78"/>
              </a:rPr>
              <a:t>تعقل و ادراک. </a:t>
            </a:r>
            <a:r>
              <a:rPr lang="fa-IR" sz="2000" dirty="0" smtClean="0">
                <a:solidFill>
                  <a:srgbClr val="FF0000"/>
                </a:solidFill>
                <a:cs typeface="B Mitra" pitchFamily="2" charset="-78"/>
              </a:rPr>
              <a:t>خروج تعقل و ادراک از مرحله استعداد صرف به مرحله فعلیت صحیح نیازمند تربیت است و تربیت صحیح تنها در پرتو تعالیم و آموزه های وحی امکان پذیر است.  </a:t>
            </a:r>
            <a:endParaRPr lang="en-US" sz="2000" dirty="0">
              <a:solidFill>
                <a:srgbClr val="FF0000"/>
              </a:solidFill>
              <a:cs typeface="B Mitra" pitchFamily="2" charset="-78"/>
            </a:endParaRPr>
          </a:p>
        </p:txBody>
      </p:sp>
    </p:spTree>
    <p:extLst>
      <p:ext uri="{BB962C8B-B14F-4D97-AF65-F5344CB8AC3E}">
        <p14:creationId xmlns:p14="http://schemas.microsoft.com/office/powerpoint/2010/main" val="656013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8001000" cy="2492990"/>
          </a:xfrm>
          <a:prstGeom prst="rect">
            <a:avLst/>
          </a:prstGeom>
          <a:noFill/>
        </p:spPr>
        <p:txBody>
          <a:bodyPr wrap="square" rtlCol="0">
            <a:spAutoFit/>
          </a:bodyPr>
          <a:lstStyle/>
          <a:p>
            <a:pPr algn="just" rtl="1">
              <a:lnSpc>
                <a:spcPct val="150000"/>
              </a:lnSpc>
            </a:pPr>
            <a:r>
              <a:rPr lang="fa-IR" sz="2000" dirty="0" smtClean="0">
                <a:solidFill>
                  <a:schemeClr val="accent2">
                    <a:lumMod val="75000"/>
                  </a:schemeClr>
                </a:solidFill>
                <a:cs typeface="B Mitra" pitchFamily="2" charset="-78"/>
              </a:rPr>
              <a:t>3- عقل هرچند هم رشد کند و به فرض محال تمامی مسائل مربوط به زندگی و روابط فردی را پاسخ دهد باز هم نمی تواند تمام جوانب حیات بشری را مطالعه نماید </a:t>
            </a:r>
            <a:r>
              <a:rPr lang="fa-IR" sz="2000" dirty="0" smtClean="0">
                <a:solidFill>
                  <a:srgbClr val="FF0000"/>
                </a:solidFill>
                <a:cs typeface="B Mitra" pitchFamily="2" charset="-78"/>
              </a:rPr>
              <a:t>چرا که حیات موجودات زنده فقط منحصر به این دنیا نیست. </a:t>
            </a:r>
          </a:p>
          <a:p>
            <a:pPr algn="just" rtl="1">
              <a:lnSpc>
                <a:spcPct val="150000"/>
              </a:lnSpc>
            </a:pPr>
            <a:r>
              <a:rPr lang="fa-IR" sz="2000" dirty="0" smtClean="0">
                <a:cs typeface="B Mitra" pitchFamily="2" charset="-78"/>
              </a:rPr>
              <a:t>بنابراین: </a:t>
            </a:r>
            <a:r>
              <a:rPr lang="fa-IR" sz="2000" dirty="0" smtClean="0">
                <a:solidFill>
                  <a:schemeClr val="accent1"/>
                </a:solidFill>
                <a:cs typeface="B Mitra" pitchFamily="2" charset="-78"/>
              </a:rPr>
              <a:t>اولا</a:t>
            </a:r>
            <a:r>
              <a:rPr lang="fa-IR" sz="2000" dirty="0" smtClean="0">
                <a:cs typeface="B Mitra" pitchFamily="2" charset="-78"/>
              </a:rPr>
              <a:t>، عقل ما قادر به درک مصالح و مفاسد اخروی اعمالمان نیست و محدوده آگاهی ما این جهانی است. </a:t>
            </a:r>
            <a:r>
              <a:rPr lang="fa-IR" sz="2000" dirty="0" smtClean="0">
                <a:solidFill>
                  <a:schemeClr val="accent1"/>
                </a:solidFill>
                <a:cs typeface="B Mitra" pitchFamily="2" charset="-78"/>
              </a:rPr>
              <a:t>ثانیا</a:t>
            </a:r>
            <a:r>
              <a:rPr lang="fa-IR" sz="2000" dirty="0" smtClean="0">
                <a:cs typeface="B Mitra" pitchFamily="2" charset="-78"/>
              </a:rPr>
              <a:t>، عقل ما کیفیت و کمیت اعمال را بگونه ای که بیشترین ثمردهی را در آخرت داشته باشد نمی داند. </a:t>
            </a:r>
          </a:p>
          <a:p>
            <a:pPr algn="just" rtl="1">
              <a:lnSpc>
                <a:spcPct val="150000"/>
              </a:lnSpc>
            </a:pPr>
            <a:r>
              <a:rPr lang="fa-IR" sz="2400" b="1" dirty="0" smtClean="0">
                <a:solidFill>
                  <a:srgbClr val="FF0000"/>
                </a:solidFill>
                <a:cs typeface="B Mitra" pitchFamily="2" charset="-78"/>
              </a:rPr>
              <a:t>پس: کشف نظر دین در مسأله تربیت یک ضرورت است.   </a:t>
            </a:r>
            <a:endParaRPr lang="en-US" sz="2400" b="1" dirty="0">
              <a:solidFill>
                <a:srgbClr val="FF0000"/>
              </a:solidFill>
              <a:cs typeface="B Mitra" pitchFamily="2" charset="-78"/>
            </a:endParaRPr>
          </a:p>
        </p:txBody>
      </p:sp>
    </p:spTree>
    <p:extLst>
      <p:ext uri="{BB962C8B-B14F-4D97-AF65-F5344CB8AC3E}">
        <p14:creationId xmlns:p14="http://schemas.microsoft.com/office/powerpoint/2010/main" val="28713935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smtClean="0">
                <a:solidFill>
                  <a:srgbClr val="FF0000"/>
                </a:solidFill>
                <a:cs typeface="B Mitra" pitchFamily="2" charset="-78"/>
              </a:rPr>
              <a:t>قلمرو دین (1)</a:t>
            </a:r>
            <a:endParaRPr lang="en-US" sz="2400" dirty="0">
              <a:solidFill>
                <a:srgbClr val="FF0000"/>
              </a:solidFill>
              <a:cs typeface="B Mitra" pitchFamily="2" charset="-78"/>
            </a:endParaRPr>
          </a:p>
        </p:txBody>
      </p:sp>
      <p:sp>
        <p:nvSpPr>
          <p:cNvPr id="3" name="Content Placeholder 2"/>
          <p:cNvSpPr>
            <a:spLocks noGrp="1"/>
          </p:cNvSpPr>
          <p:nvPr>
            <p:ph sz="quarter" idx="1"/>
          </p:nvPr>
        </p:nvSpPr>
        <p:spPr/>
        <p:txBody>
          <a:bodyPr>
            <a:normAutofit/>
          </a:bodyPr>
          <a:lstStyle/>
          <a:p>
            <a:pPr algn="just" rtl="1"/>
            <a:r>
              <a:rPr lang="fa-IR" sz="2000" dirty="0" smtClean="0">
                <a:cs typeface="B Mitra" pitchFamily="2" charset="-78"/>
              </a:rPr>
              <a:t>در این حوزه عالمان مسلمان و غیر مسلمان اظهارنظر کرده اند که حاصل آنها </a:t>
            </a:r>
            <a:r>
              <a:rPr lang="fa-IR" sz="2000" dirty="0" smtClean="0">
                <a:solidFill>
                  <a:srgbClr val="FF0000"/>
                </a:solidFill>
                <a:cs typeface="B Mitra" pitchFamily="2" charset="-78"/>
              </a:rPr>
              <a:t>سه </a:t>
            </a:r>
            <a:r>
              <a:rPr lang="fa-IR" sz="2000" dirty="0" smtClean="0">
                <a:solidFill>
                  <a:srgbClr val="FF0000"/>
                </a:solidFill>
                <a:cs typeface="B Mitra" pitchFamily="2" charset="-78"/>
              </a:rPr>
              <a:t>دیدگاه </a:t>
            </a:r>
            <a:r>
              <a:rPr lang="fa-IR" sz="2000" dirty="0" smtClean="0">
                <a:cs typeface="B Mitra" pitchFamily="2" charset="-78"/>
              </a:rPr>
              <a:t>هست:</a:t>
            </a:r>
          </a:p>
          <a:p>
            <a:pPr algn="just" rtl="1"/>
            <a:r>
              <a:rPr lang="fa-IR" sz="2000" dirty="0" smtClean="0">
                <a:solidFill>
                  <a:srgbClr val="7030A0"/>
                </a:solidFill>
                <a:cs typeface="B Mitra" pitchFamily="2" charset="-78"/>
              </a:rPr>
              <a:t>1- دیدگاه حداقلی</a:t>
            </a:r>
            <a:r>
              <a:rPr lang="fa-IR" sz="2000" dirty="0" smtClean="0">
                <a:cs typeface="B Mitra" pitchFamily="2" charset="-78"/>
              </a:rPr>
              <a:t>: صاحبان این دیدگاه </a:t>
            </a:r>
            <a:r>
              <a:rPr lang="fa-IR" sz="2000" dirty="0" smtClean="0">
                <a:solidFill>
                  <a:srgbClr val="C00000"/>
                </a:solidFill>
                <a:cs typeface="B Mitra" pitchFamily="2" charset="-78"/>
              </a:rPr>
              <a:t>با محصور کردن دین در سعادت آخرتی</a:t>
            </a:r>
            <a:r>
              <a:rPr lang="fa-IR" sz="2000" dirty="0" smtClean="0">
                <a:cs typeface="B Mitra" pitchFamily="2" charset="-78"/>
              </a:rPr>
              <a:t>، منکر دخالت دین و حضور آن در عرصه اجتماع و امور سیاسی هستند و گستره دین در امور اجتماعی، سیاسی، اخلاقی و فقهی را </a:t>
            </a:r>
            <a:r>
              <a:rPr lang="fa-IR" sz="2000" dirty="0" smtClean="0">
                <a:solidFill>
                  <a:srgbClr val="C00000"/>
                </a:solidFill>
                <a:cs typeface="B Mitra" pitchFamily="2" charset="-78"/>
              </a:rPr>
              <a:t>به حداقل می رسانند </a:t>
            </a:r>
            <a:r>
              <a:rPr lang="fa-IR" sz="2000" dirty="0" smtClean="0">
                <a:cs typeface="B Mitra" pitchFamily="2" charset="-78"/>
              </a:rPr>
              <a:t>و بدین طریق دین را سکولاریزه کرده و به جدایی دین از سیاست (یا دین و دنیا) قائل هستند. </a:t>
            </a:r>
          </a:p>
          <a:p>
            <a:pPr algn="just" rtl="1"/>
            <a:r>
              <a:rPr lang="fa-IR" sz="2000" dirty="0" smtClean="0">
                <a:cs typeface="B Mitra" pitchFamily="2" charset="-78"/>
              </a:rPr>
              <a:t>اینان معتقدند: خداوند دین را برای کارهای این جهانی نفرستاده است بلکه تعالیم دینی </a:t>
            </a:r>
            <a:r>
              <a:rPr lang="fa-IR" sz="2000" dirty="0" smtClean="0">
                <a:solidFill>
                  <a:srgbClr val="00B0F0"/>
                </a:solidFill>
                <a:cs typeface="B Mitra" pitchFamily="2" charset="-78"/>
              </a:rPr>
              <a:t>برای آباد ساختن آخرت ما بیان شده است و اهداف دیگری از جمله توصیه های بهداشتی، روانی، نیازهای اقتصادی، فرهنگی و ... ندارد.  </a:t>
            </a:r>
          </a:p>
          <a:p>
            <a:pPr algn="just" rtl="1"/>
            <a:r>
              <a:rPr lang="fa-IR" sz="2000" dirty="0" smtClean="0">
                <a:solidFill>
                  <a:srgbClr val="7030A0"/>
                </a:solidFill>
                <a:cs typeface="B Mitra" pitchFamily="2" charset="-78"/>
              </a:rPr>
              <a:t>2- دیدگاه حداکثری</a:t>
            </a:r>
            <a:r>
              <a:rPr lang="fa-IR" sz="2000" dirty="0" smtClean="0">
                <a:cs typeface="B Mitra" pitchFamily="2" charset="-78"/>
              </a:rPr>
              <a:t>: در مقابل گروهی از عالمان مسیحی و مسلمان، وحی را جانشین همه معارف بشری اعم از علوم تجربی، اخلاقی و مابعدالطبیعی می دانستند و بر این باور بودند که خداوند هر آنچه نیاز بشر بوده را در کتاب مقدس آورده است. </a:t>
            </a:r>
            <a:r>
              <a:rPr lang="fa-IR" sz="2000" dirty="0" smtClean="0">
                <a:solidFill>
                  <a:srgbClr val="0070C0"/>
                </a:solidFill>
                <a:cs typeface="B Mitra" pitchFamily="2" charset="-78"/>
              </a:rPr>
              <a:t>آنها معتقدند که باید صرفا شریعت را آموخت و نیازی به فراگیری هیچ چیز دیگری نیست. </a:t>
            </a:r>
            <a:endParaRPr lang="en-US" sz="2000" dirty="0">
              <a:solidFill>
                <a:srgbClr val="0070C0"/>
              </a:solidFill>
              <a:cs typeface="B Mitra" pitchFamily="2" charset="-78"/>
            </a:endParaRPr>
          </a:p>
        </p:txBody>
      </p:sp>
    </p:spTree>
    <p:extLst>
      <p:ext uri="{BB962C8B-B14F-4D97-AF65-F5344CB8AC3E}">
        <p14:creationId xmlns:p14="http://schemas.microsoft.com/office/powerpoint/2010/main" val="17778686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143000"/>
            <a:ext cx="7543800" cy="3046988"/>
          </a:xfrm>
          <a:prstGeom prst="rect">
            <a:avLst/>
          </a:prstGeom>
          <a:noFill/>
        </p:spPr>
        <p:txBody>
          <a:bodyPr wrap="square" rtlCol="0">
            <a:spAutoFit/>
          </a:bodyPr>
          <a:lstStyle/>
          <a:p>
            <a:pPr algn="just" rtl="1"/>
            <a:r>
              <a:rPr lang="fa-IR" sz="2400" dirty="0" smtClean="0">
                <a:solidFill>
                  <a:srgbClr val="FF0000"/>
                </a:solidFill>
                <a:cs typeface="B Mitra" pitchFamily="2" charset="-78"/>
              </a:rPr>
              <a:t>قلمرو دین (2)</a:t>
            </a:r>
          </a:p>
          <a:p>
            <a:pPr algn="just" rtl="1"/>
            <a:endParaRPr lang="fa-IR" dirty="0">
              <a:cs typeface="B Mitra" pitchFamily="2" charset="-78"/>
            </a:endParaRPr>
          </a:p>
          <a:p>
            <a:pPr algn="just" rtl="1">
              <a:lnSpc>
                <a:spcPct val="150000"/>
              </a:lnSpc>
            </a:pPr>
            <a:r>
              <a:rPr lang="fa-IR" sz="2000" b="1" dirty="0" smtClean="0">
                <a:cs typeface="B Mitra" pitchFamily="2" charset="-78"/>
              </a:rPr>
              <a:t>دیدگاه سوم: </a:t>
            </a:r>
            <a:r>
              <a:rPr lang="fa-IR" sz="2000" dirty="0" smtClean="0">
                <a:cs typeface="B Mitra" pitchFamily="2" charset="-78"/>
              </a:rPr>
              <a:t>در مقابل این دو دیدگاه، </a:t>
            </a:r>
            <a:r>
              <a:rPr lang="fa-IR" sz="2000" dirty="0" smtClean="0">
                <a:solidFill>
                  <a:srgbClr val="00B050"/>
                </a:solidFill>
                <a:cs typeface="B Mitra" pitchFamily="2" charset="-78"/>
              </a:rPr>
              <a:t>نظریه جامع دیگری وجود دارد </a:t>
            </a:r>
            <a:r>
              <a:rPr lang="fa-IR" sz="2000" dirty="0" smtClean="0">
                <a:cs typeface="B Mitra" pitchFamily="2" charset="-78"/>
              </a:rPr>
              <a:t>که در پرتو آن طیف وسیعی از اندیشمندان  معتقدند: </a:t>
            </a:r>
            <a:r>
              <a:rPr lang="fa-IR" sz="2000" dirty="0" smtClean="0">
                <a:solidFill>
                  <a:srgbClr val="C00000"/>
                </a:solidFill>
                <a:cs typeface="B Mitra" pitchFamily="2" charset="-78"/>
              </a:rPr>
              <a:t>راه وسطی هم وجود دارد</a:t>
            </a:r>
            <a:r>
              <a:rPr lang="fa-IR" sz="2000" dirty="0" smtClean="0">
                <a:cs typeface="B Mitra" pitchFamily="2" charset="-78"/>
              </a:rPr>
              <a:t>. به این معنا که دین </a:t>
            </a:r>
            <a:r>
              <a:rPr lang="fa-IR" sz="2000" dirty="0" smtClean="0">
                <a:solidFill>
                  <a:srgbClr val="FF0000"/>
                </a:solidFill>
                <a:cs typeface="B Mitra" pitchFamily="2" charset="-78"/>
              </a:rPr>
              <a:t>از یک طرف در کلیات و امهات مسائل دنیوی سخن دارد و اصول و قواعدی را بیان نموده است</a:t>
            </a:r>
            <a:r>
              <a:rPr lang="fa-IR" sz="2000" dirty="0" smtClean="0">
                <a:cs typeface="B Mitra" pitchFamily="2" charset="-78"/>
              </a:rPr>
              <a:t> اما منطقه هایی هم هست که جایگاه جولان عقل بشری است. </a:t>
            </a:r>
            <a:r>
              <a:rPr lang="fa-IR" sz="2000" dirty="0" smtClean="0">
                <a:solidFill>
                  <a:srgbClr val="0070C0"/>
                </a:solidFill>
                <a:cs typeface="B Mitra" pitchFamily="2" charset="-78"/>
              </a:rPr>
              <a:t>دین نه تنها در محدوده ارتباط انسان با خدا بلکه در زمینه های اجتماعی، اقتصادی، اخلاق و سیاست هم دارای یکسری بایدها و نبایدها و اهداف و برنامه هایی است. </a:t>
            </a:r>
            <a:endParaRPr lang="en-US" sz="2000" dirty="0">
              <a:solidFill>
                <a:srgbClr val="0070C0"/>
              </a:solidFill>
              <a:cs typeface="B Mitra" pitchFamily="2" charset="-78"/>
            </a:endParaRPr>
          </a:p>
        </p:txBody>
      </p:sp>
    </p:spTree>
    <p:extLst>
      <p:ext uri="{BB962C8B-B14F-4D97-AF65-F5344CB8AC3E}">
        <p14:creationId xmlns:p14="http://schemas.microsoft.com/office/powerpoint/2010/main" val="337946149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smtClean="0">
                <a:solidFill>
                  <a:srgbClr val="FF0000"/>
                </a:solidFill>
                <a:cs typeface="B Mitra" pitchFamily="2" charset="-78"/>
              </a:rPr>
              <a:t>دین و نظام تربیتی(1) </a:t>
            </a:r>
            <a:endParaRPr lang="en-US" sz="2400" dirty="0">
              <a:solidFill>
                <a:srgbClr val="FF0000"/>
              </a:solidFill>
              <a:cs typeface="B Mitra" pitchFamily="2" charset="-78"/>
            </a:endParaRPr>
          </a:p>
        </p:txBody>
      </p:sp>
      <p:sp>
        <p:nvSpPr>
          <p:cNvPr id="3" name="Content Placeholder 2"/>
          <p:cNvSpPr>
            <a:spLocks noGrp="1"/>
          </p:cNvSpPr>
          <p:nvPr>
            <p:ph sz="quarter" idx="1"/>
          </p:nvPr>
        </p:nvSpPr>
        <p:spPr/>
        <p:txBody>
          <a:bodyPr>
            <a:normAutofit lnSpcReduction="10000"/>
          </a:bodyPr>
          <a:lstStyle/>
          <a:p>
            <a:pPr algn="r" rtl="1"/>
            <a:r>
              <a:rPr lang="fa-IR" sz="2000" dirty="0" smtClean="0">
                <a:cs typeface="B Mitra" pitchFamily="2" charset="-78"/>
              </a:rPr>
              <a:t>بار دیگر تکرار می شود که </a:t>
            </a:r>
            <a:r>
              <a:rPr lang="fa-IR" sz="2000" dirty="0" smtClean="0">
                <a:solidFill>
                  <a:srgbClr val="7030A0"/>
                </a:solidFill>
                <a:cs typeface="B Mitra" pitchFamily="2" charset="-78"/>
              </a:rPr>
              <a:t>مراد از نظام تربیتی بُعد اجرایی آن نیست بلکه مجموعه منتظمی از اندیشه ها درباره هستی، انسان و جامعه است </a:t>
            </a:r>
            <a:r>
              <a:rPr lang="fa-IR" sz="2000" dirty="0" smtClean="0">
                <a:cs typeface="B Mitra" pitchFamily="2" charset="-78"/>
              </a:rPr>
              <a:t>که از آنها اهداف، اصول و روش های تربیتی استخراج می گردد. </a:t>
            </a:r>
          </a:p>
          <a:p>
            <a:pPr algn="r" rtl="1"/>
            <a:r>
              <a:rPr lang="fa-IR" sz="2000" dirty="0" smtClean="0">
                <a:cs typeface="B Mitra" pitchFamily="2" charset="-78"/>
              </a:rPr>
              <a:t>اما در مورد نظر دین در زمینه نظام تربیتی با مراجعه به متون دینی نکات کلی زیر بدست می آید:</a:t>
            </a:r>
          </a:p>
          <a:p>
            <a:pPr algn="r" rtl="1"/>
            <a:r>
              <a:rPr lang="fa-IR" sz="1800" dirty="0" smtClean="0">
                <a:solidFill>
                  <a:srgbClr val="0070C0"/>
                </a:solidFill>
                <a:cs typeface="B Mitra" pitchFamily="2" charset="-78"/>
              </a:rPr>
              <a:t>1- در متون دینی گزاره های فراوانی در حوزه های مختلف موضوعات این دنیایی انسان وجود دارد؛ مانند: اقتصاد، سیاست و تعلیم و تربیت. </a:t>
            </a:r>
          </a:p>
          <a:p>
            <a:pPr algn="r" rtl="1"/>
            <a:r>
              <a:rPr lang="fa-IR" sz="1800" dirty="0" smtClean="0">
                <a:solidFill>
                  <a:srgbClr val="00B050"/>
                </a:solidFill>
                <a:cs typeface="B Mitra" pitchFamily="2" charset="-78"/>
              </a:rPr>
              <a:t>2- در متون دینی محدوده هایی وجود دارد که عرصه جولان اندیشه بشری است و خود دین با دعوت به تفکر، تعقل و تدبر انسان ها را به جست و جوی حقائق در این محدوده دعوت کرده است. </a:t>
            </a:r>
          </a:p>
          <a:p>
            <a:pPr algn="r" rtl="1"/>
            <a:r>
              <a:rPr lang="fa-IR" sz="1800" dirty="0" smtClean="0">
                <a:solidFill>
                  <a:schemeClr val="accent3">
                    <a:lumMod val="60000"/>
                    <a:lumOff val="40000"/>
                  </a:schemeClr>
                </a:solidFill>
                <a:cs typeface="B Mitra" pitchFamily="2" charset="-78"/>
              </a:rPr>
              <a:t>3- آنچه در احکام دینی لحاظ شده است، عمدتا سعادت فردی – اجتماعی، مادی – معنوی، دنیوی- اخروی انسان ها بوده است. </a:t>
            </a:r>
          </a:p>
          <a:p>
            <a:pPr algn="r" rtl="1"/>
            <a:r>
              <a:rPr lang="fa-IR" sz="1800" dirty="0" smtClean="0">
                <a:solidFill>
                  <a:srgbClr val="7030A0"/>
                </a:solidFill>
                <a:cs typeface="B Mitra" pitchFamily="2" charset="-78"/>
              </a:rPr>
              <a:t>4- چنان نیست که بشر با مراجعه به دستورات دینی از اندیشه و تلاش در تحول شیوه ها و روش های تکامل در زندگی بی نیاز شود، بلکه خود دین به این تلاش فکری و عملی توصیه کرده است. </a:t>
            </a:r>
          </a:p>
          <a:p>
            <a:pPr algn="r" rtl="1"/>
            <a:r>
              <a:rPr lang="fa-IR" sz="1800" dirty="0" smtClean="0">
                <a:solidFill>
                  <a:srgbClr val="FF0000"/>
                </a:solidFill>
                <a:cs typeface="B Mitra" pitchFamily="2" charset="-78"/>
              </a:rPr>
              <a:t>5- اسلام در بخش های مبانی، اهداف و روش های تربیتی حضور ملموس و گسترده تری دارد. قرآن و سیره عملی معصومین علیهم السلام مملو از راهکارها و روش های تربیتی است.     </a:t>
            </a:r>
          </a:p>
          <a:p>
            <a:pPr algn="r" rtl="1"/>
            <a:r>
              <a:rPr lang="fa-IR" sz="2000" dirty="0" smtClean="0">
                <a:cs typeface="B Mitra" pitchFamily="2" charset="-78"/>
              </a:rPr>
              <a:t> </a:t>
            </a:r>
            <a:endParaRPr lang="en-US" sz="2000" dirty="0">
              <a:cs typeface="B Mitra" pitchFamily="2" charset="-78"/>
            </a:endParaRPr>
          </a:p>
        </p:txBody>
      </p:sp>
    </p:spTree>
    <p:extLst>
      <p:ext uri="{BB962C8B-B14F-4D97-AF65-F5344CB8AC3E}">
        <p14:creationId xmlns:p14="http://schemas.microsoft.com/office/powerpoint/2010/main" val="1168630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smtClean="0">
                <a:solidFill>
                  <a:srgbClr val="FF0000"/>
                </a:solidFill>
                <a:cs typeface="B Mitra" pitchFamily="2" charset="-78"/>
              </a:rPr>
              <a:t>دین و نظام تربیتی(2)</a:t>
            </a:r>
            <a:endParaRPr lang="en-US" sz="2400" dirty="0">
              <a:solidFill>
                <a:srgbClr val="FF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پس: </a:t>
            </a:r>
            <a:r>
              <a:rPr lang="fa-IR" sz="2000" dirty="0" smtClean="0">
                <a:solidFill>
                  <a:srgbClr val="00B050"/>
                </a:solidFill>
                <a:cs typeface="B Mitra" pitchFamily="2" charset="-78"/>
              </a:rPr>
              <a:t>بطور قطع می توان ادعا کرد که دین دارای مکتب و نظام تربیتی به معنای مجموعه ای منتظم از اندیشه ها می باشد. </a:t>
            </a:r>
          </a:p>
          <a:p>
            <a:pPr algn="r" rtl="1"/>
            <a:r>
              <a:rPr lang="fa-IR" sz="2000" dirty="0" smtClean="0">
                <a:solidFill>
                  <a:srgbClr val="00B0F0"/>
                </a:solidFill>
                <a:cs typeface="B Mitra" pitchFamily="2" charset="-78"/>
              </a:rPr>
              <a:t>قرآن و سنت بینش خاصی را در مورد هستی، انسان و جامعه ارائه کرده اند و بر اساس آنها اهداف، اصول و روش های معینی مشخص گردیده است. </a:t>
            </a:r>
          </a:p>
          <a:p>
            <a:pPr algn="r" rtl="1"/>
            <a:r>
              <a:rPr lang="fa-IR" sz="2000" dirty="0" smtClean="0">
                <a:solidFill>
                  <a:srgbClr val="7030A0"/>
                </a:solidFill>
                <a:cs typeface="B Mitra" pitchFamily="2" charset="-78"/>
              </a:rPr>
              <a:t>جمع آوری و صورت بندی موارد مذکور نظام تربیتی دین را نشان خواهد داد. در فصل بعدی به جزئیات موضوع خواهیم پرداخت.  </a:t>
            </a:r>
            <a:endParaRPr lang="en-US" sz="2000" dirty="0">
              <a:solidFill>
                <a:srgbClr val="7030A0"/>
              </a:solidFill>
              <a:cs typeface="B Mitra" pitchFamily="2" charset="-78"/>
            </a:endParaRPr>
          </a:p>
        </p:txBody>
      </p:sp>
    </p:spTree>
    <p:extLst>
      <p:ext uri="{BB962C8B-B14F-4D97-AF65-F5344CB8AC3E}">
        <p14:creationId xmlns:p14="http://schemas.microsoft.com/office/powerpoint/2010/main" val="31192630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smtClean="0">
                <a:solidFill>
                  <a:srgbClr val="FF0000"/>
                </a:solidFill>
                <a:cs typeface="B Mitra" pitchFamily="2" charset="-78"/>
              </a:rPr>
              <a:t>ارجحیت نظام تربیتی اسلام بر سایر نظام های تربیتی</a:t>
            </a:r>
            <a:endParaRPr lang="en-US" sz="2400" dirty="0">
              <a:solidFill>
                <a:srgbClr val="FF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1- </a:t>
            </a:r>
            <a:r>
              <a:rPr lang="fa-IR" sz="2000" dirty="0" smtClean="0">
                <a:solidFill>
                  <a:srgbClr val="FF0000"/>
                </a:solidFill>
                <a:cs typeface="B Mitra" pitchFamily="2" charset="-78"/>
              </a:rPr>
              <a:t>نظام های دیگر تربیتی به لحاظ دید محدودشان در برخورد با مسائل ناقص عمل می کنند. </a:t>
            </a:r>
            <a:r>
              <a:rPr lang="fa-IR" sz="2000" dirty="0" smtClean="0">
                <a:cs typeface="B Mitra" pitchFamily="2" charset="-78"/>
              </a:rPr>
              <a:t>آنها جنبه های مختلف شخصیت انسان را از نظر دور می دارند. برخی </a:t>
            </a:r>
            <a:r>
              <a:rPr lang="fa-IR" sz="2000" dirty="0" smtClean="0">
                <a:solidFill>
                  <a:srgbClr val="0070C0"/>
                </a:solidFill>
                <a:cs typeface="B Mitra" pitchFamily="2" charset="-78"/>
              </a:rPr>
              <a:t>جنبه زیستی یا فیزیولوژیک </a:t>
            </a:r>
            <a:r>
              <a:rPr lang="fa-IR" sz="2000" dirty="0" smtClean="0">
                <a:cs typeface="B Mitra" pitchFamily="2" charset="-78"/>
              </a:rPr>
              <a:t>و </a:t>
            </a:r>
            <a:r>
              <a:rPr lang="fa-IR" sz="2000" dirty="0" smtClean="0">
                <a:solidFill>
                  <a:srgbClr val="0070C0"/>
                </a:solidFill>
                <a:cs typeface="B Mitra" pitchFamily="2" charset="-78"/>
              </a:rPr>
              <a:t>گروهی جنبه اجتماعی</a:t>
            </a:r>
            <a:r>
              <a:rPr lang="fa-IR" sz="2000" dirty="0" smtClean="0">
                <a:cs typeface="B Mitra" pitchFamily="2" charset="-78"/>
              </a:rPr>
              <a:t> را پایه رفتار انسان قرار می دهند. این دو دسته ضمن محدود ساختن انسان در حوزه های بدنی یا اجتماعی </a:t>
            </a:r>
            <a:r>
              <a:rPr lang="fa-IR" sz="2000" dirty="0" smtClean="0">
                <a:solidFill>
                  <a:schemeClr val="accent3">
                    <a:lumMod val="60000"/>
                    <a:lumOff val="40000"/>
                  </a:schemeClr>
                </a:solidFill>
                <a:cs typeface="B Mitra" pitchFamily="2" charset="-78"/>
              </a:rPr>
              <a:t>قدرت روانی افراد را در برخورد با مسائل از نظر دور می دارند</a:t>
            </a:r>
            <a:r>
              <a:rPr lang="fa-IR" sz="2000" dirty="0" smtClean="0">
                <a:cs typeface="B Mitra" pitchFamily="2" charset="-78"/>
              </a:rPr>
              <a:t>. حال </a:t>
            </a:r>
            <a:r>
              <a:rPr lang="fa-IR" sz="2000" smtClean="0">
                <a:cs typeface="B Mitra" pitchFamily="2" charset="-78"/>
              </a:rPr>
              <a:t>آنکه </a:t>
            </a:r>
            <a:r>
              <a:rPr lang="fa-IR" sz="2000" smtClean="0">
                <a:solidFill>
                  <a:srgbClr val="00B050"/>
                </a:solidFill>
                <a:cs typeface="B Mitra" pitchFamily="2" charset="-78"/>
              </a:rPr>
              <a:t>مُبدع </a:t>
            </a:r>
            <a:r>
              <a:rPr lang="fa-IR" sz="2000" dirty="0" smtClean="0">
                <a:solidFill>
                  <a:srgbClr val="00B050"/>
                </a:solidFill>
                <a:cs typeface="B Mitra" pitchFamily="2" charset="-78"/>
              </a:rPr>
              <a:t>نظام </a:t>
            </a:r>
            <a:r>
              <a:rPr lang="fa-IR" sz="2000" smtClean="0">
                <a:solidFill>
                  <a:srgbClr val="00B050"/>
                </a:solidFill>
                <a:cs typeface="B Mitra" pitchFamily="2" charset="-78"/>
              </a:rPr>
              <a:t>تربیتی اسلام(خداوند متعال) </a:t>
            </a:r>
            <a:r>
              <a:rPr lang="fa-IR" sz="2000" dirty="0" smtClean="0">
                <a:solidFill>
                  <a:srgbClr val="00B050"/>
                </a:solidFill>
                <a:cs typeface="B Mitra" pitchFamily="2" charset="-78"/>
              </a:rPr>
              <a:t>از اشراف تامی بر انسان برخوردار بوده و در سایه علم و آگاهی و بینش عمیق و وسیع خویش، به طرح و بیان اجزا و عناصر نظام می پردازد. </a:t>
            </a:r>
          </a:p>
          <a:p>
            <a:pPr algn="r" rtl="1"/>
            <a:r>
              <a:rPr lang="fa-IR" sz="2000" dirty="0" smtClean="0">
                <a:cs typeface="B Mitra" pitchFamily="2" charset="-78"/>
              </a:rPr>
              <a:t>2- </a:t>
            </a:r>
            <a:r>
              <a:rPr lang="fa-IR" sz="2000" dirty="0" smtClean="0">
                <a:solidFill>
                  <a:srgbClr val="FF0000"/>
                </a:solidFill>
                <a:cs typeface="B Mitra" pitchFamily="2" charset="-78"/>
              </a:rPr>
              <a:t>نظام های دیگر تربیتی به لحاظ محدودیت و اطلاعات اندکی که مبدعان و ارائه دهندگان آنها داشته اند تاکنون نتوانسته است پاسخگوی نیازهای بشر باشند. </a:t>
            </a:r>
            <a:r>
              <a:rPr lang="fa-IR" sz="2000" dirty="0" smtClean="0">
                <a:cs typeface="B Mitra" pitchFamily="2" charset="-78"/>
              </a:rPr>
              <a:t>در حالیکه نظام های دینی به لحاظ </a:t>
            </a:r>
            <a:r>
              <a:rPr lang="fa-IR" sz="2000" dirty="0" smtClean="0">
                <a:solidFill>
                  <a:srgbClr val="0070C0"/>
                </a:solidFill>
                <a:cs typeface="B Mitra" pitchFamily="2" charset="-78"/>
              </a:rPr>
              <a:t>برخورداری از منبع بی نهایت علمی از دقت، تمامیت و هماهنگی اجزا برخوردارند</a:t>
            </a:r>
            <a:r>
              <a:rPr lang="fa-IR" sz="2000" dirty="0" smtClean="0">
                <a:cs typeface="B Mitra" pitchFamily="2" charset="-78"/>
              </a:rPr>
              <a:t>. بویژه دین مبین اسلام که آخرین و جامع ترین دین الهی است و به همه ابعاد انسان توجه نموده است. </a:t>
            </a:r>
          </a:p>
          <a:p>
            <a:pPr algn="r" rtl="1"/>
            <a:r>
              <a:rPr lang="fa-IR" sz="2000" dirty="0" smtClean="0">
                <a:cs typeface="B Mitra" pitchFamily="2" charset="-78"/>
              </a:rPr>
              <a:t>3- درک بشر فقط از امور این جهانی، آن هم به شکل ناقص و محدود می باشد و برای او راهی بسوی مصالح و مفاسد اخروی نیست. </a:t>
            </a:r>
          </a:p>
          <a:p>
            <a:pPr algn="r" rtl="1"/>
            <a:r>
              <a:rPr lang="fa-IR" sz="2000" dirty="0" smtClean="0">
                <a:solidFill>
                  <a:srgbClr val="7030A0"/>
                </a:solidFill>
                <a:cs typeface="B Mitra" pitchFamily="2" charset="-78"/>
              </a:rPr>
              <a:t>بنابراین نظام دینی و تربیتی اسلام به لحاظ همین اشراف و آگاهی و نیز با توجه به شواهد و قرائن تاریخی بر سایر نظام ها ارجحیت داشته و دارد. </a:t>
            </a:r>
            <a:endParaRPr lang="en-US" sz="2000" dirty="0">
              <a:solidFill>
                <a:srgbClr val="7030A0"/>
              </a:solidFill>
              <a:cs typeface="B Mitra" pitchFamily="2" charset="-78"/>
            </a:endParaRPr>
          </a:p>
        </p:txBody>
      </p:sp>
    </p:spTree>
    <p:extLst>
      <p:ext uri="{BB962C8B-B14F-4D97-AF65-F5344CB8AC3E}">
        <p14:creationId xmlns:p14="http://schemas.microsoft.com/office/powerpoint/2010/main" val="39135390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7467600" cy="1905000"/>
          </a:xfrm>
        </p:spPr>
        <p:txBody>
          <a:bodyPr>
            <a:normAutofit/>
          </a:bodyPr>
          <a:lstStyle/>
          <a:p>
            <a:pPr algn="r" rtl="1"/>
            <a:r>
              <a:rPr lang="fa-IR" dirty="0" smtClean="0">
                <a:solidFill>
                  <a:schemeClr val="tx1"/>
                </a:solidFill>
                <a:cs typeface="B Mitra" pitchFamily="2" charset="-78"/>
              </a:rPr>
              <a:t>دانشمندان تعلیم و تربیت در باره مفهوم و معنای </a:t>
            </a:r>
            <a:r>
              <a:rPr lang="fa-IR" dirty="0" smtClean="0">
                <a:solidFill>
                  <a:srgbClr val="FF0000"/>
                </a:solidFill>
                <a:cs typeface="B Mitra" pitchFamily="2" charset="-78"/>
              </a:rPr>
              <a:t>تربیت</a:t>
            </a:r>
            <a:r>
              <a:rPr lang="fa-IR" dirty="0" smtClean="0">
                <a:solidFill>
                  <a:schemeClr val="tx1"/>
                </a:solidFill>
                <a:cs typeface="B Mitra" pitchFamily="2" charset="-78"/>
              </a:rPr>
              <a:t> اتفاق نظر نداشته و برای آن تعاریف متعددی آورده اند: </a:t>
            </a:r>
            <a:br>
              <a:rPr lang="fa-IR" dirty="0" smtClean="0">
                <a:solidFill>
                  <a:schemeClr val="tx1"/>
                </a:solidFill>
                <a:cs typeface="B Mitra" pitchFamily="2" charset="-78"/>
              </a:rPr>
            </a:br>
            <a:endParaRPr lang="en-US" dirty="0">
              <a:solidFill>
                <a:schemeClr val="tx1"/>
              </a:solidFill>
              <a:cs typeface="B Mitra" pitchFamily="2" charset="-78"/>
            </a:endParaRPr>
          </a:p>
        </p:txBody>
      </p:sp>
    </p:spTree>
    <p:extLst>
      <p:ext uri="{BB962C8B-B14F-4D97-AF65-F5344CB8AC3E}">
        <p14:creationId xmlns:p14="http://schemas.microsoft.com/office/powerpoint/2010/main" val="3662954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Mitra" pitchFamily="2" charset="-78"/>
              </a:rPr>
              <a:t>فصل سوم: مبانی و اصول </a:t>
            </a:r>
            <a:endParaRPr lang="en-US" dirty="0">
              <a:solidFill>
                <a:srgbClr val="FF000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در مباحث قبلی گفته شد: که </a:t>
            </a:r>
            <a:r>
              <a:rPr lang="fa-IR" dirty="0" smtClean="0">
                <a:solidFill>
                  <a:srgbClr val="00B050"/>
                </a:solidFill>
                <a:cs typeface="B Mitra" pitchFamily="2" charset="-78"/>
              </a:rPr>
              <a:t>مراد از نظام تربیتی</a:t>
            </a:r>
            <a:r>
              <a:rPr lang="fa-IR" dirty="0" smtClean="0">
                <a:cs typeface="B Mitra" pitchFamily="2" charset="-78"/>
              </a:rPr>
              <a:t> مجموعه ای از اندیشه ها درباره </a:t>
            </a:r>
            <a:r>
              <a:rPr lang="fa-IR" dirty="0" smtClean="0">
                <a:solidFill>
                  <a:srgbClr val="0070C0"/>
                </a:solidFill>
                <a:cs typeface="B Mitra" pitchFamily="2" charset="-78"/>
              </a:rPr>
              <a:t>هستی</a:t>
            </a:r>
            <a:r>
              <a:rPr lang="fa-IR" dirty="0" smtClean="0">
                <a:cs typeface="B Mitra" pitchFamily="2" charset="-78"/>
              </a:rPr>
              <a:t>، </a:t>
            </a:r>
            <a:r>
              <a:rPr lang="fa-IR" dirty="0" smtClean="0">
                <a:solidFill>
                  <a:srgbClr val="7030A0"/>
                </a:solidFill>
                <a:cs typeface="B Mitra" pitchFamily="2" charset="-78"/>
              </a:rPr>
              <a:t>انسان</a:t>
            </a:r>
            <a:r>
              <a:rPr lang="fa-IR" dirty="0" smtClean="0">
                <a:cs typeface="B Mitra" pitchFamily="2" charset="-78"/>
              </a:rPr>
              <a:t> و </a:t>
            </a:r>
            <a:r>
              <a:rPr lang="fa-IR" dirty="0" smtClean="0">
                <a:solidFill>
                  <a:schemeClr val="accent3"/>
                </a:solidFill>
                <a:cs typeface="B Mitra" pitchFamily="2" charset="-78"/>
              </a:rPr>
              <a:t>جامعه</a:t>
            </a:r>
            <a:r>
              <a:rPr lang="fa-IR" dirty="0" smtClean="0">
                <a:cs typeface="B Mitra" pitchFamily="2" charset="-78"/>
              </a:rPr>
              <a:t> است که از آنها </a:t>
            </a:r>
            <a:r>
              <a:rPr lang="fa-IR" dirty="0" smtClean="0">
                <a:solidFill>
                  <a:srgbClr val="C00000"/>
                </a:solidFill>
                <a:cs typeface="B Mitra" pitchFamily="2" charset="-78"/>
              </a:rPr>
              <a:t>عناصر نظام تربیتی</a:t>
            </a:r>
            <a:r>
              <a:rPr lang="fa-IR" dirty="0" smtClean="0">
                <a:cs typeface="B Mitra" pitchFamily="2" charset="-78"/>
              </a:rPr>
              <a:t> استخراج می شود یعنی: </a:t>
            </a:r>
            <a:r>
              <a:rPr lang="fa-IR" dirty="0" smtClean="0">
                <a:solidFill>
                  <a:schemeClr val="accent4">
                    <a:lumMod val="75000"/>
                  </a:schemeClr>
                </a:solidFill>
                <a:cs typeface="B Mitra" pitchFamily="2" charset="-78"/>
              </a:rPr>
              <a:t>مبانی</a:t>
            </a:r>
            <a:r>
              <a:rPr lang="fa-IR" dirty="0" smtClean="0">
                <a:cs typeface="B Mitra" pitchFamily="2" charset="-78"/>
              </a:rPr>
              <a:t>، </a:t>
            </a:r>
            <a:r>
              <a:rPr lang="fa-IR" dirty="0" smtClean="0">
                <a:solidFill>
                  <a:srgbClr val="92D050"/>
                </a:solidFill>
                <a:cs typeface="B Mitra" pitchFamily="2" charset="-78"/>
              </a:rPr>
              <a:t>اهداف</a:t>
            </a:r>
            <a:r>
              <a:rPr lang="fa-IR" dirty="0" smtClean="0">
                <a:cs typeface="B Mitra" pitchFamily="2" charset="-78"/>
              </a:rPr>
              <a:t>، </a:t>
            </a:r>
            <a:r>
              <a:rPr lang="fa-IR" dirty="0" smtClean="0">
                <a:solidFill>
                  <a:srgbClr val="FFC000"/>
                </a:solidFill>
                <a:cs typeface="B Mitra" pitchFamily="2" charset="-78"/>
              </a:rPr>
              <a:t>اصول</a:t>
            </a:r>
            <a:r>
              <a:rPr lang="fa-IR" dirty="0" smtClean="0">
                <a:cs typeface="B Mitra" pitchFamily="2" charset="-78"/>
              </a:rPr>
              <a:t> و </a:t>
            </a:r>
            <a:r>
              <a:rPr lang="fa-IR" dirty="0" smtClean="0">
                <a:solidFill>
                  <a:srgbClr val="002060"/>
                </a:solidFill>
                <a:cs typeface="B Mitra" pitchFamily="2" charset="-78"/>
              </a:rPr>
              <a:t>روش ها</a:t>
            </a:r>
            <a:r>
              <a:rPr lang="fa-IR" dirty="0" smtClean="0">
                <a:cs typeface="B Mitra" pitchFamily="2" charset="-78"/>
              </a:rPr>
              <a:t>. </a:t>
            </a:r>
          </a:p>
          <a:p>
            <a:pPr algn="r" rtl="1"/>
            <a:r>
              <a:rPr lang="fa-IR" dirty="0" smtClean="0">
                <a:cs typeface="B Mitra" pitchFamily="2" charset="-78"/>
              </a:rPr>
              <a:t>تربیت در هر معنایی که فرض شود از آنجایی که سر و کارش با </a:t>
            </a:r>
            <a:r>
              <a:rPr lang="fa-IR" dirty="0" smtClean="0">
                <a:solidFill>
                  <a:srgbClr val="00B050"/>
                </a:solidFill>
                <a:cs typeface="B Mitra" pitchFamily="2" charset="-78"/>
              </a:rPr>
              <a:t>انسان</a:t>
            </a:r>
            <a:r>
              <a:rPr lang="fa-IR" dirty="0" smtClean="0">
                <a:cs typeface="B Mitra" pitchFamily="2" charset="-78"/>
              </a:rPr>
              <a:t> است، تا </a:t>
            </a:r>
            <a:r>
              <a:rPr lang="fa-IR" dirty="0" smtClean="0">
                <a:solidFill>
                  <a:srgbClr val="C00000"/>
                </a:solidFill>
                <a:cs typeface="B Mitra" pitchFamily="2" charset="-78"/>
              </a:rPr>
              <a:t>قابلیت ها</a:t>
            </a:r>
            <a:r>
              <a:rPr lang="fa-IR" dirty="0" smtClean="0">
                <a:cs typeface="B Mitra" pitchFamily="2" charset="-78"/>
              </a:rPr>
              <a:t>، </a:t>
            </a:r>
            <a:r>
              <a:rPr lang="fa-IR" dirty="0" smtClean="0">
                <a:solidFill>
                  <a:srgbClr val="FF0000"/>
                </a:solidFill>
                <a:cs typeface="B Mitra" pitchFamily="2" charset="-78"/>
              </a:rPr>
              <a:t>استعدادها</a:t>
            </a:r>
            <a:r>
              <a:rPr lang="fa-IR" dirty="0" smtClean="0">
                <a:cs typeface="B Mitra" pitchFamily="2" charset="-78"/>
              </a:rPr>
              <a:t>، </a:t>
            </a:r>
            <a:r>
              <a:rPr lang="fa-IR" dirty="0" smtClean="0">
                <a:solidFill>
                  <a:schemeClr val="accent2">
                    <a:lumMod val="75000"/>
                  </a:schemeClr>
                </a:solidFill>
                <a:cs typeface="B Mitra" pitchFamily="2" charset="-78"/>
              </a:rPr>
              <a:t>ویژگی ها</a:t>
            </a:r>
            <a:r>
              <a:rPr lang="fa-IR" dirty="0" smtClean="0">
                <a:cs typeface="B Mitra" pitchFamily="2" charset="-78"/>
              </a:rPr>
              <a:t> و </a:t>
            </a:r>
            <a:r>
              <a:rPr lang="fa-IR" dirty="0" smtClean="0">
                <a:solidFill>
                  <a:srgbClr val="0070C0"/>
                </a:solidFill>
                <a:cs typeface="B Mitra" pitchFamily="2" charset="-78"/>
              </a:rPr>
              <a:t>خصایص</a:t>
            </a:r>
            <a:r>
              <a:rPr lang="fa-IR" dirty="0" smtClean="0">
                <a:cs typeface="B Mitra" pitchFamily="2" charset="-78"/>
              </a:rPr>
              <a:t> انسان </a:t>
            </a:r>
            <a:r>
              <a:rPr lang="fa-IR" dirty="0" smtClean="0">
                <a:solidFill>
                  <a:srgbClr val="FF0000"/>
                </a:solidFill>
                <a:cs typeface="B Mitra" pitchFamily="2" charset="-78"/>
              </a:rPr>
              <a:t>(مبانی) </a:t>
            </a:r>
            <a:r>
              <a:rPr lang="fa-IR" dirty="0" smtClean="0">
                <a:cs typeface="B Mitra" pitchFamily="2" charset="-78"/>
              </a:rPr>
              <a:t>شناخته نشود بحث از تربیت و کشف اصول و روش های تربیت بی معنا خواهد بود. </a:t>
            </a:r>
          </a:p>
          <a:p>
            <a:pPr algn="r" rtl="1"/>
            <a:r>
              <a:rPr lang="fa-IR" dirty="0" smtClean="0">
                <a:cs typeface="B Mitra" pitchFamily="2" charset="-78"/>
              </a:rPr>
              <a:t>حال که می آییم انسان را بشناسیم </a:t>
            </a:r>
            <a:r>
              <a:rPr lang="fa-IR" dirty="0" smtClean="0">
                <a:solidFill>
                  <a:schemeClr val="accent3"/>
                </a:solidFill>
                <a:cs typeface="B Mitra" pitchFamily="2" charset="-78"/>
              </a:rPr>
              <a:t>مکاتب</a:t>
            </a:r>
            <a:r>
              <a:rPr lang="fa-IR" dirty="0" smtClean="0">
                <a:cs typeface="B Mitra" pitchFamily="2" charset="-78"/>
              </a:rPr>
              <a:t> و </a:t>
            </a:r>
            <a:r>
              <a:rPr lang="fa-IR" dirty="0" smtClean="0">
                <a:solidFill>
                  <a:srgbClr val="7030A0"/>
                </a:solidFill>
                <a:cs typeface="B Mitra" pitchFamily="2" charset="-78"/>
              </a:rPr>
              <a:t>نظام های گوناگون تربیتی</a:t>
            </a:r>
            <a:r>
              <a:rPr lang="fa-IR" dirty="0" smtClean="0">
                <a:cs typeface="B Mitra" pitchFamily="2" charset="-78"/>
              </a:rPr>
              <a:t> شکل خواهند گرفت که هر کدام درباره مبانی تربیتی دیدگاه های منحصر به فردی دارند. به عنوان مثال دو مکتب تربیتی زیر را در نظر می گیریم:</a:t>
            </a:r>
            <a:endParaRPr lang="en-US" dirty="0">
              <a:cs typeface="B Mitra" pitchFamily="2" charset="-78"/>
            </a:endParaRPr>
          </a:p>
        </p:txBody>
      </p:sp>
    </p:spTree>
    <p:extLst>
      <p:ext uri="{BB962C8B-B14F-4D97-AF65-F5344CB8AC3E}">
        <p14:creationId xmlns:p14="http://schemas.microsoft.com/office/powerpoint/2010/main" val="1587551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Mitra" pitchFamily="2" charset="-78"/>
              </a:rPr>
              <a:t>اندیشه های تربیتی جان لاک و روسو </a:t>
            </a:r>
            <a:endParaRPr lang="en-US" dirty="0">
              <a:solidFill>
                <a:srgbClr val="FF000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جان لاک از فیلسوفان ق 17م انگلستان و از بنیان گذاران مکتب لیبرالیسم معتقد بود که </a:t>
            </a:r>
            <a:r>
              <a:rPr lang="fa-IR" dirty="0" smtClean="0">
                <a:solidFill>
                  <a:srgbClr val="00B050"/>
                </a:solidFill>
                <a:cs typeface="B Mitra" pitchFamily="2" charset="-78"/>
              </a:rPr>
              <a:t>انسان ها چون لوح پاک و دست نخورده و تهی از دانش زاده می شوند و هیچ دانسته درونی و ذاتی ندارند بلکه هر آنچه می دانند از راه مشاهده(تجربه) بدست می آورند. </a:t>
            </a:r>
          </a:p>
          <a:p>
            <a:pPr algn="r" rtl="1"/>
            <a:r>
              <a:rPr lang="fa-IR" dirty="0" smtClean="0">
                <a:cs typeface="B Mitra" pitchFamily="2" charset="-78"/>
              </a:rPr>
              <a:t>ژان ژاک روسو از فیلسوفان ق 18م سوئیسی که اندیشه های او در زمینه های سیاسی، ادبی و تربیتی تأثیر بزرگی بر معاصران خود گذاشت، </a:t>
            </a:r>
            <a:r>
              <a:rPr lang="fa-IR" dirty="0" smtClean="0">
                <a:solidFill>
                  <a:schemeClr val="accent3"/>
                </a:solidFill>
                <a:cs typeface="B Mitra" pitchFamily="2" charset="-78"/>
              </a:rPr>
              <a:t>در زمینه تربیت کتابی به نام «امیل» دارد</a:t>
            </a:r>
            <a:r>
              <a:rPr lang="fa-IR" dirty="0" smtClean="0">
                <a:cs typeface="B Mitra" pitchFamily="2" charset="-78"/>
              </a:rPr>
              <a:t>. او معتقد است: </a:t>
            </a:r>
            <a:r>
              <a:rPr lang="fa-IR" dirty="0" smtClean="0">
                <a:solidFill>
                  <a:schemeClr val="accent2">
                    <a:lumMod val="75000"/>
                  </a:schemeClr>
                </a:solidFill>
                <a:cs typeface="B Mitra" pitchFamily="2" charset="-78"/>
              </a:rPr>
              <a:t>طبیعت انسان را آزاد آفریده ولی جامعه او را شریر تربیت نموده است</a:t>
            </a:r>
            <a:r>
              <a:rPr lang="fa-IR" dirty="0" smtClean="0">
                <a:cs typeface="B Mitra" pitchFamily="2" charset="-78"/>
              </a:rPr>
              <a:t>. </a:t>
            </a:r>
            <a:r>
              <a:rPr lang="fa-IR" dirty="0" smtClean="0">
                <a:solidFill>
                  <a:schemeClr val="accent3">
                    <a:lumMod val="60000"/>
                    <a:lumOff val="40000"/>
                  </a:schemeClr>
                </a:solidFill>
                <a:cs typeface="B Mitra" pitchFamily="2" charset="-78"/>
              </a:rPr>
              <a:t>طبیعت انسان را آزاد آفریده ولی جامعه او را بدبخت و بیچاره نموده است</a:t>
            </a:r>
            <a:r>
              <a:rPr lang="fa-IR" dirty="0" smtClean="0">
                <a:cs typeface="B Mitra" pitchFamily="2" charset="-78"/>
              </a:rPr>
              <a:t>. از نظر او </a:t>
            </a:r>
            <a:r>
              <a:rPr lang="fa-IR" dirty="0" smtClean="0">
                <a:solidFill>
                  <a:srgbClr val="00B050"/>
                </a:solidFill>
                <a:cs typeface="B Mitra" pitchFamily="2" charset="-78"/>
              </a:rPr>
              <a:t>نوجوان «طبیعت و سرشت نیکویی» دارد و تربیت او نباید براساس تلقین ارزش های اخلاقی، اعمال قدرت یا توقعات زیاد جامعه باشد</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38338928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Mitra" pitchFamily="2" charset="-78"/>
              </a:rPr>
              <a:t>مقایسه دو دیدگاه</a:t>
            </a:r>
            <a:endParaRPr lang="en-US" dirty="0">
              <a:solidFill>
                <a:srgbClr val="FF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dirty="0" smtClean="0">
                <a:cs typeface="B Mitra" pitchFamily="2" charset="-78"/>
              </a:rPr>
              <a:t>بسیار پرواضح است که اصول و روش هایی که از </a:t>
            </a:r>
            <a:r>
              <a:rPr lang="fa-IR" dirty="0" smtClean="0">
                <a:solidFill>
                  <a:srgbClr val="00B050"/>
                </a:solidFill>
                <a:cs typeface="B Mitra" pitchFamily="2" charset="-78"/>
              </a:rPr>
              <a:t>نظریه «لوح سفید و نانوشته» جان لاک</a:t>
            </a:r>
            <a:r>
              <a:rPr lang="fa-IR" dirty="0" smtClean="0">
                <a:cs typeface="B Mitra" pitchFamily="2" charset="-78"/>
              </a:rPr>
              <a:t> بدست می آید با آنچه از </a:t>
            </a:r>
            <a:r>
              <a:rPr lang="fa-IR" dirty="0" smtClean="0">
                <a:solidFill>
                  <a:srgbClr val="0070C0"/>
                </a:solidFill>
                <a:cs typeface="B Mitra" pitchFamily="2" charset="-78"/>
              </a:rPr>
              <a:t>نظریه «طبیعت و سرشت نیکو»ی روسو</a:t>
            </a:r>
            <a:r>
              <a:rPr lang="fa-IR" dirty="0" smtClean="0">
                <a:cs typeface="B Mitra" pitchFamily="2" charset="-78"/>
              </a:rPr>
              <a:t> استنباط می شود </a:t>
            </a:r>
            <a:r>
              <a:rPr lang="fa-IR" dirty="0" smtClean="0">
                <a:solidFill>
                  <a:srgbClr val="FF0000"/>
                </a:solidFill>
                <a:cs typeface="B Mitra" pitchFamily="2" charset="-78"/>
              </a:rPr>
              <a:t>تفاوت زیادی دارد</a:t>
            </a:r>
            <a:r>
              <a:rPr lang="fa-IR" dirty="0" smtClean="0">
                <a:cs typeface="B Mitra" pitchFamily="2" charset="-78"/>
              </a:rPr>
              <a:t>. </a:t>
            </a:r>
          </a:p>
          <a:p>
            <a:pPr algn="r" rtl="1"/>
            <a:r>
              <a:rPr lang="fa-IR" dirty="0" smtClean="0">
                <a:cs typeface="B Mitra" pitchFamily="2" charset="-78"/>
              </a:rPr>
              <a:t>چرا که: </a:t>
            </a:r>
          </a:p>
          <a:p>
            <a:pPr algn="r" rtl="1"/>
            <a:r>
              <a:rPr lang="fa-IR" dirty="0" smtClean="0">
                <a:cs typeface="B Mitra" pitchFamily="2" charset="-78"/>
              </a:rPr>
              <a:t>از نظریه جان لاک </a:t>
            </a:r>
            <a:r>
              <a:rPr lang="fa-IR" dirty="0" smtClean="0">
                <a:solidFill>
                  <a:srgbClr val="7030A0"/>
                </a:solidFill>
                <a:cs typeface="B Mitra" pitchFamily="2" charset="-78"/>
              </a:rPr>
              <a:t>اصل فعالیت مربی </a:t>
            </a:r>
            <a:r>
              <a:rPr lang="fa-IR" dirty="0" smtClean="0">
                <a:cs typeface="B Mitra" pitchFamily="2" charset="-78"/>
              </a:rPr>
              <a:t>استنتاج می گردد، به این معنا که مربی باید تمام توجه خود را در ارائه اطلاعات و آگاهی به متربی بکار برد و صفحه ذهن و اندیشه متربی را پرسازد.</a:t>
            </a:r>
          </a:p>
          <a:p>
            <a:pPr algn="r" rtl="1"/>
            <a:r>
              <a:rPr lang="fa-IR" dirty="0" smtClean="0">
                <a:cs typeface="B Mitra" pitchFamily="2" charset="-78"/>
              </a:rPr>
              <a:t>ولی در نظریه روسو </a:t>
            </a:r>
            <a:r>
              <a:rPr lang="fa-IR" dirty="0" smtClean="0">
                <a:solidFill>
                  <a:srgbClr val="00B0F0"/>
                </a:solidFill>
                <a:cs typeface="B Mitra" pitchFamily="2" charset="-78"/>
              </a:rPr>
              <a:t>تأکید بیشتر بر آزادی و فعالیت تام متربی است و تأکید بیشتر بردخالت محدود مربی و جامعه می باشد</a:t>
            </a:r>
            <a:r>
              <a:rPr lang="fa-IR" dirty="0" smtClean="0">
                <a:cs typeface="B Mitra" pitchFamily="2" charset="-78"/>
              </a:rPr>
              <a:t>. او معتقد است اگر دست بشر و جامعه به تربیت انسان دراز شد دیگر نمی توان امید داشت که </a:t>
            </a:r>
            <a:r>
              <a:rPr lang="fa-IR" dirty="0" smtClean="0">
                <a:solidFill>
                  <a:srgbClr val="0070C0"/>
                </a:solidFill>
                <a:cs typeface="B Mitra" pitchFamily="2" charset="-78"/>
              </a:rPr>
              <a:t>نیک بودن طبیعت انسانی</a:t>
            </a:r>
            <a:r>
              <a:rPr lang="fa-IR" dirty="0" smtClean="0">
                <a:cs typeface="B Mitra" pitchFamily="2" charset="-78"/>
              </a:rPr>
              <a:t> پایدار بماند.  </a:t>
            </a:r>
          </a:p>
          <a:p>
            <a:pPr algn="r" rtl="1"/>
            <a:r>
              <a:rPr lang="fa-IR" dirty="0" smtClean="0">
                <a:cs typeface="B Mitra" pitchFamily="2" charset="-78"/>
              </a:rPr>
              <a:t>پس: کلید ورود به هر نظام تربیتی دیدگاه های بنیادی آن نظام درباره انسان است. </a:t>
            </a:r>
            <a:endParaRPr lang="en-US" dirty="0">
              <a:cs typeface="B Mitra" pitchFamily="2" charset="-78"/>
            </a:endParaRPr>
          </a:p>
        </p:txBody>
      </p:sp>
    </p:spTree>
    <p:extLst>
      <p:ext uri="{BB962C8B-B14F-4D97-AF65-F5344CB8AC3E}">
        <p14:creationId xmlns:p14="http://schemas.microsoft.com/office/powerpoint/2010/main" val="32143412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Mitra" pitchFamily="2" charset="-78"/>
              </a:rPr>
              <a:t>دیدگاه اسلام</a:t>
            </a:r>
            <a:endParaRPr lang="en-US" dirty="0">
              <a:solidFill>
                <a:srgbClr val="FF000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اسلام قائل به </a:t>
            </a:r>
            <a:r>
              <a:rPr lang="fa-IR" dirty="0" smtClean="0">
                <a:solidFill>
                  <a:srgbClr val="0070C0"/>
                </a:solidFill>
                <a:cs typeface="B Mitra" pitchFamily="2" charset="-78"/>
              </a:rPr>
              <a:t>فطرت آدمی</a:t>
            </a:r>
            <a:r>
              <a:rPr lang="fa-IR" dirty="0" smtClean="0">
                <a:cs typeface="B Mitra" pitchFamily="2" charset="-78"/>
              </a:rPr>
              <a:t> است. شهید مطهری می گوید: اگر انسان دارای یک سلسله فطریات باشد قطعا تربیت او باید با در نظر گرفتن همان فطریات صورت گیرد. </a:t>
            </a:r>
          </a:p>
          <a:p>
            <a:pPr algn="r" rtl="1"/>
            <a:r>
              <a:rPr lang="fa-IR" dirty="0" smtClean="0">
                <a:cs typeface="B Mitra" pitchFamily="2" charset="-78"/>
              </a:rPr>
              <a:t>فارغ از دیدگاه های دیگر، </a:t>
            </a:r>
            <a:r>
              <a:rPr lang="fa-IR" dirty="0" smtClean="0">
                <a:solidFill>
                  <a:srgbClr val="00B050"/>
                </a:solidFill>
                <a:cs typeface="B Mitra" pitchFamily="2" charset="-78"/>
              </a:rPr>
              <a:t>نگاه ما در تربیت انسان نگاه دینی </a:t>
            </a:r>
            <a:r>
              <a:rPr lang="fa-IR" dirty="0" smtClean="0">
                <a:cs typeface="B Mitra" pitchFamily="2" charset="-78"/>
              </a:rPr>
              <a:t>است و در چارچوب آن به عناصر تربیت خواهیم پرداخت.  </a:t>
            </a:r>
            <a:endParaRPr lang="en-US" dirty="0">
              <a:cs typeface="B Mitra" pitchFamily="2" charset="-78"/>
            </a:endParaRPr>
          </a:p>
        </p:txBody>
      </p:sp>
    </p:spTree>
    <p:extLst>
      <p:ext uri="{BB962C8B-B14F-4D97-AF65-F5344CB8AC3E}">
        <p14:creationId xmlns:p14="http://schemas.microsoft.com/office/powerpoint/2010/main" val="33571932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800" dirty="0" smtClean="0">
                <a:solidFill>
                  <a:srgbClr val="FF0000"/>
                </a:solidFill>
                <a:cs typeface="B Mitra" pitchFamily="2" charset="-78"/>
              </a:rPr>
              <a:t>عناصر نظام تربیتی</a:t>
            </a:r>
            <a:br>
              <a:rPr lang="fa-IR" sz="2800" dirty="0" smtClean="0">
                <a:solidFill>
                  <a:srgbClr val="FF0000"/>
                </a:solidFill>
                <a:cs typeface="B Mitra" pitchFamily="2" charset="-78"/>
              </a:rPr>
            </a:br>
            <a:r>
              <a:rPr lang="fa-IR" sz="2800" dirty="0" smtClean="0">
                <a:solidFill>
                  <a:srgbClr val="FF0000"/>
                </a:solidFill>
                <a:cs typeface="B Mitra" pitchFamily="2" charset="-78"/>
              </a:rPr>
              <a:t>1و2- </a:t>
            </a:r>
            <a:r>
              <a:rPr lang="fa-IR" sz="2800" dirty="0" smtClean="0">
                <a:solidFill>
                  <a:srgbClr val="C00000"/>
                </a:solidFill>
                <a:cs typeface="B Mitra" pitchFamily="2" charset="-78"/>
              </a:rPr>
              <a:t>مبانی</a:t>
            </a:r>
            <a:r>
              <a:rPr lang="fa-IR" sz="2800" dirty="0" smtClean="0">
                <a:solidFill>
                  <a:srgbClr val="FF0000"/>
                </a:solidFill>
                <a:cs typeface="B Mitra" pitchFamily="2" charset="-78"/>
              </a:rPr>
              <a:t> و </a:t>
            </a:r>
            <a:r>
              <a:rPr lang="fa-IR" sz="2800" dirty="0" smtClean="0">
                <a:solidFill>
                  <a:schemeClr val="accent3">
                    <a:lumMod val="60000"/>
                    <a:lumOff val="40000"/>
                  </a:schemeClr>
                </a:solidFill>
                <a:cs typeface="B Mitra" pitchFamily="2" charset="-78"/>
              </a:rPr>
              <a:t>اصول</a:t>
            </a:r>
            <a:r>
              <a:rPr lang="fa-IR" sz="2800" dirty="0" smtClean="0">
                <a:solidFill>
                  <a:srgbClr val="FF0000"/>
                </a:solidFill>
                <a:cs typeface="B Mitra" pitchFamily="2" charset="-78"/>
              </a:rPr>
              <a:t> تربیتی</a:t>
            </a:r>
            <a:endParaRPr lang="en-US" sz="2800" dirty="0">
              <a:solidFill>
                <a:srgbClr val="FF00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solidFill>
                  <a:srgbClr val="00B050"/>
                </a:solidFill>
                <a:cs typeface="B Mitra" pitchFamily="2" charset="-78"/>
              </a:rPr>
              <a:t>تعریف مبانی تربیتی</a:t>
            </a:r>
            <a:r>
              <a:rPr lang="fa-IR" sz="2000" dirty="0" smtClean="0">
                <a:cs typeface="B Mitra" pitchFamily="2" charset="-78"/>
              </a:rPr>
              <a:t>: همه یافته ها و گزاره هایی که در باب انسان ارائه می شود و در حوزه تربیت کارآیی دارد مبانی تربیت به شمار می رود. مبانی تربیتی از موقعیت انسان و امکانات و محدودیت های او و نیز ضرورت هایی که حیاتش همواره تحت تأثیر آنهاست، بحث می کند.</a:t>
            </a:r>
          </a:p>
          <a:p>
            <a:pPr algn="r" rtl="1"/>
            <a:r>
              <a:rPr lang="fa-IR" sz="2000" dirty="0" smtClean="0">
                <a:solidFill>
                  <a:srgbClr val="00B050"/>
                </a:solidFill>
                <a:cs typeface="B Mitra" pitchFamily="2" charset="-78"/>
              </a:rPr>
              <a:t>تعریف اصول</a:t>
            </a:r>
            <a:r>
              <a:rPr lang="fa-IR" sz="2000" dirty="0" smtClean="0">
                <a:cs typeface="B Mitra" pitchFamily="2" charset="-78"/>
              </a:rPr>
              <a:t>: واژه اصل و اصول تقریبا در همه شاخه های دانش بشری بکار می روند ولی در حوزه ها و علوم مختلف معانی متفاوتی دارند. </a:t>
            </a:r>
          </a:p>
          <a:p>
            <a:pPr algn="r" rtl="1"/>
            <a:r>
              <a:rPr lang="fa-IR" sz="2000" dirty="0" smtClean="0">
                <a:cs typeface="B Mitra" pitchFamily="2" charset="-78"/>
              </a:rPr>
              <a:t>مثلا در فلسفه وقتی </a:t>
            </a:r>
            <a:r>
              <a:rPr lang="fa-IR" sz="2000" dirty="0" smtClean="0">
                <a:solidFill>
                  <a:srgbClr val="FFC000"/>
                </a:solidFill>
                <a:cs typeface="B Mitra" pitchFamily="2" charset="-78"/>
              </a:rPr>
              <a:t>فلاسفه پیش از سقراط </a:t>
            </a:r>
            <a:r>
              <a:rPr lang="fa-IR" sz="2000" dirty="0" smtClean="0">
                <a:cs typeface="B Mitra" pitchFamily="2" charset="-78"/>
              </a:rPr>
              <a:t>از اصل موجودات سخن می گفتند مرادشان این بود که واقعیت بنیادین هر موجودی آب، آتش و یا غیر آنهاست. </a:t>
            </a:r>
          </a:p>
          <a:p>
            <a:pPr algn="r" rtl="1"/>
            <a:r>
              <a:rPr lang="fa-IR" sz="2000" dirty="0" smtClean="0">
                <a:cs typeface="B Mitra" pitchFamily="2" charset="-78"/>
              </a:rPr>
              <a:t>یا در </a:t>
            </a:r>
            <a:r>
              <a:rPr lang="fa-IR" sz="2000" dirty="0" smtClean="0">
                <a:solidFill>
                  <a:srgbClr val="0070C0"/>
                </a:solidFill>
                <a:cs typeface="B Mitra" pitchFamily="2" charset="-78"/>
              </a:rPr>
              <a:t>فلسفه اسلامی وقتی صحبت از وجود و ماهیت </a:t>
            </a:r>
            <a:r>
              <a:rPr lang="fa-IR" sz="2000" dirty="0" smtClean="0">
                <a:cs typeface="B Mitra" pitchFamily="2" charset="-78"/>
              </a:rPr>
              <a:t>می کردند، منظورشان این بود که کدام یک اصیل و کدام اعتباری اند. کدام یک عینی و قابل تحصیل در خارج و کدام یک حاصل اعتبارهای ذهن می باشد. </a:t>
            </a:r>
          </a:p>
          <a:p>
            <a:pPr algn="r" rtl="1"/>
            <a:r>
              <a:rPr lang="fa-IR" sz="2000" dirty="0" smtClean="0">
                <a:cs typeface="B Mitra" pitchFamily="2" charset="-78"/>
              </a:rPr>
              <a:t>در </a:t>
            </a:r>
            <a:r>
              <a:rPr lang="fa-IR" sz="2000" dirty="0" smtClean="0">
                <a:solidFill>
                  <a:srgbClr val="00B0F0"/>
                </a:solidFill>
                <a:cs typeface="B Mitra" pitchFamily="2" charset="-78"/>
              </a:rPr>
              <a:t>علوم تجربی اصول در معنایی متفاوت از فلسفه </a:t>
            </a:r>
            <a:r>
              <a:rPr lang="fa-IR" sz="2000" dirty="0" smtClean="0">
                <a:cs typeface="B Mitra" pitchFamily="2" charset="-78"/>
              </a:rPr>
              <a:t>بکار برده می شود. ( واقعیت داشتن جهان، یکسان عمل کردن طبیعت، ... ).  </a:t>
            </a:r>
          </a:p>
          <a:p>
            <a:pPr marL="0" indent="0" algn="r" rtl="1">
              <a:buNone/>
            </a:pPr>
            <a:endParaRPr lang="en-US" dirty="0"/>
          </a:p>
        </p:txBody>
      </p:sp>
    </p:spTree>
    <p:extLst>
      <p:ext uri="{BB962C8B-B14F-4D97-AF65-F5344CB8AC3E}">
        <p14:creationId xmlns:p14="http://schemas.microsoft.com/office/powerpoint/2010/main" val="41833216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800" dirty="0">
                <a:solidFill>
                  <a:srgbClr val="FF0000"/>
                </a:solidFill>
                <a:cs typeface="B Mitra" pitchFamily="2" charset="-78"/>
              </a:rPr>
              <a:t>عناصر نظام تربیتی</a:t>
            </a:r>
            <a:br>
              <a:rPr lang="fa-IR" sz="2800" dirty="0">
                <a:solidFill>
                  <a:srgbClr val="FF0000"/>
                </a:solidFill>
                <a:cs typeface="B Mitra" pitchFamily="2" charset="-78"/>
              </a:rPr>
            </a:br>
            <a:r>
              <a:rPr lang="fa-IR" sz="2800" dirty="0">
                <a:solidFill>
                  <a:srgbClr val="FF0000"/>
                </a:solidFill>
                <a:cs typeface="B Mitra" pitchFamily="2" charset="-78"/>
              </a:rPr>
              <a:t>1و2- </a:t>
            </a:r>
            <a:r>
              <a:rPr lang="fa-IR" sz="2800" dirty="0">
                <a:solidFill>
                  <a:srgbClr val="C00000"/>
                </a:solidFill>
                <a:cs typeface="B Mitra" pitchFamily="2" charset="-78"/>
              </a:rPr>
              <a:t>مبانی</a:t>
            </a:r>
            <a:r>
              <a:rPr lang="fa-IR" sz="2800" dirty="0">
                <a:solidFill>
                  <a:srgbClr val="FF0000"/>
                </a:solidFill>
                <a:cs typeface="B Mitra" pitchFamily="2" charset="-78"/>
              </a:rPr>
              <a:t> و </a:t>
            </a:r>
            <a:r>
              <a:rPr lang="fa-IR" sz="2800" dirty="0">
                <a:solidFill>
                  <a:schemeClr val="accent3">
                    <a:lumMod val="60000"/>
                    <a:lumOff val="40000"/>
                  </a:schemeClr>
                </a:solidFill>
                <a:cs typeface="B Mitra" pitchFamily="2" charset="-78"/>
              </a:rPr>
              <a:t>اصول</a:t>
            </a:r>
            <a:r>
              <a:rPr lang="fa-IR" sz="2800" dirty="0">
                <a:solidFill>
                  <a:srgbClr val="FF0000"/>
                </a:solidFill>
                <a:cs typeface="B Mitra" pitchFamily="2" charset="-78"/>
              </a:rPr>
              <a:t> تربیتی</a:t>
            </a:r>
            <a:endParaRPr lang="en-US" sz="2800" dirty="0"/>
          </a:p>
        </p:txBody>
      </p:sp>
      <p:sp>
        <p:nvSpPr>
          <p:cNvPr id="3" name="Content Placeholder 2"/>
          <p:cNvSpPr>
            <a:spLocks noGrp="1"/>
          </p:cNvSpPr>
          <p:nvPr>
            <p:ph sz="quarter" idx="1"/>
          </p:nvPr>
        </p:nvSpPr>
        <p:spPr/>
        <p:txBody>
          <a:bodyPr/>
          <a:lstStyle/>
          <a:p>
            <a:pPr algn="r" rtl="1"/>
            <a:r>
              <a:rPr lang="fa-IR" dirty="0" smtClean="0">
                <a:cs typeface="B Mitra" pitchFamily="2" charset="-78"/>
              </a:rPr>
              <a:t>در حوزه تربیت، گاهی از </a:t>
            </a:r>
            <a:r>
              <a:rPr lang="fa-IR" dirty="0" smtClean="0">
                <a:solidFill>
                  <a:srgbClr val="92D050"/>
                </a:solidFill>
                <a:cs typeface="B Mitra" pitchFamily="2" charset="-78"/>
              </a:rPr>
              <a:t>اصول همان معنایی اراده می شود که از مبانی اراده شده </a:t>
            </a:r>
            <a:r>
              <a:rPr lang="fa-IR" dirty="0" smtClean="0">
                <a:cs typeface="B Mitra" pitchFamily="2" charset="-78"/>
              </a:rPr>
              <a:t>است. در این صورت </a:t>
            </a:r>
            <a:r>
              <a:rPr lang="fa-IR" dirty="0" smtClean="0">
                <a:solidFill>
                  <a:schemeClr val="accent2">
                    <a:lumMod val="75000"/>
                  </a:schemeClr>
                </a:solidFill>
                <a:cs typeface="B Mitra" pitchFamily="2" charset="-78"/>
              </a:rPr>
              <a:t>هر دو به یک معنا </a:t>
            </a:r>
            <a:r>
              <a:rPr lang="fa-IR" dirty="0" smtClean="0">
                <a:cs typeface="B Mitra" pitchFamily="2" charset="-78"/>
              </a:rPr>
              <a:t>هستند. (ویژگی ها، خصلت ها و امکانات انسان). </a:t>
            </a:r>
          </a:p>
          <a:p>
            <a:pPr algn="r" rtl="1"/>
            <a:r>
              <a:rPr lang="fa-IR" dirty="0" smtClean="0">
                <a:cs typeface="B Mitra" pitchFamily="2" charset="-78"/>
              </a:rPr>
              <a:t>اما با نگاه دیگر، </a:t>
            </a:r>
            <a:r>
              <a:rPr lang="fa-IR" dirty="0" smtClean="0">
                <a:solidFill>
                  <a:srgbClr val="C00000"/>
                </a:solidFill>
                <a:cs typeface="B Mitra" pitchFamily="2" charset="-78"/>
              </a:rPr>
              <a:t>اصول صرفا</a:t>
            </a:r>
            <a:r>
              <a:rPr lang="fa-IR" dirty="0" smtClean="0">
                <a:cs typeface="B Mitra" pitchFamily="2" charset="-78"/>
              </a:rPr>
              <a:t> ویژگی ها، خصائص و امکانات نیست </a:t>
            </a:r>
            <a:r>
              <a:rPr lang="fa-IR" dirty="0" smtClean="0">
                <a:solidFill>
                  <a:srgbClr val="00B0F0"/>
                </a:solidFill>
                <a:cs typeface="B Mitra" pitchFamily="2" charset="-78"/>
              </a:rPr>
              <a:t>بلکه قواعدی است که می توان آن را نوعی دستورالعمل کلی و راهنمای عملی تدابیر تربیتی دانست.</a:t>
            </a:r>
            <a:r>
              <a:rPr lang="fa-IR" dirty="0" smtClean="0">
                <a:cs typeface="B Mitra" pitchFamily="2" charset="-78"/>
              </a:rPr>
              <a:t> در این صورت اصول با مبانی </a:t>
            </a:r>
            <a:r>
              <a:rPr lang="fa-IR" dirty="0" smtClean="0">
                <a:solidFill>
                  <a:srgbClr val="FFC000"/>
                </a:solidFill>
                <a:cs typeface="B Mitra" pitchFamily="2" charset="-78"/>
              </a:rPr>
              <a:t>متفاوت</a:t>
            </a:r>
            <a:r>
              <a:rPr lang="fa-IR" dirty="0" smtClean="0">
                <a:cs typeface="B Mitra" pitchFamily="2" charset="-78"/>
              </a:rPr>
              <a:t> خواهد بود. </a:t>
            </a:r>
          </a:p>
          <a:p>
            <a:pPr algn="r" rtl="1"/>
            <a:r>
              <a:rPr lang="fa-IR" dirty="0" smtClean="0">
                <a:cs typeface="B Mitra" pitchFamily="2" charset="-78"/>
              </a:rPr>
              <a:t>مبانی از </a:t>
            </a:r>
            <a:r>
              <a:rPr lang="fa-IR" dirty="0" smtClean="0">
                <a:solidFill>
                  <a:schemeClr val="accent3"/>
                </a:solidFill>
                <a:cs typeface="B Mitra" pitchFamily="2" charset="-78"/>
              </a:rPr>
              <a:t>هست ها</a:t>
            </a:r>
            <a:r>
              <a:rPr lang="fa-IR" dirty="0" smtClean="0">
                <a:cs typeface="B Mitra" pitchFamily="2" charset="-78"/>
              </a:rPr>
              <a:t> سخن می گوید و اصول از </a:t>
            </a:r>
            <a:r>
              <a:rPr lang="fa-IR" dirty="0" smtClean="0">
                <a:solidFill>
                  <a:srgbClr val="7030A0"/>
                </a:solidFill>
                <a:cs typeface="B Mitra" pitchFamily="2" charset="-78"/>
              </a:rPr>
              <a:t>بایدها</a:t>
            </a:r>
            <a:r>
              <a:rPr lang="fa-IR" dirty="0" smtClean="0">
                <a:cs typeface="B Mitra" pitchFamily="2" charset="-78"/>
              </a:rPr>
              <a:t>. در مبانی از «انسان چگونه موجودی است» مطلع می شویم و در اصول از «در تربیت انسان باید چه چیزی را مدّ نظر داشته باشیم» آگاه می شویم. </a:t>
            </a:r>
            <a:endParaRPr lang="en-US" dirty="0">
              <a:cs typeface="B Mitra" pitchFamily="2" charset="-78"/>
            </a:endParaRPr>
          </a:p>
        </p:txBody>
      </p:sp>
    </p:spTree>
    <p:extLst>
      <p:ext uri="{BB962C8B-B14F-4D97-AF65-F5344CB8AC3E}">
        <p14:creationId xmlns:p14="http://schemas.microsoft.com/office/powerpoint/2010/main" val="33586302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20762"/>
          </a:xfrm>
        </p:spPr>
        <p:txBody>
          <a:bodyPr/>
          <a:lstStyle/>
          <a:p>
            <a:pPr algn="r" rtl="1"/>
            <a:r>
              <a:rPr lang="fa-IR" dirty="0" smtClean="0">
                <a:solidFill>
                  <a:srgbClr val="FF3300"/>
                </a:solidFill>
                <a:cs typeface="B Mitra" pitchFamily="2" charset="-78"/>
              </a:rPr>
              <a:t>رابطه اصول و مبانی </a:t>
            </a:r>
            <a:endParaRPr lang="en-US" dirty="0">
              <a:solidFill>
                <a:srgbClr val="FF330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smtClean="0">
                <a:cs typeface="B Mitra" pitchFamily="2" charset="-78"/>
              </a:rPr>
              <a:t>مگر می شود </a:t>
            </a:r>
            <a:r>
              <a:rPr lang="fa-IR" dirty="0" smtClean="0">
                <a:solidFill>
                  <a:srgbClr val="00B050"/>
                </a:solidFill>
                <a:cs typeface="B Mitra" pitchFamily="2" charset="-78"/>
              </a:rPr>
              <a:t>اصول و دستورالعمل های کلی در تربیت انسان</a:t>
            </a:r>
            <a:r>
              <a:rPr lang="fa-IR" dirty="0" smtClean="0">
                <a:cs typeface="B Mitra" pitchFamily="2" charset="-78"/>
              </a:rPr>
              <a:t>، چشم بسته، بی حساب و بدون توجه به واقعیت ها تدوین شود؟ </a:t>
            </a:r>
          </a:p>
          <a:p>
            <a:pPr algn="r" rtl="1"/>
            <a:r>
              <a:rPr lang="fa-IR" dirty="0" smtClean="0">
                <a:cs typeface="B Mitra" pitchFamily="2" charset="-78"/>
              </a:rPr>
              <a:t>حتما که </a:t>
            </a:r>
            <a:r>
              <a:rPr lang="fa-IR" dirty="0" smtClean="0">
                <a:solidFill>
                  <a:srgbClr val="00B0F0"/>
                </a:solidFill>
                <a:cs typeface="B Mitra" pitchFamily="2" charset="-78"/>
              </a:rPr>
              <a:t>این «بایدها» با توجه به مبانی و اهداف تربیت استخراج شوند</a:t>
            </a:r>
            <a:r>
              <a:rPr lang="fa-IR" dirty="0" smtClean="0">
                <a:cs typeface="B Mitra" pitchFamily="2" charset="-78"/>
              </a:rPr>
              <a:t>. به عبارت دیگر: </a:t>
            </a:r>
            <a:r>
              <a:rPr lang="fa-IR" dirty="0" smtClean="0">
                <a:solidFill>
                  <a:schemeClr val="accent1">
                    <a:lumMod val="60000"/>
                    <a:lumOff val="40000"/>
                  </a:schemeClr>
                </a:solidFill>
                <a:cs typeface="B Mitra" pitchFamily="2" charset="-78"/>
              </a:rPr>
              <a:t>اصول کشف شدنی هستند نه اینکه به دلخواه و میل فردی وضع گردند</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27394452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3300"/>
                </a:solidFill>
                <a:cs typeface="B Mitra" pitchFamily="2" charset="-78"/>
              </a:rPr>
              <a:t>مبانی و اصول تربیتی انسان از دیدگاه اسلام (1)</a:t>
            </a:r>
            <a:endParaRPr lang="en-US" dirty="0">
              <a:solidFill>
                <a:srgbClr val="FF3300"/>
              </a:solidFill>
              <a:cs typeface="B Mitra" pitchFamily="2" charset="-78"/>
            </a:endParaRPr>
          </a:p>
        </p:txBody>
      </p:sp>
      <p:sp>
        <p:nvSpPr>
          <p:cNvPr id="3" name="Content Placeholder 2"/>
          <p:cNvSpPr>
            <a:spLocks noGrp="1"/>
          </p:cNvSpPr>
          <p:nvPr>
            <p:ph sz="quarter" idx="1"/>
          </p:nvPr>
        </p:nvSpPr>
        <p:spPr/>
        <p:txBody>
          <a:bodyPr>
            <a:normAutofit fontScale="92500" lnSpcReduction="10000"/>
          </a:bodyPr>
          <a:lstStyle/>
          <a:p>
            <a:pPr algn="r" rtl="1"/>
            <a:r>
              <a:rPr lang="fa-IR" dirty="0" smtClean="0">
                <a:solidFill>
                  <a:srgbClr val="C00000"/>
                </a:solidFill>
                <a:cs typeface="B Mitra" pitchFamily="2" charset="-78"/>
              </a:rPr>
              <a:t>1- مبنای اول: طبیعت ترکیبی انسان </a:t>
            </a:r>
          </a:p>
          <a:p>
            <a:pPr algn="r" rtl="1"/>
            <a:r>
              <a:rPr lang="fa-IR" dirty="0" smtClean="0">
                <a:cs typeface="B Mitra" pitchFamily="2" charset="-78"/>
              </a:rPr>
              <a:t>انسان موجودی است </a:t>
            </a:r>
            <a:r>
              <a:rPr lang="fa-IR" dirty="0" smtClean="0">
                <a:solidFill>
                  <a:srgbClr val="00B050"/>
                </a:solidFill>
                <a:cs typeface="B Mitra" pitchFamily="2" charset="-78"/>
              </a:rPr>
              <a:t>مرکب از جسم و روح</a:t>
            </a:r>
            <a:r>
              <a:rPr lang="fa-IR" dirty="0" smtClean="0">
                <a:cs typeface="B Mitra" pitchFamily="2" charset="-78"/>
              </a:rPr>
              <a:t>، نخست از خاک آفریده شده است. لکن ارزشمندی گوهر وجود انسان به لحاظ روح الهی است که در او دمیده شده است. </a:t>
            </a:r>
          </a:p>
          <a:p>
            <a:pPr algn="ctr" rtl="1"/>
            <a:r>
              <a:rPr lang="fa-IR" dirty="0" smtClean="0">
                <a:solidFill>
                  <a:srgbClr val="00B050"/>
                </a:solidFill>
                <a:cs typeface="B Mitra" pitchFamily="2" charset="-78"/>
              </a:rPr>
              <a:t>فإذا سوّیتُهُ و نَفختُ فیهِ من روحی فَقَعوا له ساجِدین</a:t>
            </a:r>
          </a:p>
          <a:p>
            <a:pPr algn="r" rtl="1"/>
            <a:r>
              <a:rPr lang="fa-IR" dirty="0" smtClean="0">
                <a:cs typeface="B Mitra" pitchFamily="2" charset="-78"/>
              </a:rPr>
              <a:t>هرچند خداوند از </a:t>
            </a:r>
            <a:r>
              <a:rPr lang="fa-IR" dirty="0" smtClean="0">
                <a:solidFill>
                  <a:schemeClr val="accent1">
                    <a:lumMod val="75000"/>
                  </a:schemeClr>
                </a:solidFill>
                <a:cs typeface="B Mitra" pitchFamily="2" charset="-78"/>
              </a:rPr>
              <a:t>حقیقت روح </a:t>
            </a:r>
            <a:r>
              <a:rPr lang="fa-IR" dirty="0" smtClean="0">
                <a:cs typeface="B Mitra" pitchFamily="2" charset="-78"/>
              </a:rPr>
              <a:t>سخن نگفته ولی آن را به خود نسبت داده است. </a:t>
            </a:r>
          </a:p>
          <a:p>
            <a:pPr algn="r" rtl="1"/>
            <a:r>
              <a:rPr lang="fa-IR" dirty="0" smtClean="0">
                <a:cs typeface="B Mitra" pitchFamily="2" charset="-78"/>
              </a:rPr>
              <a:t>شهید مطهری: لازم نیست ما معنای روح الهی را بفهمیم، اجمالا می دانیم که در این موجود خاکی </a:t>
            </a:r>
            <a:r>
              <a:rPr lang="fa-IR" dirty="0" smtClean="0">
                <a:solidFill>
                  <a:schemeClr val="accent1">
                    <a:lumMod val="75000"/>
                  </a:schemeClr>
                </a:solidFill>
                <a:cs typeface="B Mitra" pitchFamily="2" charset="-78"/>
              </a:rPr>
              <a:t>یک چیز دیگر غیر خاکی</a:t>
            </a:r>
            <a:r>
              <a:rPr lang="fa-IR" dirty="0" smtClean="0">
                <a:cs typeface="B Mitra" pitchFamily="2" charset="-78"/>
              </a:rPr>
              <a:t> هم وجود دارد. </a:t>
            </a:r>
          </a:p>
          <a:p>
            <a:pPr algn="r" rtl="1"/>
            <a:r>
              <a:rPr lang="fa-IR" dirty="0" smtClean="0">
                <a:cs typeface="B Mitra" pitchFamily="2" charset="-78"/>
              </a:rPr>
              <a:t>هرچند هریک از این دو جزء انسان اقتضائات خاصی دارند ولی مهم تعامل و تأثیر و تأثر این دو بُعد در یکدیگر است. با تقویت روح می توان در مقابل کشش ها و نیازهای جسمی مقاومت ورزید و بالعکس با توجه هر چه بیشتر به جسم می توان گرایش های روح را سد کرد.</a:t>
            </a:r>
          </a:p>
          <a:p>
            <a:pPr algn="r" rtl="1"/>
            <a:r>
              <a:rPr lang="fa-IR" dirty="0" smtClean="0">
                <a:cs typeface="B Mitra" pitchFamily="2" charset="-78"/>
              </a:rPr>
              <a:t>اسلام بر این ارتباط متقابل و طرفینی صحّه گذاشته است. </a:t>
            </a:r>
            <a:r>
              <a:rPr lang="fa-IR" dirty="0" smtClean="0">
                <a:solidFill>
                  <a:srgbClr val="00B050"/>
                </a:solidFill>
                <a:cs typeface="B Mitra" pitchFamily="2" charset="-78"/>
              </a:rPr>
              <a:t>امام علی ع: هرگاه شکم از خوردنی های مباح پر شود، دل از دیدن خیر و صلاح کور شود. </a:t>
            </a:r>
            <a:endParaRPr lang="en-US" dirty="0">
              <a:solidFill>
                <a:srgbClr val="00B050"/>
              </a:solidFill>
              <a:cs typeface="B Mitra" pitchFamily="2" charset="-78"/>
            </a:endParaRPr>
          </a:p>
        </p:txBody>
      </p:sp>
    </p:spTree>
    <p:extLst>
      <p:ext uri="{BB962C8B-B14F-4D97-AF65-F5344CB8AC3E}">
        <p14:creationId xmlns:p14="http://schemas.microsoft.com/office/powerpoint/2010/main" val="149845520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a:t>
            </a:r>
            <a:endParaRPr lang="en-US" dirty="0"/>
          </a:p>
        </p:txBody>
      </p:sp>
      <p:sp>
        <p:nvSpPr>
          <p:cNvPr id="3" name="Content Placeholder 2"/>
          <p:cNvSpPr>
            <a:spLocks noGrp="1"/>
          </p:cNvSpPr>
          <p:nvPr>
            <p:ph sz="quarter" idx="1"/>
          </p:nvPr>
        </p:nvSpPr>
        <p:spPr/>
        <p:txBody>
          <a:bodyPr/>
          <a:lstStyle/>
          <a:p>
            <a:pPr algn="r" rtl="1"/>
            <a:r>
              <a:rPr lang="fa-IR" dirty="0" smtClean="0">
                <a:solidFill>
                  <a:srgbClr val="C00000"/>
                </a:solidFill>
                <a:cs typeface="B Mitra" pitchFamily="2" charset="-78"/>
              </a:rPr>
              <a:t>اصل جامع نگری</a:t>
            </a:r>
          </a:p>
          <a:p>
            <a:pPr algn="r" rtl="1"/>
            <a:r>
              <a:rPr lang="fa-IR" dirty="0" smtClean="0">
                <a:cs typeface="B Mitra" pitchFamily="2" charset="-78"/>
              </a:rPr>
              <a:t>با توجه به مبنای ترکیبی بودن طبیعت انسان، ضرورت توجه به هر دو بعد اصلی شخصیت انسانی در تربیت استنباط می گردد؛ </a:t>
            </a:r>
            <a:r>
              <a:rPr lang="fa-IR" dirty="0" smtClean="0">
                <a:solidFill>
                  <a:srgbClr val="0070C0"/>
                </a:solidFill>
                <a:cs typeface="B Mitra" pitchFamily="2" charset="-78"/>
              </a:rPr>
              <a:t>یعنی برنامه های تربیتی بگونه ای طراحی شده که کل وجود انسان را شامل می شود. </a:t>
            </a:r>
            <a:r>
              <a:rPr lang="fa-IR" dirty="0" smtClean="0">
                <a:cs typeface="B Mitra" pitchFamily="2" charset="-78"/>
              </a:rPr>
              <a:t>توجه به یک بعد و غفلت از بعد دیگر </a:t>
            </a:r>
            <a:r>
              <a:rPr lang="fa-IR" dirty="0" smtClean="0">
                <a:solidFill>
                  <a:srgbClr val="FF0000"/>
                </a:solidFill>
                <a:cs typeface="B Mitra" pitchFamily="2" charset="-78"/>
              </a:rPr>
              <a:t>آسیب زا </a:t>
            </a:r>
            <a:r>
              <a:rPr lang="fa-IR" dirty="0" smtClean="0">
                <a:cs typeface="B Mitra" pitchFamily="2" charset="-78"/>
              </a:rPr>
              <a:t>خواهد بود. در فرازی از دعای کمیل: «</a:t>
            </a:r>
            <a:r>
              <a:rPr lang="fa-IR" dirty="0" smtClean="0">
                <a:solidFill>
                  <a:srgbClr val="00B050"/>
                </a:solidFill>
                <a:cs typeface="B Mitra" pitchFamily="2" charset="-78"/>
              </a:rPr>
              <a:t>یا ربِّ قَوِّ علی خِدمَتِکَ جَوارحی وَاشدُد علی العزیمه جَوانِحی</a:t>
            </a:r>
            <a:r>
              <a:rPr lang="fa-IR" dirty="0" smtClean="0">
                <a:cs typeface="B Mitra" pitchFamily="2" charset="-78"/>
              </a:rPr>
              <a:t>».  (درون مرا بر عزم سرسخت گردان).</a:t>
            </a:r>
          </a:p>
          <a:p>
            <a:pPr algn="r" rtl="1"/>
            <a:r>
              <a:rPr lang="fa-IR" dirty="0" smtClean="0">
                <a:cs typeface="B Mitra" pitchFamily="2" charset="-78"/>
              </a:rPr>
              <a:t>از این رو هم برنامه ها و روش های معنوی و عبادی در تربیت لازم است و هم تغذیه مناسب و توجه به نیازهای معیشتی. </a:t>
            </a:r>
            <a:endParaRPr lang="en-US" dirty="0">
              <a:cs typeface="B Mitra" pitchFamily="2" charset="-78"/>
            </a:endParaRPr>
          </a:p>
        </p:txBody>
      </p:sp>
    </p:spTree>
    <p:extLst>
      <p:ext uri="{BB962C8B-B14F-4D97-AF65-F5344CB8AC3E}">
        <p14:creationId xmlns:p14="http://schemas.microsoft.com/office/powerpoint/2010/main" val="170392446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(3)</a:t>
            </a:r>
            <a:endParaRPr lang="en-US" dirty="0"/>
          </a:p>
        </p:txBody>
      </p:sp>
      <p:sp>
        <p:nvSpPr>
          <p:cNvPr id="3" name="Content Placeholder 2"/>
          <p:cNvSpPr>
            <a:spLocks noGrp="1"/>
          </p:cNvSpPr>
          <p:nvPr>
            <p:ph sz="quarter" idx="1"/>
          </p:nvPr>
        </p:nvSpPr>
        <p:spPr/>
        <p:txBody>
          <a:bodyPr/>
          <a:lstStyle/>
          <a:p>
            <a:pPr algn="r" rtl="1"/>
            <a:r>
              <a:rPr lang="fa-IR" dirty="0" smtClean="0">
                <a:solidFill>
                  <a:srgbClr val="C00000"/>
                </a:solidFill>
                <a:cs typeface="B Mitra" pitchFamily="2" charset="-78"/>
              </a:rPr>
              <a:t>2- مبنای دوم: انسان واجد نیروی عقل</a:t>
            </a:r>
          </a:p>
          <a:p>
            <a:pPr algn="r" rtl="1"/>
            <a:r>
              <a:rPr lang="fa-IR" dirty="0" smtClean="0">
                <a:cs typeface="B Mitra" pitchFamily="2" charset="-78"/>
              </a:rPr>
              <a:t>تعبیر قرآن از عقل به «</a:t>
            </a:r>
            <a:r>
              <a:rPr lang="fa-IR" dirty="0" smtClean="0">
                <a:solidFill>
                  <a:srgbClr val="00B050"/>
                </a:solidFill>
                <a:cs typeface="B Mitra" pitchFamily="2" charset="-78"/>
              </a:rPr>
              <a:t>لُبّ</a:t>
            </a:r>
            <a:r>
              <a:rPr lang="fa-IR" dirty="0" smtClean="0">
                <a:cs typeface="B Mitra" pitchFamily="2" charset="-78"/>
              </a:rPr>
              <a:t>» است. هر چند واژه عقل در قرآن بکار نرفته ولی از کارکردهای آن یاد شده است. (</a:t>
            </a:r>
            <a:r>
              <a:rPr lang="fa-IR" dirty="0" smtClean="0">
                <a:solidFill>
                  <a:srgbClr val="00B050"/>
                </a:solidFill>
                <a:cs typeface="B Mitra" pitchFamily="2" charset="-78"/>
              </a:rPr>
              <a:t>یعقلون</a:t>
            </a:r>
            <a:r>
              <a:rPr lang="fa-IR" dirty="0" smtClean="0">
                <a:cs typeface="B Mitra" pitchFamily="2" charset="-78"/>
              </a:rPr>
              <a:t>،</a:t>
            </a:r>
            <a:r>
              <a:rPr lang="fa-IR" dirty="0" smtClean="0">
                <a:solidFill>
                  <a:srgbClr val="00B050"/>
                </a:solidFill>
                <a:cs typeface="B Mitra" pitchFamily="2" charset="-78"/>
              </a:rPr>
              <a:t> یتفکرون</a:t>
            </a:r>
            <a:r>
              <a:rPr lang="fa-IR" dirty="0" smtClean="0">
                <a:cs typeface="B Mitra" pitchFamily="2" charset="-78"/>
              </a:rPr>
              <a:t>،</a:t>
            </a:r>
            <a:r>
              <a:rPr lang="fa-IR" dirty="0" smtClean="0">
                <a:solidFill>
                  <a:srgbClr val="00B050"/>
                </a:solidFill>
                <a:cs typeface="B Mitra" pitchFamily="2" charset="-78"/>
              </a:rPr>
              <a:t> یتدبرون</a:t>
            </a:r>
            <a:r>
              <a:rPr lang="fa-IR" dirty="0" smtClean="0">
                <a:cs typeface="B Mitra" pitchFamily="2" charset="-78"/>
              </a:rPr>
              <a:t>) </a:t>
            </a:r>
          </a:p>
          <a:p>
            <a:pPr algn="r" rtl="1"/>
            <a:r>
              <a:rPr lang="fa-IR" dirty="0" smtClean="0">
                <a:cs typeface="B Mitra" pitchFamily="2" charset="-78"/>
              </a:rPr>
              <a:t>بواسطه جایگاه بالای عقل در هدایت بشر در روایات از آن به </a:t>
            </a:r>
            <a:r>
              <a:rPr lang="fa-IR" dirty="0" smtClean="0">
                <a:solidFill>
                  <a:srgbClr val="0070C0"/>
                </a:solidFill>
                <a:cs typeface="B Mitra" pitchFamily="2" charset="-78"/>
              </a:rPr>
              <a:t>حجت باطنی</a:t>
            </a:r>
            <a:r>
              <a:rPr lang="fa-IR" dirty="0" smtClean="0">
                <a:cs typeface="B Mitra" pitchFamily="2" charset="-78"/>
              </a:rPr>
              <a:t> و عِدل حجت ظاهری خداوند یاد شده است. </a:t>
            </a:r>
          </a:p>
          <a:p>
            <a:pPr algn="r" rtl="1"/>
            <a:r>
              <a:rPr lang="fa-IR" dirty="0" smtClean="0">
                <a:cs typeface="B Mitra" pitchFamily="2" charset="-78"/>
              </a:rPr>
              <a:t>جالب اینکه </a:t>
            </a:r>
            <a:r>
              <a:rPr lang="fa-IR" dirty="0" smtClean="0">
                <a:solidFill>
                  <a:srgbClr val="FF0000"/>
                </a:solidFill>
                <a:cs typeface="B Mitra" pitchFamily="2" charset="-78"/>
              </a:rPr>
              <a:t>در قرآن تفکر و تعقل به قلب آدمی نسبت داده شده است</a:t>
            </a:r>
            <a:r>
              <a:rPr lang="fa-IR" dirty="0" smtClean="0">
                <a:cs typeface="B Mitra" pitchFamily="2" charset="-78"/>
              </a:rPr>
              <a:t>: در اوصاف دوزخیان آمده است:  </a:t>
            </a:r>
            <a:r>
              <a:rPr lang="fa-IR" dirty="0" smtClean="0">
                <a:solidFill>
                  <a:srgbClr val="00B050"/>
                </a:solidFill>
                <a:cs typeface="B Mitra" pitchFamily="2" charset="-78"/>
              </a:rPr>
              <a:t>لَهُم قُلوبٌ لا یفقهونَ بِها</a:t>
            </a:r>
            <a:r>
              <a:rPr lang="fa-IR" dirty="0" smtClean="0">
                <a:cs typeface="B Mitra" pitchFamily="2" charset="-78"/>
              </a:rPr>
              <a:t> اعراف 179</a:t>
            </a:r>
          </a:p>
          <a:p>
            <a:pPr algn="r" rtl="1"/>
            <a:r>
              <a:rPr lang="fa-IR" dirty="0" smtClean="0">
                <a:cs typeface="B Mitra" pitchFamily="2" charset="-78"/>
              </a:rPr>
              <a:t>یعنی قلب انسان( نفس و روح الهی) </a:t>
            </a:r>
            <a:r>
              <a:rPr lang="fa-IR" dirty="0" smtClean="0">
                <a:solidFill>
                  <a:srgbClr val="0070C0"/>
                </a:solidFill>
                <a:cs typeface="B Mitra" pitchFamily="2" charset="-78"/>
              </a:rPr>
              <a:t>مرکز همه اموری است که از انسان سر می زند</a:t>
            </a:r>
            <a:r>
              <a:rPr lang="fa-IR" dirty="0" smtClean="0">
                <a:cs typeface="B Mitra" pitchFamily="2" charset="-78"/>
              </a:rPr>
              <a:t>، خواه عواطف و احساسات باشد و خواه اندیشه ورزی و تفکر. « فبما رحمه من الله لنت لهم و لو کنت فظّا غلیظ القلب لانفضّوا من حولک»  </a:t>
            </a:r>
            <a:endParaRPr lang="en-US" dirty="0">
              <a:cs typeface="B Mitra" pitchFamily="2" charset="-78"/>
            </a:endParaRPr>
          </a:p>
        </p:txBody>
      </p:sp>
    </p:spTree>
    <p:extLst>
      <p:ext uri="{BB962C8B-B14F-4D97-AF65-F5344CB8AC3E}">
        <p14:creationId xmlns:p14="http://schemas.microsoft.com/office/powerpoint/2010/main" val="3829907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cs typeface="B Mitra" pitchFamily="2" charset="-78"/>
              </a:rPr>
              <a:t>الف) مفهوم شناسی تربیت</a:t>
            </a:r>
            <a:endParaRPr lang="en-US" dirty="0">
              <a:solidFill>
                <a:srgbClr val="FF0000"/>
              </a:solidFill>
              <a:cs typeface="B Mitra" pitchFamily="2" charset="-78"/>
            </a:endParaRPr>
          </a:p>
        </p:txBody>
      </p:sp>
      <p:sp>
        <p:nvSpPr>
          <p:cNvPr id="3" name="Content Placeholder 2"/>
          <p:cNvSpPr>
            <a:spLocks noGrp="1"/>
          </p:cNvSpPr>
          <p:nvPr>
            <p:ph sz="quarter" idx="1"/>
          </p:nvPr>
        </p:nvSpPr>
        <p:spPr/>
        <p:txBody>
          <a:bodyPr/>
          <a:lstStyle/>
          <a:p>
            <a:pPr algn="r" rtl="1">
              <a:lnSpc>
                <a:spcPct val="150000"/>
              </a:lnSpc>
            </a:pPr>
            <a:r>
              <a:rPr lang="fa-IR" dirty="0" smtClean="0">
                <a:solidFill>
                  <a:srgbClr val="FF3300"/>
                </a:solidFill>
                <a:cs typeface="B Mitra" pitchFamily="2" charset="-78"/>
              </a:rPr>
              <a:t>1- تربیت در زبان فارسی</a:t>
            </a:r>
          </a:p>
          <a:p>
            <a:pPr algn="r" rtl="1">
              <a:lnSpc>
                <a:spcPct val="150000"/>
              </a:lnSpc>
            </a:pPr>
            <a:r>
              <a:rPr lang="fa-IR" dirty="0" smtClean="0">
                <a:cs typeface="B Mitra" pitchFamily="2" charset="-78"/>
              </a:rPr>
              <a:t>در زبان فارسی تربیت به معانی پروردن، پروراندن یا پرورانیدن، آداب و اخلاق را به کسی آموختن، آموختن و پروردن کودک تا هنگام بالغ شدن آمده است.</a:t>
            </a:r>
          </a:p>
          <a:p>
            <a:pPr algn="r" rtl="1">
              <a:lnSpc>
                <a:spcPct val="150000"/>
              </a:lnSpc>
            </a:pPr>
            <a:r>
              <a:rPr lang="fa-IR" dirty="0" smtClean="0">
                <a:cs typeface="B Mitra" pitchFamily="2" charset="-78"/>
              </a:rPr>
              <a:t>همچنین واژه ترکیبی «تعلیم و تربیت» به معنای آموزش و پرورش آمده است. </a:t>
            </a:r>
            <a:endParaRPr lang="en-US" dirty="0">
              <a:cs typeface="B Mitra" pitchFamily="2" charset="-78"/>
            </a:endParaRPr>
          </a:p>
        </p:txBody>
      </p:sp>
    </p:spTree>
    <p:extLst>
      <p:ext uri="{BB962C8B-B14F-4D97-AF65-F5344CB8AC3E}">
        <p14:creationId xmlns:p14="http://schemas.microsoft.com/office/powerpoint/2010/main" val="327058995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(4)</a:t>
            </a:r>
            <a:endParaRPr lang="en-US" dirty="0"/>
          </a:p>
        </p:txBody>
      </p:sp>
      <p:sp>
        <p:nvSpPr>
          <p:cNvPr id="3" name="Content Placeholder 2"/>
          <p:cNvSpPr>
            <a:spLocks noGrp="1"/>
          </p:cNvSpPr>
          <p:nvPr>
            <p:ph sz="quarter" idx="1"/>
          </p:nvPr>
        </p:nvSpPr>
        <p:spPr/>
        <p:txBody>
          <a:bodyPr/>
          <a:lstStyle/>
          <a:p>
            <a:pPr algn="r" rtl="1"/>
            <a:r>
              <a:rPr lang="fa-IR" dirty="0" smtClean="0">
                <a:cs typeface="B Mitra" pitchFamily="2" charset="-78"/>
              </a:rPr>
              <a:t>اصولی که با توجه به این مبنا و با ملاحظه اهداف عالیه تربیت اسلامی کشف می گردند عبارتند از:</a:t>
            </a:r>
          </a:p>
          <a:p>
            <a:pPr algn="r" rtl="1"/>
            <a:r>
              <a:rPr lang="fa-IR" dirty="0" smtClean="0">
                <a:solidFill>
                  <a:srgbClr val="00B050"/>
                </a:solidFill>
                <a:cs typeface="B Mitra" pitchFamily="2" charset="-78"/>
              </a:rPr>
              <a:t>1- اصل تعقل: </a:t>
            </a:r>
          </a:p>
          <a:p>
            <a:pPr algn="r" rtl="1"/>
            <a:r>
              <a:rPr lang="fa-IR" dirty="0" smtClean="0">
                <a:cs typeface="B Mitra" pitchFamily="2" charset="-78"/>
              </a:rPr>
              <a:t>برنامه های تربیتی بگونه ای باید باشند تا متربی را به سوی تعقل و تفکر بکشانند تا با استفاده از این نیرو ( حجت باطنی) به راه صحیح رهنمون شود. از این رو قرآن کریم با استفاده از ابزارهایی چون </a:t>
            </a:r>
            <a:r>
              <a:rPr lang="fa-IR" dirty="0" smtClean="0">
                <a:solidFill>
                  <a:srgbClr val="00B0F0"/>
                </a:solidFill>
                <a:cs typeface="B Mitra" pitchFamily="2" charset="-78"/>
              </a:rPr>
              <a:t>داستان</a:t>
            </a:r>
            <a:r>
              <a:rPr lang="fa-IR" dirty="0" smtClean="0">
                <a:cs typeface="B Mitra" pitchFamily="2" charset="-78"/>
              </a:rPr>
              <a:t>، </a:t>
            </a:r>
            <a:r>
              <a:rPr lang="fa-IR" dirty="0" smtClean="0">
                <a:solidFill>
                  <a:srgbClr val="7030A0"/>
                </a:solidFill>
                <a:cs typeface="B Mitra" pitchFamily="2" charset="-78"/>
              </a:rPr>
              <a:t>استفهام</a:t>
            </a:r>
            <a:r>
              <a:rPr lang="fa-IR" dirty="0" smtClean="0">
                <a:cs typeface="B Mitra" pitchFamily="2" charset="-78"/>
              </a:rPr>
              <a:t>، </a:t>
            </a:r>
            <a:r>
              <a:rPr lang="fa-IR" dirty="0" smtClean="0">
                <a:solidFill>
                  <a:srgbClr val="C00000"/>
                </a:solidFill>
                <a:cs typeface="B Mitra" pitchFamily="2" charset="-78"/>
              </a:rPr>
              <a:t>پند واندرز</a:t>
            </a:r>
            <a:r>
              <a:rPr lang="fa-IR" dirty="0" smtClean="0">
                <a:cs typeface="B Mitra" pitchFamily="2" charset="-78"/>
              </a:rPr>
              <a:t> و ... بشر را به تفکر و تعقل می خواند: </a:t>
            </a:r>
          </a:p>
          <a:p>
            <a:pPr algn="r" rtl="1"/>
            <a:r>
              <a:rPr lang="fa-IR" dirty="0" smtClean="0">
                <a:cs typeface="B Mitra" pitchFamily="2" charset="-78"/>
              </a:rPr>
              <a:t>أوَ لَم یتفکّروا فی أنفسهم .... أأنتم تخلُقونه أم نحن الخالقون</a:t>
            </a:r>
          </a:p>
          <a:p>
            <a:pPr algn="r" rtl="1"/>
            <a:r>
              <a:rPr lang="fa-IR" dirty="0" smtClean="0">
                <a:cs typeface="B Mitra" pitchFamily="2" charset="-78"/>
              </a:rPr>
              <a:t>و ما عندالله خیرٌ و أبقی أفلا تعقلون .... و قالوا لَو کُنّا نَسمع أو نعقِلُ ما کُنّا فی أصحاب السّعیر</a:t>
            </a:r>
          </a:p>
          <a:p>
            <a:pPr algn="r" rtl="1"/>
            <a:endParaRPr lang="en-US" dirty="0"/>
          </a:p>
        </p:txBody>
      </p:sp>
    </p:spTree>
    <p:extLst>
      <p:ext uri="{BB962C8B-B14F-4D97-AF65-F5344CB8AC3E}">
        <p14:creationId xmlns:p14="http://schemas.microsoft.com/office/powerpoint/2010/main" val="363911541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(5)</a:t>
            </a:r>
            <a:endParaRPr lang="en-US" dirty="0"/>
          </a:p>
        </p:txBody>
      </p:sp>
      <p:sp>
        <p:nvSpPr>
          <p:cNvPr id="3" name="Content Placeholder 2"/>
          <p:cNvSpPr>
            <a:spLocks noGrp="1"/>
          </p:cNvSpPr>
          <p:nvPr>
            <p:ph sz="quarter" idx="1"/>
          </p:nvPr>
        </p:nvSpPr>
        <p:spPr/>
        <p:txBody>
          <a:bodyPr/>
          <a:lstStyle/>
          <a:p>
            <a:pPr algn="r" rtl="1"/>
            <a:r>
              <a:rPr lang="fa-IR" dirty="0" smtClean="0">
                <a:cs typeface="B Mitra" pitchFamily="2" charset="-78"/>
              </a:rPr>
              <a:t>2- اصل تزکیه:</a:t>
            </a:r>
          </a:p>
          <a:p>
            <a:pPr algn="r" rtl="1"/>
            <a:r>
              <a:rPr lang="fa-IR" dirty="0" smtClean="0">
                <a:cs typeface="B Mitra" pitchFamily="2" charset="-78"/>
              </a:rPr>
              <a:t>عقل همانند قاضی ای است که هر لحظه در معرض خطا قرار دارد. </a:t>
            </a:r>
            <a:r>
              <a:rPr lang="fa-IR" dirty="0" smtClean="0">
                <a:solidFill>
                  <a:srgbClr val="C00000"/>
                </a:solidFill>
                <a:cs typeface="B Mitra" pitchFamily="2" charset="-78"/>
              </a:rPr>
              <a:t>داشتن حبّ و بغض</a:t>
            </a:r>
            <a:r>
              <a:rPr lang="fa-IR" dirty="0" smtClean="0">
                <a:cs typeface="B Mitra" pitchFamily="2" charset="-78"/>
              </a:rPr>
              <a:t> و </a:t>
            </a:r>
            <a:r>
              <a:rPr lang="fa-IR" dirty="0" smtClean="0">
                <a:solidFill>
                  <a:srgbClr val="92D050"/>
                </a:solidFill>
                <a:cs typeface="B Mitra" pitchFamily="2" charset="-78"/>
              </a:rPr>
              <a:t>شهوات</a:t>
            </a:r>
            <a:r>
              <a:rPr lang="fa-IR" dirty="0" smtClean="0">
                <a:cs typeface="B Mitra" pitchFamily="2" charset="-78"/>
              </a:rPr>
              <a:t> چشم دل را کور و توانگری را ضایع می سازد. </a:t>
            </a:r>
            <a:r>
              <a:rPr lang="fa-IR" dirty="0" smtClean="0">
                <a:solidFill>
                  <a:srgbClr val="7030A0"/>
                </a:solidFill>
                <a:cs typeface="B Mitra" pitchFamily="2" charset="-78"/>
              </a:rPr>
              <a:t>هوا و هوس</a:t>
            </a:r>
            <a:r>
              <a:rPr lang="fa-IR" dirty="0" smtClean="0">
                <a:cs typeface="B Mitra" pitchFamily="2" charset="-78"/>
              </a:rPr>
              <a:t> آن قدر توان تسلط بر نفس و قلب انسان را دارند که قادرند کاری کنند تا </a:t>
            </a:r>
            <a:r>
              <a:rPr lang="fa-IR" dirty="0" smtClean="0">
                <a:solidFill>
                  <a:srgbClr val="00B0F0"/>
                </a:solidFill>
                <a:cs typeface="B Mitra" pitchFamily="2" charset="-78"/>
              </a:rPr>
              <a:t>عقل انسان عمل زشت را نیک پندارد</a:t>
            </a:r>
            <a:r>
              <a:rPr lang="fa-IR" dirty="0" smtClean="0">
                <a:cs typeface="B Mitra" pitchFamily="2" charset="-78"/>
              </a:rPr>
              <a:t>. « زُیّنَ له سوءُ عَمَلِه فَرَآهُ حَسَناً» یا از سخن صحیح بهره های ناصواب ببرد.«لاحُکم إلا لله»           کلمه حق یراد بها الباطل </a:t>
            </a:r>
          </a:p>
          <a:p>
            <a:pPr algn="r" rtl="1"/>
            <a:r>
              <a:rPr lang="fa-IR" dirty="0" smtClean="0">
                <a:cs typeface="B Mitra" pitchFamily="2" charset="-78"/>
              </a:rPr>
              <a:t>از این روست که امام علی ع می فرماید: </a:t>
            </a:r>
            <a:r>
              <a:rPr lang="fa-IR" dirty="0" smtClean="0">
                <a:solidFill>
                  <a:srgbClr val="00B050"/>
                </a:solidFill>
                <a:cs typeface="B Mitra" pitchFamily="2" charset="-78"/>
              </a:rPr>
              <a:t>هرکس نفس خود را از پلیدی پاک نسازد از عقل خویش بهره ای نخواهد جست. </a:t>
            </a:r>
            <a:endParaRPr lang="en-US" dirty="0">
              <a:solidFill>
                <a:srgbClr val="00B050"/>
              </a:solidFill>
              <a:cs typeface="B Mitra" pitchFamily="2" charset="-78"/>
            </a:endParaRPr>
          </a:p>
        </p:txBody>
      </p:sp>
      <p:sp>
        <p:nvSpPr>
          <p:cNvPr id="4" name="Left Arrow 3"/>
          <p:cNvSpPr/>
          <p:nvPr/>
        </p:nvSpPr>
        <p:spPr>
          <a:xfrm>
            <a:off x="4581525" y="3619500"/>
            <a:ext cx="4572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81930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(6)</a:t>
            </a:r>
            <a:endParaRPr lang="en-US" dirty="0"/>
          </a:p>
        </p:txBody>
      </p:sp>
      <p:sp>
        <p:nvSpPr>
          <p:cNvPr id="3" name="Content Placeholder 2"/>
          <p:cNvSpPr>
            <a:spLocks noGrp="1"/>
          </p:cNvSpPr>
          <p:nvPr>
            <p:ph sz="quarter" idx="1"/>
          </p:nvPr>
        </p:nvSpPr>
        <p:spPr/>
        <p:txBody>
          <a:bodyPr/>
          <a:lstStyle/>
          <a:p>
            <a:pPr algn="r" rtl="1"/>
            <a:r>
              <a:rPr lang="fa-IR" dirty="0" smtClean="0">
                <a:solidFill>
                  <a:srgbClr val="C00000"/>
                </a:solidFill>
                <a:cs typeface="B Mitra" pitchFamily="2" charset="-78"/>
              </a:rPr>
              <a:t>3- مبنای سوم: برخورداری از ظرفیت های وجودی مختلف </a:t>
            </a:r>
          </a:p>
          <a:p>
            <a:pPr algn="r" rtl="1"/>
            <a:r>
              <a:rPr lang="fa-IR" dirty="0" smtClean="0">
                <a:cs typeface="B Mitra" pitchFamily="2" charset="-78"/>
              </a:rPr>
              <a:t>انسان موجودی است که هم از دیگر موجودات متمایز است و هم با خودشان تفاوت های فردی دارند. یعنی هرکدام از آنها دارای خصائص و ویژگی های منحصر به فردی هستند. </a:t>
            </a:r>
          </a:p>
          <a:p>
            <a:pPr algn="ctr" rtl="1"/>
            <a:r>
              <a:rPr lang="fa-IR" dirty="0">
                <a:solidFill>
                  <a:srgbClr val="00B050"/>
                </a:solidFill>
                <a:cs typeface="B Mitra" pitchFamily="2" charset="-78"/>
              </a:rPr>
              <a:t>وَإِنْ مِنْ شَيْءٍ إِلَّا عِنْدَنَا خَزَائِنُهُ وَمَا نُنَزِّلُهُ إِلَّا بِقَدَرٍ مَعْلُومٍ </a:t>
            </a:r>
            <a:r>
              <a:rPr lang="fa-IR" dirty="0">
                <a:cs typeface="B Mitra" pitchFamily="2" charset="-78"/>
              </a:rPr>
              <a:t>﴿۲۱﴾ </a:t>
            </a:r>
          </a:p>
          <a:p>
            <a:pPr algn="ctr" rtl="1"/>
            <a:r>
              <a:rPr lang="fa-IR" dirty="0">
                <a:solidFill>
                  <a:srgbClr val="92D050"/>
                </a:solidFill>
                <a:cs typeface="B Mitra" pitchFamily="2" charset="-78"/>
              </a:rPr>
              <a:t>و هيچ چيز نيست مگر آنكه گنجينه ‏هاى آن نزد ماست و ما آن را </a:t>
            </a:r>
            <a:r>
              <a:rPr lang="fa-IR" dirty="0">
                <a:solidFill>
                  <a:schemeClr val="accent1">
                    <a:lumMod val="75000"/>
                  </a:schemeClr>
                </a:solidFill>
                <a:cs typeface="B Mitra" pitchFamily="2" charset="-78"/>
              </a:rPr>
              <a:t>جز به اندازه‏ اى معين</a:t>
            </a:r>
            <a:r>
              <a:rPr lang="fa-IR" dirty="0">
                <a:solidFill>
                  <a:srgbClr val="92D050"/>
                </a:solidFill>
                <a:cs typeface="B Mitra" pitchFamily="2" charset="-78"/>
              </a:rPr>
              <a:t> فرو نمى‏ </a:t>
            </a:r>
            <a:r>
              <a:rPr lang="fa-IR" dirty="0" smtClean="0">
                <a:solidFill>
                  <a:srgbClr val="92D050"/>
                </a:solidFill>
                <a:cs typeface="B Mitra" pitchFamily="2" charset="-78"/>
              </a:rPr>
              <a:t>فرستيم.</a:t>
            </a:r>
          </a:p>
          <a:p>
            <a:pPr algn="r" rtl="1"/>
            <a:r>
              <a:rPr lang="fa-IR" dirty="0" smtClean="0">
                <a:cs typeface="B Mitra" pitchFamily="2" charset="-78"/>
              </a:rPr>
              <a:t>اصولی که با توجه به این مبنا کشف می گردد عبارتند از: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65394282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(7)</a:t>
            </a:r>
            <a:endParaRPr lang="en-US" dirty="0"/>
          </a:p>
        </p:txBody>
      </p:sp>
      <p:sp>
        <p:nvSpPr>
          <p:cNvPr id="3" name="Content Placeholder 2"/>
          <p:cNvSpPr>
            <a:spLocks noGrp="1"/>
          </p:cNvSpPr>
          <p:nvPr>
            <p:ph sz="quarter" idx="1"/>
          </p:nvPr>
        </p:nvSpPr>
        <p:spPr/>
        <p:txBody>
          <a:bodyPr/>
          <a:lstStyle/>
          <a:p>
            <a:pPr algn="r" rtl="1"/>
            <a:r>
              <a:rPr lang="fa-IR" dirty="0" smtClean="0">
                <a:solidFill>
                  <a:srgbClr val="00B050"/>
                </a:solidFill>
                <a:cs typeface="B Mitra" pitchFamily="2" charset="-78"/>
              </a:rPr>
              <a:t>1- تکلیف به قدر وسع </a:t>
            </a:r>
          </a:p>
          <a:p>
            <a:pPr algn="r" rtl="1"/>
            <a:r>
              <a:rPr lang="fa-IR" dirty="0" smtClean="0">
                <a:cs typeface="B Mitra" pitchFamily="2" charset="-78"/>
              </a:rPr>
              <a:t>وقتی ظرفیت ها استعدادها و قابلیت های افراد متفاوت است دیگر نمی توان نسخه واحدی برای همه آنها صادر کرد و از همه انتظار یکسانی داشت. بلکه به لحاظ ظرفیت و استعداد هر فرد، از او باید تکلیف خواست و او را مسئول دانست. </a:t>
            </a:r>
          </a:p>
          <a:p>
            <a:pPr algn="ctr" rtl="1"/>
            <a:r>
              <a:rPr lang="fa-IR" dirty="0">
                <a:solidFill>
                  <a:srgbClr val="00B050"/>
                </a:solidFill>
                <a:cs typeface="B Mitra" pitchFamily="2" charset="-78"/>
              </a:rPr>
              <a:t>لَا يُكَلِّفُ اللَّهُ نَفْسًا إِلَّا مَا آتَاهَا  </a:t>
            </a:r>
            <a:endParaRPr lang="fa-IR" dirty="0" smtClean="0">
              <a:solidFill>
                <a:srgbClr val="00B050"/>
              </a:solidFill>
              <a:cs typeface="B Mitra" pitchFamily="2" charset="-78"/>
            </a:endParaRPr>
          </a:p>
          <a:p>
            <a:pPr algn="ctr" rtl="1"/>
            <a:r>
              <a:rPr lang="fa-IR" dirty="0" smtClean="0">
                <a:solidFill>
                  <a:srgbClr val="92D050"/>
                </a:solidFill>
                <a:cs typeface="B Mitra" pitchFamily="2" charset="-78"/>
              </a:rPr>
              <a:t>خدا </a:t>
            </a:r>
            <a:r>
              <a:rPr lang="fa-IR" dirty="0">
                <a:solidFill>
                  <a:srgbClr val="92D050"/>
                </a:solidFill>
                <a:cs typeface="B Mitra" pitchFamily="2" charset="-78"/>
              </a:rPr>
              <a:t>هيچ كس را جز [به قدر] آنچه به او داده است تكليف نمى ‏كند</a:t>
            </a:r>
          </a:p>
          <a:p>
            <a:pPr algn="r" rtl="1"/>
            <a:r>
              <a:rPr lang="fa-IR" dirty="0" smtClean="0">
                <a:cs typeface="B Mitra" pitchFamily="2" charset="-78"/>
              </a:rPr>
              <a:t>نه تنها در </a:t>
            </a:r>
            <a:r>
              <a:rPr lang="fa-IR" dirty="0" smtClean="0">
                <a:solidFill>
                  <a:schemeClr val="accent1"/>
                </a:solidFill>
                <a:cs typeface="B Mitra" pitchFamily="2" charset="-78"/>
              </a:rPr>
              <a:t>تکلیف</a:t>
            </a:r>
            <a:r>
              <a:rPr lang="fa-IR" dirty="0" smtClean="0">
                <a:cs typeface="B Mitra" pitchFamily="2" charset="-78"/>
              </a:rPr>
              <a:t> بلکه در </a:t>
            </a:r>
            <a:r>
              <a:rPr lang="fa-IR" dirty="0" smtClean="0">
                <a:solidFill>
                  <a:schemeClr val="accent3"/>
                </a:solidFill>
                <a:cs typeface="B Mitra" pitchFamily="2" charset="-78"/>
              </a:rPr>
              <a:t>تکلم</a:t>
            </a:r>
            <a:r>
              <a:rPr lang="fa-IR" dirty="0" smtClean="0">
                <a:cs typeface="B Mitra" pitchFamily="2" charset="-78"/>
              </a:rPr>
              <a:t> و </a:t>
            </a:r>
            <a:r>
              <a:rPr lang="fa-IR" dirty="0" smtClean="0">
                <a:solidFill>
                  <a:schemeClr val="accent3"/>
                </a:solidFill>
                <a:cs typeface="B Mitra" pitchFamily="2" charset="-78"/>
              </a:rPr>
              <a:t>سخن گویی</a:t>
            </a:r>
            <a:r>
              <a:rPr lang="fa-IR" dirty="0" smtClean="0">
                <a:cs typeface="B Mitra" pitchFamily="2" charset="-78"/>
              </a:rPr>
              <a:t> نیز باید توان و استعداد مخاطب را مراعات کرد. </a:t>
            </a:r>
            <a:r>
              <a:rPr lang="fa-IR" dirty="0" smtClean="0">
                <a:solidFill>
                  <a:srgbClr val="00B0F0"/>
                </a:solidFill>
                <a:cs typeface="B Mitra" pitchFamily="2" charset="-78"/>
              </a:rPr>
              <a:t>«إنّا معاشر الأنبیاء أمرنا أن نکلّم الناس علی قدر عقولهم»</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139850086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(8)</a:t>
            </a:r>
            <a:endParaRPr lang="en-US" dirty="0"/>
          </a:p>
        </p:txBody>
      </p:sp>
      <p:sp>
        <p:nvSpPr>
          <p:cNvPr id="3" name="Content Placeholder 2"/>
          <p:cNvSpPr>
            <a:spLocks noGrp="1"/>
          </p:cNvSpPr>
          <p:nvPr>
            <p:ph sz="quarter" idx="1"/>
          </p:nvPr>
        </p:nvSpPr>
        <p:spPr/>
        <p:txBody>
          <a:bodyPr/>
          <a:lstStyle/>
          <a:p>
            <a:pPr algn="r" rtl="1"/>
            <a:r>
              <a:rPr lang="fa-IR" dirty="0" smtClean="0">
                <a:solidFill>
                  <a:srgbClr val="00B050"/>
                </a:solidFill>
                <a:cs typeface="B Mitra" pitchFamily="2" charset="-78"/>
              </a:rPr>
              <a:t>2- عدالت در پاداش و مجازات</a:t>
            </a:r>
          </a:p>
          <a:p>
            <a:pPr algn="r" rtl="1"/>
            <a:r>
              <a:rPr lang="fa-IR" dirty="0" smtClean="0">
                <a:cs typeface="B Mitra" pitchFamily="2" charset="-78"/>
              </a:rPr>
              <a:t>در تربیت متربی نه </a:t>
            </a:r>
            <a:r>
              <a:rPr lang="fa-IR" dirty="0" smtClean="0">
                <a:solidFill>
                  <a:srgbClr val="C00000"/>
                </a:solidFill>
                <a:cs typeface="B Mitra" pitchFamily="2" charset="-78"/>
              </a:rPr>
              <a:t>یکسانی تکلیف</a:t>
            </a:r>
            <a:r>
              <a:rPr lang="fa-IR" dirty="0" smtClean="0">
                <a:cs typeface="B Mitra" pitchFamily="2" charset="-78"/>
              </a:rPr>
              <a:t> مورد توصیه است و نه </a:t>
            </a:r>
            <a:r>
              <a:rPr lang="fa-IR" dirty="0" smtClean="0">
                <a:solidFill>
                  <a:srgbClr val="0070C0"/>
                </a:solidFill>
                <a:cs typeface="B Mitra" pitchFamily="2" charset="-78"/>
              </a:rPr>
              <a:t>یکسانی پاداش و مجازات</a:t>
            </a:r>
            <a:r>
              <a:rPr lang="fa-IR" dirty="0" smtClean="0">
                <a:cs typeface="B Mitra" pitchFamily="2" charset="-78"/>
              </a:rPr>
              <a:t> </a:t>
            </a:r>
            <a:r>
              <a:rPr lang="fa-IR" dirty="0" smtClean="0">
                <a:solidFill>
                  <a:srgbClr val="00B0F0"/>
                </a:solidFill>
                <a:cs typeface="B Mitra" pitchFamily="2" charset="-78"/>
              </a:rPr>
              <a:t>و این همان معنای عدالت است</a:t>
            </a:r>
            <a:r>
              <a:rPr lang="fa-IR" dirty="0" smtClean="0">
                <a:cs typeface="B Mitra" pitchFamily="2" charset="-78"/>
              </a:rPr>
              <a:t>. </a:t>
            </a:r>
            <a:r>
              <a:rPr lang="fa-IR" dirty="0" smtClean="0">
                <a:solidFill>
                  <a:srgbClr val="7030A0"/>
                </a:solidFill>
                <a:cs typeface="B Mitra" pitchFamily="2" charset="-78"/>
              </a:rPr>
              <a:t>در تربیت قانون عدالت حاکم است نه تساوی</a:t>
            </a:r>
            <a:r>
              <a:rPr lang="fa-IR" dirty="0" smtClean="0">
                <a:cs typeface="B Mitra" pitchFamily="2" charset="-78"/>
              </a:rPr>
              <a:t>. پاداش و مجازات هر فرد با توجه به </a:t>
            </a:r>
            <a:r>
              <a:rPr lang="fa-IR" dirty="0" smtClean="0">
                <a:solidFill>
                  <a:srgbClr val="FF0000"/>
                </a:solidFill>
                <a:cs typeface="B Mitra" pitchFamily="2" charset="-78"/>
              </a:rPr>
              <a:t>دو مؤلفه </a:t>
            </a:r>
            <a:r>
              <a:rPr lang="fa-IR" dirty="0" smtClean="0">
                <a:solidFill>
                  <a:schemeClr val="accent2">
                    <a:lumMod val="75000"/>
                  </a:schemeClr>
                </a:solidFill>
                <a:cs typeface="B Mitra" pitchFamily="2" charset="-78"/>
              </a:rPr>
              <a:t>میزان توان و استعداد</a:t>
            </a:r>
            <a:r>
              <a:rPr lang="fa-IR" dirty="0" smtClean="0">
                <a:solidFill>
                  <a:srgbClr val="FF0000"/>
                </a:solidFill>
                <a:cs typeface="B Mitra" pitchFamily="2" charset="-78"/>
              </a:rPr>
              <a:t> و نیز </a:t>
            </a:r>
            <a:r>
              <a:rPr lang="fa-IR" dirty="0" smtClean="0">
                <a:solidFill>
                  <a:srgbClr val="FFC000"/>
                </a:solidFill>
                <a:cs typeface="B Mitra" pitchFamily="2" charset="-78"/>
              </a:rPr>
              <a:t>میزان کار مفید یا سوء او</a:t>
            </a:r>
            <a:r>
              <a:rPr lang="fa-IR" dirty="0" smtClean="0">
                <a:cs typeface="B Mitra" pitchFamily="2" charset="-78"/>
              </a:rPr>
              <a:t> محاسبه می شود. </a:t>
            </a:r>
            <a:endParaRPr lang="en-US" dirty="0">
              <a:cs typeface="B Mitra" pitchFamily="2" charset="-78"/>
            </a:endParaRPr>
          </a:p>
        </p:txBody>
      </p:sp>
    </p:spTree>
    <p:extLst>
      <p:ext uri="{BB962C8B-B14F-4D97-AF65-F5344CB8AC3E}">
        <p14:creationId xmlns:p14="http://schemas.microsoft.com/office/powerpoint/2010/main" val="31876383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(9)</a:t>
            </a:r>
            <a:endParaRPr lang="en-US" dirty="0"/>
          </a:p>
        </p:txBody>
      </p:sp>
      <p:sp>
        <p:nvSpPr>
          <p:cNvPr id="3" name="Content Placeholder 2"/>
          <p:cNvSpPr>
            <a:spLocks noGrp="1"/>
          </p:cNvSpPr>
          <p:nvPr>
            <p:ph sz="quarter" idx="1"/>
          </p:nvPr>
        </p:nvSpPr>
        <p:spPr/>
        <p:txBody>
          <a:bodyPr>
            <a:normAutofit/>
          </a:bodyPr>
          <a:lstStyle/>
          <a:p>
            <a:pPr algn="r" rtl="1"/>
            <a:r>
              <a:rPr lang="fa-IR" sz="2000" dirty="0" smtClean="0">
                <a:solidFill>
                  <a:srgbClr val="C00000"/>
                </a:solidFill>
                <a:cs typeface="B Mitra" pitchFamily="2" charset="-78"/>
              </a:rPr>
              <a:t>4- مبنای چهارم: محدودیت های انسان </a:t>
            </a:r>
          </a:p>
          <a:p>
            <a:pPr algn="r" rtl="1"/>
            <a:r>
              <a:rPr lang="fa-IR" sz="2000" dirty="0" smtClean="0">
                <a:cs typeface="B Mitra" pitchFamily="2" charset="-78"/>
              </a:rPr>
              <a:t>علیرغم اینکه انسان موجودی است که مقام خلافت الهی را دارد ولی دارای ضعف ها و محدودیت هایی است که مهم ترین آنها عبارتند از:</a:t>
            </a:r>
          </a:p>
          <a:p>
            <a:pPr algn="r" rtl="1"/>
            <a:r>
              <a:rPr lang="fa-IR" sz="2000" dirty="0" smtClean="0">
                <a:solidFill>
                  <a:schemeClr val="accent1"/>
                </a:solidFill>
                <a:cs typeface="B Mitra" pitchFamily="2" charset="-78"/>
              </a:rPr>
              <a:t>4-1: ضعف و ناتوانی: </a:t>
            </a:r>
            <a:r>
              <a:rPr lang="fa-IR" sz="2000" dirty="0" smtClean="0">
                <a:solidFill>
                  <a:srgbClr val="00B050"/>
                </a:solidFill>
                <a:cs typeface="B Mitra" pitchFamily="2" charset="-78"/>
              </a:rPr>
              <a:t>« و خُلِقَ الإنسانُ ضعیفا» </a:t>
            </a:r>
            <a:r>
              <a:rPr lang="fa-IR" sz="2000" dirty="0" smtClean="0">
                <a:cs typeface="B Mitra" pitchFamily="2" charset="-78"/>
              </a:rPr>
              <a:t>این ضعف و ناتوانی عمومیت دارد و شامل </a:t>
            </a:r>
            <a:r>
              <a:rPr lang="fa-IR" sz="2000" dirty="0" smtClean="0">
                <a:solidFill>
                  <a:srgbClr val="00B0F0"/>
                </a:solidFill>
                <a:cs typeface="B Mitra" pitchFamily="2" charset="-78"/>
              </a:rPr>
              <a:t>ضعف بدنی</a:t>
            </a:r>
            <a:r>
              <a:rPr lang="fa-IR" sz="2000" dirty="0" smtClean="0">
                <a:cs typeface="B Mitra" pitchFamily="2" charset="-78"/>
              </a:rPr>
              <a:t>، </a:t>
            </a:r>
            <a:r>
              <a:rPr lang="fa-IR" sz="2000" dirty="0" smtClean="0">
                <a:solidFill>
                  <a:srgbClr val="0070C0"/>
                </a:solidFill>
                <a:cs typeface="B Mitra" pitchFamily="2" charset="-78"/>
              </a:rPr>
              <a:t>عقلی</a:t>
            </a:r>
            <a:r>
              <a:rPr lang="fa-IR" sz="2000" dirty="0" smtClean="0">
                <a:cs typeface="B Mitra" pitchFamily="2" charset="-78"/>
              </a:rPr>
              <a:t> و </a:t>
            </a:r>
            <a:r>
              <a:rPr lang="fa-IR" sz="2000" dirty="0" smtClean="0">
                <a:solidFill>
                  <a:srgbClr val="002060"/>
                </a:solidFill>
                <a:cs typeface="B Mitra" pitchFamily="2" charset="-78"/>
              </a:rPr>
              <a:t>نفسی(روحی)</a:t>
            </a:r>
            <a:r>
              <a:rPr lang="fa-IR" sz="2000" dirty="0" smtClean="0">
                <a:cs typeface="B Mitra" pitchFamily="2" charset="-78"/>
              </a:rPr>
              <a:t> می شود. نمونه بارز آن </a:t>
            </a:r>
            <a:r>
              <a:rPr lang="fa-IR" sz="2000" dirty="0" smtClean="0">
                <a:solidFill>
                  <a:srgbClr val="7030A0"/>
                </a:solidFill>
                <a:cs typeface="B Mitra" pitchFamily="2" charset="-78"/>
              </a:rPr>
              <a:t>ضعف بدنی در دوران کودکی و پیری </a:t>
            </a:r>
            <a:r>
              <a:rPr lang="fa-IR" sz="2000" dirty="0" smtClean="0">
                <a:cs typeface="B Mitra" pitchFamily="2" charset="-78"/>
              </a:rPr>
              <a:t>می باشد. </a:t>
            </a:r>
          </a:p>
          <a:p>
            <a:pPr algn="r" rtl="1"/>
            <a:r>
              <a:rPr lang="fa-IR" sz="2000" dirty="0">
                <a:solidFill>
                  <a:srgbClr val="00B050"/>
                </a:solidFill>
                <a:cs typeface="B Mitra" pitchFamily="2" charset="-78"/>
              </a:rPr>
              <a:t>اللَّهُ الَّذِي خَلَقَكُمْ مِنْ ضَعْفٍ ثُمَّ جَعَلَ مِنْ بَعْدِ ضَعْفٍ قُوَّةً ثُمَّ جَعَلَ مِنْ بَعْدِ قُوَّةٍ ضَعْفًا وَشَيْبَةً يَخْلُقُ مَا يَشَاءُ وَهُوَ الْعَلِيمُ الْقَدِيرُ </a:t>
            </a:r>
            <a:r>
              <a:rPr lang="fa-IR" sz="2000" dirty="0" smtClean="0">
                <a:solidFill>
                  <a:srgbClr val="00B050"/>
                </a:solidFill>
                <a:cs typeface="B Mitra" pitchFamily="2" charset="-78"/>
              </a:rPr>
              <a:t>﴿روم/۵۴﴾ </a:t>
            </a:r>
            <a:endParaRPr lang="fa-IR" sz="2000" dirty="0">
              <a:solidFill>
                <a:srgbClr val="00B050"/>
              </a:solidFill>
              <a:cs typeface="B Mitra" pitchFamily="2" charset="-78"/>
            </a:endParaRPr>
          </a:p>
          <a:p>
            <a:pPr algn="r" rtl="1"/>
            <a:r>
              <a:rPr lang="fa-IR" sz="2000" dirty="0">
                <a:solidFill>
                  <a:srgbClr val="FF0000"/>
                </a:solidFill>
                <a:cs typeface="B Mitra" pitchFamily="2" charset="-78"/>
              </a:rPr>
              <a:t>خداست آن كس كه شما را ابتدا ناتوان آفريد آنگاه پس از ناتوانى قوت بخشيد سپس بعد از قوت ناتوانى و پيرى داد هر چه بخواهد مى ‏آفريند و هموست داناى </a:t>
            </a:r>
            <a:r>
              <a:rPr lang="fa-IR" sz="2000" dirty="0" smtClean="0">
                <a:solidFill>
                  <a:srgbClr val="FF0000"/>
                </a:solidFill>
                <a:cs typeface="B Mitra" pitchFamily="2" charset="-78"/>
              </a:rPr>
              <a:t>توانا.</a:t>
            </a:r>
            <a:endParaRPr lang="fa-IR" sz="2000" dirty="0">
              <a:solidFill>
                <a:srgbClr val="FF0000"/>
              </a:solidFill>
              <a:cs typeface="B Mitra" pitchFamily="2" charset="-78"/>
            </a:endParaRPr>
          </a:p>
          <a:p>
            <a:pPr algn="r" rtl="1"/>
            <a:endParaRPr lang="en-US" sz="2000" dirty="0">
              <a:solidFill>
                <a:srgbClr val="00B050"/>
              </a:solidFill>
              <a:cs typeface="B Mitra" pitchFamily="2" charset="-78"/>
            </a:endParaRPr>
          </a:p>
        </p:txBody>
      </p:sp>
    </p:spTree>
    <p:extLst>
      <p:ext uri="{BB962C8B-B14F-4D97-AF65-F5344CB8AC3E}">
        <p14:creationId xmlns:p14="http://schemas.microsoft.com/office/powerpoint/2010/main" val="120401536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(10)</a:t>
            </a:r>
            <a:endParaRPr lang="en-US" dirty="0"/>
          </a:p>
        </p:txBody>
      </p:sp>
      <p:sp>
        <p:nvSpPr>
          <p:cNvPr id="3" name="Content Placeholder 2"/>
          <p:cNvSpPr>
            <a:spLocks noGrp="1"/>
          </p:cNvSpPr>
          <p:nvPr>
            <p:ph sz="quarter" idx="1"/>
          </p:nvPr>
        </p:nvSpPr>
        <p:spPr/>
        <p:txBody>
          <a:bodyPr>
            <a:normAutofit fontScale="55000" lnSpcReduction="20000"/>
          </a:bodyPr>
          <a:lstStyle/>
          <a:p>
            <a:pPr algn="r" rtl="1"/>
            <a:r>
              <a:rPr lang="fa-IR" sz="2900" dirty="0">
                <a:solidFill>
                  <a:schemeClr val="accent1"/>
                </a:solidFill>
                <a:cs typeface="B Mitra" pitchFamily="2" charset="-78"/>
              </a:rPr>
              <a:t>4-2: آزمندی و شتابزدگی: </a:t>
            </a:r>
            <a:r>
              <a:rPr lang="fa-IR" sz="2900" dirty="0">
                <a:solidFill>
                  <a:srgbClr val="00B050"/>
                </a:solidFill>
                <a:cs typeface="B Mitra" pitchFamily="2" charset="-78"/>
              </a:rPr>
              <a:t>در قرآن کریم در توصیف انسان ها آمده </a:t>
            </a:r>
            <a:r>
              <a:rPr lang="fa-IR" sz="2900" dirty="0" smtClean="0">
                <a:solidFill>
                  <a:srgbClr val="00B050"/>
                </a:solidFill>
                <a:cs typeface="B Mitra" pitchFamily="2" charset="-78"/>
              </a:rPr>
              <a:t>است:1-  </a:t>
            </a:r>
            <a:r>
              <a:rPr lang="fa-IR" sz="2900" dirty="0">
                <a:solidFill>
                  <a:srgbClr val="00B050"/>
                </a:solidFill>
                <a:cs typeface="B Mitra" pitchFamily="2" charset="-78"/>
              </a:rPr>
              <a:t>إِنَّ الْإِنْسَانَ خُلِقَ هَلُوعًا ﴿معارج/ ۱۹﴾ </a:t>
            </a:r>
            <a:r>
              <a:rPr lang="fa-IR" sz="2900" dirty="0">
                <a:solidFill>
                  <a:srgbClr val="FF0000"/>
                </a:solidFill>
                <a:cs typeface="B Mitra" pitchFamily="2" charset="-78"/>
              </a:rPr>
              <a:t>به راستى كه انسان سخت آزمند [و بى‏ تاب] خلق شده است</a:t>
            </a:r>
            <a:r>
              <a:rPr lang="fa-IR" sz="2900" dirty="0" smtClean="0">
                <a:solidFill>
                  <a:srgbClr val="FF0000"/>
                </a:solidFill>
                <a:cs typeface="B Mitra" pitchFamily="2" charset="-78"/>
              </a:rPr>
              <a:t>.</a:t>
            </a:r>
          </a:p>
          <a:p>
            <a:pPr algn="r" rtl="1"/>
            <a:r>
              <a:rPr lang="fa-IR" sz="2900" dirty="0">
                <a:solidFill>
                  <a:srgbClr val="00B050"/>
                </a:solidFill>
                <a:cs typeface="B Mitra" pitchFamily="2" charset="-78"/>
              </a:rPr>
              <a:t>هلوع</a:t>
            </a:r>
            <a:r>
              <a:rPr lang="fa-IR" sz="2900" dirty="0">
                <a:cs typeface="B Mitra" pitchFamily="2" charset="-78"/>
              </a:rPr>
              <a:t> به معنای </a:t>
            </a:r>
            <a:r>
              <a:rPr lang="fa-IR" sz="2900" dirty="0">
                <a:solidFill>
                  <a:srgbClr val="92D050"/>
                </a:solidFill>
                <a:cs typeface="B Mitra" pitchFamily="2" charset="-78"/>
              </a:rPr>
              <a:t>آزمندی</a:t>
            </a:r>
            <a:r>
              <a:rPr lang="fa-IR" sz="2900" dirty="0">
                <a:cs typeface="B Mitra" pitchFamily="2" charset="-78"/>
              </a:rPr>
              <a:t> است و </a:t>
            </a:r>
            <a:r>
              <a:rPr lang="fa-IR" sz="2900" dirty="0">
                <a:solidFill>
                  <a:srgbClr val="0070C0"/>
                </a:solidFill>
                <a:cs typeface="B Mitra" pitchFamily="2" charset="-78"/>
              </a:rPr>
              <a:t>آز</a:t>
            </a:r>
            <a:r>
              <a:rPr lang="fa-IR" sz="2900" dirty="0">
                <a:cs typeface="B Mitra" pitchFamily="2" charset="-78"/>
              </a:rPr>
              <a:t> به معنای </a:t>
            </a:r>
            <a:r>
              <a:rPr lang="fa-IR" sz="2900" dirty="0">
                <a:solidFill>
                  <a:srgbClr val="FFC000"/>
                </a:solidFill>
                <a:cs typeface="B Mitra" pitchFamily="2" charset="-78"/>
              </a:rPr>
              <a:t>رغبت بسیار به چیزی داشتن است همراه با فعالیت و عمل </a:t>
            </a:r>
            <a:r>
              <a:rPr lang="fa-IR" sz="2900" dirty="0">
                <a:cs typeface="B Mitra" pitchFamily="2" charset="-78"/>
              </a:rPr>
              <a:t>که از آن تعبیر به </a:t>
            </a:r>
            <a:r>
              <a:rPr lang="fa-IR" sz="2900" dirty="0">
                <a:solidFill>
                  <a:srgbClr val="FF0000"/>
                </a:solidFill>
                <a:cs typeface="B Mitra" pitchFamily="2" charset="-78"/>
              </a:rPr>
              <a:t>میل مفرط</a:t>
            </a:r>
            <a:r>
              <a:rPr lang="fa-IR" sz="2900" dirty="0">
                <a:cs typeface="B Mitra" pitchFamily="2" charset="-78"/>
              </a:rPr>
              <a:t> می شود. با ایجاد این میل آدمی دیگر آرام و قرار ندارد و دائم در پی آن است که هر چه سریع تر به مقصود خود برسد.</a:t>
            </a:r>
            <a:endParaRPr lang="fa-IR" sz="2900" dirty="0">
              <a:solidFill>
                <a:srgbClr val="92D050"/>
              </a:solidFill>
              <a:cs typeface="B Mitra" pitchFamily="2" charset="-78"/>
            </a:endParaRPr>
          </a:p>
          <a:p>
            <a:pPr algn="r" rtl="1"/>
            <a:r>
              <a:rPr lang="fa-IR" sz="2900" dirty="0" smtClean="0">
                <a:solidFill>
                  <a:srgbClr val="00B050"/>
                </a:solidFill>
                <a:cs typeface="B Mitra" pitchFamily="2" charset="-78"/>
              </a:rPr>
              <a:t>2- وَيَدْعُ </a:t>
            </a:r>
            <a:r>
              <a:rPr lang="fa-IR" sz="2900" dirty="0">
                <a:solidFill>
                  <a:srgbClr val="00B050"/>
                </a:solidFill>
                <a:cs typeface="B Mitra" pitchFamily="2" charset="-78"/>
              </a:rPr>
              <a:t>الْإِنْسَانُ بِالشَّرِّ دُعَاءَهُ بِالْخَيْرِ وَكَانَ الْإِنْسَانُ عَجُولًا ﴿إسراء/ ۱۱﴾ </a:t>
            </a:r>
            <a:r>
              <a:rPr lang="fa-IR" sz="2900" dirty="0">
                <a:solidFill>
                  <a:srgbClr val="FF0000"/>
                </a:solidFill>
                <a:cs typeface="B Mitra" pitchFamily="2" charset="-78"/>
              </a:rPr>
              <a:t>و انسان [همان گونه كه] خير را فرا مى‏ خواند [پيشامد] بد را مى‏ خواند و انسان همواره شتابزده است.</a:t>
            </a:r>
          </a:p>
          <a:p>
            <a:pPr algn="r" rtl="1"/>
            <a:r>
              <a:rPr lang="fa-IR" sz="2900" dirty="0" smtClean="0">
                <a:cs typeface="B Mitra" pitchFamily="2" charset="-78"/>
              </a:rPr>
              <a:t>البته نه آزمندی و نه شتاب زدگی هیچ کدام به طور مطلق ممدوح و مذموم نیستند بلکه مدح و ذمّ به اعتبار متعلّق آنهاست. </a:t>
            </a:r>
            <a:r>
              <a:rPr lang="fa-IR" sz="2900" dirty="0">
                <a:cs typeface="B Mitra" pitchFamily="2" charset="-78"/>
              </a:rPr>
              <a:t>در کجا شتاب خوب و بد و در کجا عجله خوب یا بد است. </a:t>
            </a:r>
            <a:endParaRPr lang="fa-IR" sz="2900" dirty="0" smtClean="0">
              <a:cs typeface="B Mitra" pitchFamily="2" charset="-78"/>
            </a:endParaRPr>
          </a:p>
          <a:p>
            <a:pPr algn="r" rtl="1"/>
            <a:r>
              <a:rPr lang="fa-IR" sz="2900" dirty="0" smtClean="0">
                <a:solidFill>
                  <a:srgbClr val="00B050"/>
                </a:solidFill>
                <a:cs typeface="B Mitra" pitchFamily="2" charset="-78"/>
              </a:rPr>
              <a:t>وَسَارِعُوا </a:t>
            </a:r>
            <a:r>
              <a:rPr lang="fa-IR" sz="2900" dirty="0">
                <a:solidFill>
                  <a:srgbClr val="00B050"/>
                </a:solidFill>
                <a:cs typeface="B Mitra" pitchFamily="2" charset="-78"/>
              </a:rPr>
              <a:t>إِلَى مَغْفِرَةٍ مِنْ رَبِّكُمْ وَجَنَّةٍ عَرْضُهَا السَّمَاوَاتُ وَالْأَرْضُ أُعِدَّتْ </a:t>
            </a:r>
            <a:r>
              <a:rPr lang="fa-IR" sz="2900" dirty="0" smtClean="0">
                <a:solidFill>
                  <a:srgbClr val="00B050"/>
                </a:solidFill>
                <a:cs typeface="B Mitra" pitchFamily="2" charset="-78"/>
              </a:rPr>
              <a:t>لِلْمُتَّقِينَ ﴿آل عمران/ ۱۳۳</a:t>
            </a:r>
            <a:r>
              <a:rPr lang="fa-IR" sz="2900" dirty="0">
                <a:solidFill>
                  <a:srgbClr val="00B050"/>
                </a:solidFill>
                <a:cs typeface="B Mitra" pitchFamily="2" charset="-78"/>
              </a:rPr>
              <a:t>﴾ </a:t>
            </a:r>
            <a:r>
              <a:rPr lang="fa-IR" sz="2900" dirty="0" smtClean="0">
                <a:solidFill>
                  <a:srgbClr val="FF0000"/>
                </a:solidFill>
                <a:cs typeface="B Mitra" pitchFamily="2" charset="-78"/>
              </a:rPr>
              <a:t>و </a:t>
            </a:r>
            <a:r>
              <a:rPr lang="fa-IR" sz="2900" dirty="0">
                <a:solidFill>
                  <a:srgbClr val="FF0000"/>
                </a:solidFill>
                <a:cs typeface="B Mitra" pitchFamily="2" charset="-78"/>
              </a:rPr>
              <a:t>براى نيل به آمرزشى از پروردگار خود و بهشتى كه پهنايش [به قدر] آسمانها و زمين است [و] براى پرهيزگاران آماده شده است بشتابيد </a:t>
            </a:r>
          </a:p>
          <a:p>
            <a:pPr algn="r" rtl="1"/>
            <a:r>
              <a:rPr lang="fa-IR" sz="2900" dirty="0">
                <a:solidFill>
                  <a:srgbClr val="00B050"/>
                </a:solidFill>
                <a:cs typeface="B Mitra" pitchFamily="2" charset="-78"/>
              </a:rPr>
              <a:t> وَالسَّابِقُونَ </a:t>
            </a:r>
            <a:r>
              <a:rPr lang="fa-IR" sz="2900" dirty="0" smtClean="0">
                <a:solidFill>
                  <a:srgbClr val="00B050"/>
                </a:solidFill>
                <a:cs typeface="B Mitra" pitchFamily="2" charset="-78"/>
              </a:rPr>
              <a:t>السَّابِقُونَ،أُولَئِكَ </a:t>
            </a:r>
            <a:r>
              <a:rPr lang="fa-IR" sz="2900" dirty="0">
                <a:solidFill>
                  <a:srgbClr val="00B050"/>
                </a:solidFill>
                <a:cs typeface="B Mitra" pitchFamily="2" charset="-78"/>
              </a:rPr>
              <a:t>الْمُقَرَّبُونَ </a:t>
            </a:r>
            <a:r>
              <a:rPr lang="fa-IR" sz="2900" dirty="0" smtClean="0">
                <a:solidFill>
                  <a:srgbClr val="00B050"/>
                </a:solidFill>
                <a:cs typeface="B Mitra" pitchFamily="2" charset="-78"/>
              </a:rPr>
              <a:t>﴿واقعه/۱۰و 11﴾ </a:t>
            </a:r>
            <a:r>
              <a:rPr lang="fa-IR" sz="2900" dirty="0" smtClean="0">
                <a:solidFill>
                  <a:srgbClr val="FF0000"/>
                </a:solidFill>
                <a:cs typeface="B Mitra" pitchFamily="2" charset="-78"/>
              </a:rPr>
              <a:t>و </a:t>
            </a:r>
            <a:r>
              <a:rPr lang="fa-IR" sz="2900" dirty="0">
                <a:solidFill>
                  <a:srgbClr val="FF0000"/>
                </a:solidFill>
                <a:cs typeface="B Mitra" pitchFamily="2" charset="-78"/>
              </a:rPr>
              <a:t>سبقت‏گيرندگان </a:t>
            </a:r>
            <a:r>
              <a:rPr lang="fa-IR" sz="2900" dirty="0" smtClean="0">
                <a:solidFill>
                  <a:srgbClr val="FF0000"/>
                </a:solidFill>
                <a:cs typeface="B Mitra" pitchFamily="2" charset="-78"/>
              </a:rPr>
              <a:t>مقدمند، آنانند </a:t>
            </a:r>
            <a:r>
              <a:rPr lang="fa-IR" sz="2900" dirty="0">
                <a:solidFill>
                  <a:srgbClr val="FF0000"/>
                </a:solidFill>
                <a:cs typeface="B Mitra" pitchFamily="2" charset="-78"/>
              </a:rPr>
              <a:t>همان مقربان [</a:t>
            </a:r>
            <a:r>
              <a:rPr lang="fa-IR" sz="2900" dirty="0" smtClean="0">
                <a:solidFill>
                  <a:srgbClr val="FF0000"/>
                </a:solidFill>
                <a:cs typeface="B Mitra" pitchFamily="2" charset="-78"/>
              </a:rPr>
              <a:t>خدا] هستند.</a:t>
            </a:r>
            <a:endParaRPr lang="fa-IR" sz="2900" dirty="0">
              <a:solidFill>
                <a:srgbClr val="FF0000"/>
              </a:solidFill>
              <a:cs typeface="B Mitra" pitchFamily="2" charset="-78"/>
            </a:endParaRPr>
          </a:p>
          <a:p>
            <a:pPr algn="r" rtl="1"/>
            <a:r>
              <a:rPr lang="fa-IR" sz="2900" dirty="0">
                <a:solidFill>
                  <a:srgbClr val="00B050"/>
                </a:solidFill>
                <a:cs typeface="B Mitra" pitchFamily="2" charset="-78"/>
              </a:rPr>
              <a:t> وَالسَّابِقُونَ الْأَوَّلُونَ مِنَ الْمُهَاجِرِينَ وَالْأَنْصَارِ وَالَّذِينَ اتَّبَعُوهُمْ بِإِحْسَانٍ رَضِيَ اللَّهُ عَنْهُمْ وَرَضُوا عَنْهُ وَأَعَدَّ لَهُمْ جَنَّاتٍ تَجْرِي تَحْتَهَا الْأَنْهَارُ خَالِدِينَ فِيهَا أَبَدًا ذَلِكَ الْفَوْزُ الْعَظِيمُ </a:t>
            </a:r>
            <a:r>
              <a:rPr lang="fa-IR" sz="2900" dirty="0" smtClean="0">
                <a:solidFill>
                  <a:srgbClr val="00B050"/>
                </a:solidFill>
                <a:cs typeface="B Mitra" pitchFamily="2" charset="-78"/>
              </a:rPr>
              <a:t>﴿توبه/ ۱۰۰</a:t>
            </a:r>
            <a:r>
              <a:rPr lang="fa-IR" sz="2900" dirty="0">
                <a:solidFill>
                  <a:srgbClr val="00B050"/>
                </a:solidFill>
                <a:cs typeface="B Mitra" pitchFamily="2" charset="-78"/>
              </a:rPr>
              <a:t>﴾ </a:t>
            </a:r>
            <a:r>
              <a:rPr lang="fa-IR" sz="2900" dirty="0" smtClean="0">
                <a:solidFill>
                  <a:srgbClr val="FF0000"/>
                </a:solidFill>
                <a:cs typeface="B Mitra" pitchFamily="2" charset="-78"/>
              </a:rPr>
              <a:t>و </a:t>
            </a:r>
            <a:r>
              <a:rPr lang="fa-IR" sz="2900" dirty="0">
                <a:solidFill>
                  <a:srgbClr val="FF0000"/>
                </a:solidFill>
                <a:cs typeface="B Mitra" pitchFamily="2" charset="-78"/>
              </a:rPr>
              <a:t>پيشگامان نخستين از مهاجران و انصار و كسانى كه با نيكوكارى از آنان پيروى كردند خدا از ايشان خشنود و آنان [نيز] از او خشنودند و براى آنان باغهايى آماده كرده كه از زير [درختان] آن نهرها روان است هميشه در آن جاودانه‏ اند اين است همان كاميابى </a:t>
            </a:r>
            <a:r>
              <a:rPr lang="fa-IR" sz="2900" dirty="0" smtClean="0">
                <a:solidFill>
                  <a:srgbClr val="FF0000"/>
                </a:solidFill>
                <a:cs typeface="B Mitra" pitchFamily="2" charset="-78"/>
              </a:rPr>
              <a:t>بزرگ.</a:t>
            </a:r>
            <a:endParaRPr lang="fa-IR" sz="2900" dirty="0">
              <a:solidFill>
                <a:srgbClr val="FF0000"/>
              </a:solidFill>
              <a:cs typeface="B Mitra" pitchFamily="2" charset="-78"/>
            </a:endParaRPr>
          </a:p>
          <a:p>
            <a:pPr algn="r" rtl="1"/>
            <a:r>
              <a:rPr lang="fa-IR" sz="2900" dirty="0">
                <a:solidFill>
                  <a:srgbClr val="00B050"/>
                </a:solidFill>
                <a:cs typeface="B Mitra" pitchFamily="2" charset="-78"/>
              </a:rPr>
              <a:t>ثُمَّ رُدُّوا إِلَى اللَّهِ مَوْلَاهُمُ الْحَقِّ أَلَا لَهُ الْحُكْمُ وَهُوَ أَسْرَعُ الْحَاسِبِينَ </a:t>
            </a:r>
            <a:r>
              <a:rPr lang="fa-IR" sz="2900" dirty="0" smtClean="0">
                <a:solidFill>
                  <a:srgbClr val="00B050"/>
                </a:solidFill>
                <a:cs typeface="B Mitra" pitchFamily="2" charset="-78"/>
              </a:rPr>
              <a:t>﴿انعام/ ۶۲</a:t>
            </a:r>
            <a:r>
              <a:rPr lang="fa-IR" sz="2900" dirty="0">
                <a:solidFill>
                  <a:srgbClr val="00B050"/>
                </a:solidFill>
                <a:cs typeface="B Mitra" pitchFamily="2" charset="-78"/>
              </a:rPr>
              <a:t>﴾ </a:t>
            </a:r>
            <a:r>
              <a:rPr lang="fa-IR" sz="2900" dirty="0" smtClean="0">
                <a:solidFill>
                  <a:srgbClr val="FF0000"/>
                </a:solidFill>
                <a:cs typeface="B Mitra" pitchFamily="2" charset="-78"/>
              </a:rPr>
              <a:t>آنگاه </a:t>
            </a:r>
            <a:r>
              <a:rPr lang="fa-IR" sz="2900" dirty="0">
                <a:solidFill>
                  <a:srgbClr val="FF0000"/>
                </a:solidFill>
                <a:cs typeface="B Mitra" pitchFamily="2" charset="-78"/>
              </a:rPr>
              <a:t>به سوى خداوند مولاى بحقشان برگردانيده شوند آگاه باشيد كه داورى از آن اوست و او سريعترين حسابرسان </a:t>
            </a:r>
            <a:r>
              <a:rPr lang="fa-IR" sz="2900" dirty="0" smtClean="0">
                <a:solidFill>
                  <a:srgbClr val="FF0000"/>
                </a:solidFill>
                <a:cs typeface="B Mitra" pitchFamily="2" charset="-78"/>
              </a:rPr>
              <a:t>است.</a:t>
            </a:r>
          </a:p>
          <a:p>
            <a:pPr algn="r" rtl="1"/>
            <a:r>
              <a:rPr lang="fa-IR" sz="2900" dirty="0" smtClean="0">
                <a:cs typeface="B Mitra" pitchFamily="2" charset="-78"/>
              </a:rPr>
              <a:t>حی علی الصلوة </a:t>
            </a:r>
            <a:r>
              <a:rPr lang="fa-IR" sz="2900" dirty="0" smtClean="0">
                <a:solidFill>
                  <a:srgbClr val="92D050"/>
                </a:solidFill>
                <a:cs typeface="B Mitra" pitchFamily="2" charset="-78"/>
              </a:rPr>
              <a:t>--- </a:t>
            </a:r>
            <a:r>
              <a:rPr lang="fa-IR" sz="2900" dirty="0" smtClean="0">
                <a:cs typeface="B Mitra" pitchFamily="2" charset="-78"/>
              </a:rPr>
              <a:t>حی علی الفلاح </a:t>
            </a:r>
            <a:r>
              <a:rPr lang="fa-IR" sz="2900" dirty="0" smtClean="0">
                <a:solidFill>
                  <a:srgbClr val="92D050"/>
                </a:solidFill>
                <a:cs typeface="B Mitra" pitchFamily="2" charset="-78"/>
              </a:rPr>
              <a:t>--- </a:t>
            </a:r>
            <a:r>
              <a:rPr lang="fa-IR" sz="2900" dirty="0" smtClean="0">
                <a:cs typeface="B Mitra" pitchFamily="2" charset="-78"/>
              </a:rPr>
              <a:t>حی علی خیر العمل .</a:t>
            </a:r>
            <a:endParaRPr lang="fa-IR" sz="2900" dirty="0">
              <a:cs typeface="B Mitra" pitchFamily="2" charset="-78"/>
            </a:endParaRPr>
          </a:p>
          <a:p>
            <a:pPr algn="r" rtl="1"/>
            <a:endParaRPr lang="en-US" dirty="0"/>
          </a:p>
        </p:txBody>
      </p:sp>
    </p:spTree>
    <p:extLst>
      <p:ext uri="{BB962C8B-B14F-4D97-AF65-F5344CB8AC3E}">
        <p14:creationId xmlns:p14="http://schemas.microsoft.com/office/powerpoint/2010/main" val="319022629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(11)</a:t>
            </a:r>
            <a:endParaRPr lang="en-US" dirty="0"/>
          </a:p>
        </p:txBody>
      </p:sp>
      <p:sp>
        <p:nvSpPr>
          <p:cNvPr id="3" name="Content Placeholder 2"/>
          <p:cNvSpPr>
            <a:spLocks noGrp="1"/>
          </p:cNvSpPr>
          <p:nvPr>
            <p:ph sz="quarter" idx="1"/>
          </p:nvPr>
        </p:nvSpPr>
        <p:spPr/>
        <p:txBody>
          <a:bodyPr>
            <a:normAutofit fontScale="92500" lnSpcReduction="10000"/>
          </a:bodyPr>
          <a:lstStyle/>
          <a:p>
            <a:pPr algn="just" rtl="1"/>
            <a:r>
              <a:rPr lang="fa-IR" dirty="0" smtClean="0">
                <a:cs typeface="B Mitra" pitchFamily="2" charset="-78"/>
              </a:rPr>
              <a:t>اصولی که در تربیت از مبنای </a:t>
            </a:r>
            <a:r>
              <a:rPr lang="fa-IR" dirty="0" smtClean="0">
                <a:solidFill>
                  <a:schemeClr val="accent2"/>
                </a:solidFill>
                <a:cs typeface="B Mitra" pitchFamily="2" charset="-78"/>
              </a:rPr>
              <a:t>محدودیت های انسان</a:t>
            </a:r>
            <a:r>
              <a:rPr lang="fa-IR" dirty="0" smtClean="0">
                <a:cs typeface="B Mitra" pitchFamily="2" charset="-78"/>
              </a:rPr>
              <a:t> کشف می شود عبارتند از: </a:t>
            </a:r>
          </a:p>
          <a:p>
            <a:pPr algn="just" rtl="1"/>
            <a:r>
              <a:rPr lang="fa-IR" dirty="0" smtClean="0">
                <a:cs typeface="B Mitra" pitchFamily="2" charset="-78"/>
              </a:rPr>
              <a:t>1- </a:t>
            </a:r>
            <a:r>
              <a:rPr lang="fa-IR" dirty="0" smtClean="0">
                <a:solidFill>
                  <a:srgbClr val="00B050"/>
                </a:solidFill>
                <a:cs typeface="B Mitra" pitchFamily="2" charset="-78"/>
              </a:rPr>
              <a:t>اصل سهولت در تکلیف: </a:t>
            </a:r>
            <a:r>
              <a:rPr lang="fa-IR" dirty="0" smtClean="0">
                <a:cs typeface="B Mitra" pitchFamily="2" charset="-78"/>
              </a:rPr>
              <a:t>انسان به لحاظ ویژگی هایی که دارد دارای محدودیت هایی است. از این رو باید اصل را بر انتخاب و ارائه تکلیف و برنامه های سهل و آسان قرار دهیم </a:t>
            </a:r>
            <a:r>
              <a:rPr lang="fa-IR" dirty="0" smtClean="0">
                <a:solidFill>
                  <a:srgbClr val="00B0F0"/>
                </a:solidFill>
                <a:cs typeface="B Mitra" pitchFamily="2" charset="-78"/>
              </a:rPr>
              <a:t>تا در متربی ایجاد انگیزش درونی فراهم آورد و او را به سوی انجام فعل ترغیب و تشویق نماید. </a:t>
            </a:r>
            <a:endParaRPr lang="en-US" dirty="0" smtClean="0">
              <a:solidFill>
                <a:srgbClr val="00B0F0"/>
              </a:solidFill>
              <a:cs typeface="B Mitra" pitchFamily="2" charset="-78"/>
            </a:endParaRPr>
          </a:p>
          <a:p>
            <a:pPr algn="just" rtl="1"/>
            <a:r>
              <a:rPr lang="fa-IR" dirty="0">
                <a:solidFill>
                  <a:srgbClr val="00B050"/>
                </a:solidFill>
                <a:cs typeface="B Mitra" pitchFamily="2" charset="-78"/>
              </a:rPr>
              <a:t>شَهْرُ رَمَضَانَ الَّذِي أُنْزِلَ فِيهِ الْقُرْآنُ هُدًى لِلنَّاسِ وَبَيِّنَاتٍ مِنَ الْهُدَى وَالْفُرْقَانِ فَمَنْ شَهِدَ مِنْكُمُ الشَّهْرَ فَلْيَصُمْهُ وَمَنْ كَانَ مَرِيضًا أَوْ عَلَى سَفَرٍ فَعِدَّةٌ مِنْ أَيَّامٍ أُخَرَ يُرِيدُ اللَّهُ بِكُمُ الْيُسْرَ وَلَا يُرِيدُ بِكُمُ الْعُسْرَ </a:t>
            </a:r>
            <a:r>
              <a:rPr lang="fa-IR" dirty="0" smtClean="0">
                <a:solidFill>
                  <a:srgbClr val="00B050"/>
                </a:solidFill>
                <a:cs typeface="B Mitra" pitchFamily="2" charset="-78"/>
              </a:rPr>
              <a:t>...</a:t>
            </a:r>
            <a:r>
              <a:rPr lang="fa-IR" dirty="0" smtClean="0">
                <a:cs typeface="B Mitra" pitchFamily="2" charset="-78"/>
              </a:rPr>
              <a:t>﴿بقره/ ۱۸۵</a:t>
            </a:r>
            <a:r>
              <a:rPr lang="fa-IR" dirty="0">
                <a:cs typeface="B Mitra" pitchFamily="2" charset="-78"/>
              </a:rPr>
              <a:t>﴾ </a:t>
            </a:r>
            <a:r>
              <a:rPr lang="fa-IR" dirty="0" smtClean="0">
                <a:solidFill>
                  <a:srgbClr val="FF0000"/>
                </a:solidFill>
                <a:cs typeface="B Mitra" pitchFamily="2" charset="-78"/>
              </a:rPr>
              <a:t>ماه </a:t>
            </a:r>
            <a:r>
              <a:rPr lang="fa-IR" dirty="0">
                <a:solidFill>
                  <a:srgbClr val="FF0000"/>
                </a:solidFill>
                <a:cs typeface="B Mitra" pitchFamily="2" charset="-78"/>
              </a:rPr>
              <a:t>رمضان [همان ماه] است كه در آن قرآن فرو فرستاده شده است [كتابى ] كه مردم را راهبر و [متضمن] دلايل آشكار هدايت و [ميزان] تشخيص حق از باطل است پس هر كس از شما اين ماه را درك كند بايد آن را روزه بدارد و كسى كه بيمار يا در سفر است [بايد به شماره آن] تعدادى از روزهاى ديگر [را روزه بدارد] خدا براى شما آسانى مى‏ خواهد و براى شما دشوارى نمى‏ </a:t>
            </a:r>
            <a:r>
              <a:rPr lang="fa-IR" dirty="0" smtClean="0">
                <a:solidFill>
                  <a:srgbClr val="FF0000"/>
                </a:solidFill>
                <a:cs typeface="B Mitra" pitchFamily="2" charset="-78"/>
              </a:rPr>
              <a:t>خواهد. </a:t>
            </a:r>
            <a:endParaRPr lang="fa-IR" dirty="0">
              <a:solidFill>
                <a:srgbClr val="FF0000"/>
              </a:solidFill>
              <a:cs typeface="B Mitra" pitchFamily="2" charset="-78"/>
            </a:endParaRPr>
          </a:p>
          <a:p>
            <a:pPr marL="0" indent="0" algn="just" rtl="1">
              <a:buNone/>
            </a:pPr>
            <a:r>
              <a:rPr lang="fa-IR" dirty="0" smtClean="0">
                <a:cs typeface="B Mitra" pitchFamily="2" charset="-78"/>
              </a:rPr>
              <a:t>پیامبر اکرم ص فرمودند: </a:t>
            </a:r>
            <a:r>
              <a:rPr lang="fa-IR" dirty="0" smtClean="0">
                <a:solidFill>
                  <a:srgbClr val="00B050"/>
                </a:solidFill>
                <a:cs typeface="B Mitra" pitchFamily="2" charset="-78"/>
              </a:rPr>
              <a:t>بُعِثتُ علی الحَنیفَةِ السَّهلةِ السَّمحةِ</a:t>
            </a:r>
            <a:r>
              <a:rPr lang="fa-IR" dirty="0" smtClean="0">
                <a:cs typeface="B Mitra" pitchFamily="2" charset="-78"/>
              </a:rPr>
              <a:t>. </a:t>
            </a:r>
            <a:r>
              <a:rPr lang="fa-IR" dirty="0">
                <a:solidFill>
                  <a:srgbClr val="FF0000"/>
                </a:solidFill>
                <a:cs typeface="B Mitra" pitchFamily="2" charset="-78"/>
              </a:rPr>
              <a:t>من به آیین استوار و بدون انحراف و راحت و </a:t>
            </a:r>
            <a:r>
              <a:rPr lang="fa-IR" dirty="0" smtClean="0">
                <a:solidFill>
                  <a:srgbClr val="FF0000"/>
                </a:solidFill>
                <a:cs typeface="B Mitra" pitchFamily="2" charset="-78"/>
              </a:rPr>
              <a:t>آسان مبعوث شده ام.</a:t>
            </a:r>
            <a:r>
              <a:rPr lang="fa-IR" dirty="0" smtClean="0">
                <a:solidFill>
                  <a:srgbClr val="92D050"/>
                </a:solidFill>
                <a:cs typeface="B Mitra" pitchFamily="2" charset="-78"/>
              </a:rPr>
              <a:t>  </a:t>
            </a:r>
            <a:endParaRPr lang="en-US" dirty="0">
              <a:solidFill>
                <a:srgbClr val="92D050"/>
              </a:solidFill>
              <a:cs typeface="B Mitra" pitchFamily="2" charset="-78"/>
            </a:endParaRPr>
          </a:p>
        </p:txBody>
      </p:sp>
    </p:spTree>
    <p:extLst>
      <p:ext uri="{BB962C8B-B14F-4D97-AF65-F5344CB8AC3E}">
        <p14:creationId xmlns:p14="http://schemas.microsoft.com/office/powerpoint/2010/main" val="121376635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12)</a:t>
            </a:r>
            <a:endParaRPr lang="en-US" dirty="0"/>
          </a:p>
        </p:txBody>
      </p:sp>
      <p:sp>
        <p:nvSpPr>
          <p:cNvPr id="3" name="Content Placeholder 2"/>
          <p:cNvSpPr>
            <a:spLocks noGrp="1"/>
          </p:cNvSpPr>
          <p:nvPr>
            <p:ph sz="quarter" idx="1"/>
          </p:nvPr>
        </p:nvSpPr>
        <p:spPr/>
        <p:txBody>
          <a:bodyPr>
            <a:normAutofit/>
          </a:bodyPr>
          <a:lstStyle/>
          <a:p>
            <a:pPr algn="r" rtl="1"/>
            <a:r>
              <a:rPr lang="fa-IR" dirty="0" smtClean="0">
                <a:solidFill>
                  <a:srgbClr val="00B050"/>
                </a:solidFill>
                <a:cs typeface="B Mitra" pitchFamily="2" charset="-78"/>
              </a:rPr>
              <a:t>2- اصل مسامحت: </a:t>
            </a:r>
            <a:r>
              <a:rPr lang="fa-IR" dirty="0" smtClean="0">
                <a:cs typeface="B Mitra" pitchFamily="2" charset="-78"/>
              </a:rPr>
              <a:t>با توجه به ضعف بودن انسان در تربیت باید اصل را بر </a:t>
            </a:r>
            <a:r>
              <a:rPr lang="fa-IR" dirty="0" smtClean="0">
                <a:solidFill>
                  <a:schemeClr val="accent1"/>
                </a:solidFill>
                <a:cs typeface="B Mitra" pitchFamily="2" charset="-78"/>
              </a:rPr>
              <a:t>مسامحت و چشم پوشی</a:t>
            </a:r>
            <a:r>
              <a:rPr lang="fa-IR" dirty="0" smtClean="0">
                <a:cs typeface="B Mitra" pitchFamily="2" charset="-78"/>
              </a:rPr>
              <a:t> گذاشت و تا آنجا که امکان پذیر است از خطا و اشتباه متربی در گذشت. </a:t>
            </a:r>
          </a:p>
          <a:p>
            <a:pPr algn="r" rtl="1"/>
            <a:r>
              <a:rPr lang="fa-IR" dirty="0" smtClean="0">
                <a:cs typeface="B Mitra" pitchFamily="2" charset="-78"/>
              </a:rPr>
              <a:t>پیامبر اکرم ص می فرماید: </a:t>
            </a:r>
            <a:r>
              <a:rPr lang="fa-IR" dirty="0" smtClean="0">
                <a:solidFill>
                  <a:srgbClr val="00B050"/>
                </a:solidFill>
                <a:cs typeface="B Mitra" pitchFamily="2" charset="-78"/>
              </a:rPr>
              <a:t>خداوند رحمت کند کسی را که فرزندش را در انجام کار نیک یاری رساند، [راوی می گوید] پرسیدم: چگونه او را در نیکی یاری می رساند؟ فرمودند: کم و آسان را از او می پذیرد و سختی ها را بر او می گذرد. </a:t>
            </a:r>
            <a:r>
              <a:rPr lang="fa-IR" dirty="0" smtClean="0">
                <a:cs typeface="B Mitra" pitchFamily="2" charset="-78"/>
              </a:rPr>
              <a:t>البته نادیده گرفتن به معنای چشم پوشی و نادیده انگاری از خطای متربی نیست بلکه مراد </a:t>
            </a:r>
            <a:r>
              <a:rPr lang="fa-IR" dirty="0" smtClean="0">
                <a:solidFill>
                  <a:srgbClr val="FFC000"/>
                </a:solidFill>
                <a:cs typeface="B Mitra" pitchFamily="2" charset="-78"/>
              </a:rPr>
              <a:t>چشم پوشی از مجازات و تنبیه</a:t>
            </a:r>
            <a:r>
              <a:rPr lang="fa-IR" dirty="0" smtClean="0">
                <a:cs typeface="B Mitra" pitchFamily="2" charset="-78"/>
              </a:rPr>
              <a:t> است. </a:t>
            </a:r>
          </a:p>
          <a:p>
            <a:pPr algn="r" rtl="1"/>
            <a:r>
              <a:rPr lang="fa-IR" dirty="0" smtClean="0">
                <a:cs typeface="B Mitra" pitchFamily="2" charset="-78"/>
              </a:rPr>
              <a:t> </a:t>
            </a:r>
          </a:p>
          <a:p>
            <a:pPr algn="r" rtl="1"/>
            <a:r>
              <a:rPr lang="fa-IR" dirty="0" smtClean="0"/>
              <a:t> </a:t>
            </a:r>
            <a:endParaRPr lang="en-US" dirty="0"/>
          </a:p>
        </p:txBody>
      </p:sp>
    </p:spTree>
    <p:extLst>
      <p:ext uri="{BB962C8B-B14F-4D97-AF65-F5344CB8AC3E}">
        <p14:creationId xmlns:p14="http://schemas.microsoft.com/office/powerpoint/2010/main" val="74481635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13)</a:t>
            </a:r>
            <a:endParaRPr lang="en-US" dirty="0"/>
          </a:p>
        </p:txBody>
      </p:sp>
      <p:sp>
        <p:nvSpPr>
          <p:cNvPr id="3" name="Content Placeholder 2"/>
          <p:cNvSpPr>
            <a:spLocks noGrp="1"/>
          </p:cNvSpPr>
          <p:nvPr>
            <p:ph sz="quarter" idx="1"/>
          </p:nvPr>
        </p:nvSpPr>
        <p:spPr/>
        <p:txBody>
          <a:bodyPr>
            <a:normAutofit fontScale="92500"/>
          </a:bodyPr>
          <a:lstStyle/>
          <a:p>
            <a:pPr algn="r" rtl="1"/>
            <a:r>
              <a:rPr lang="fa-IR" dirty="0">
                <a:solidFill>
                  <a:srgbClr val="00B050"/>
                </a:solidFill>
                <a:cs typeface="B Mitra" pitchFamily="2" charset="-78"/>
              </a:rPr>
              <a:t>3- اصل تقویت: </a:t>
            </a:r>
            <a:r>
              <a:rPr lang="fa-IR" dirty="0">
                <a:cs typeface="B Mitra" pitchFamily="2" charset="-78"/>
              </a:rPr>
              <a:t>در تعلیم و تربیت باید به مقابله با ضعف ها و ناتوانی های متربی برخاست و از روش های مؤثر بهره گرفت. از این رو </a:t>
            </a:r>
            <a:r>
              <a:rPr lang="fa-IR" dirty="0">
                <a:solidFill>
                  <a:srgbClr val="00B0F0"/>
                </a:solidFill>
                <a:cs typeface="B Mitra" pitchFamily="2" charset="-78"/>
              </a:rPr>
              <a:t>نخست</a:t>
            </a:r>
            <a:r>
              <a:rPr lang="fa-IR" dirty="0">
                <a:cs typeface="B Mitra" pitchFamily="2" charset="-78"/>
              </a:rPr>
              <a:t> باید در صدد </a:t>
            </a:r>
            <a:r>
              <a:rPr lang="fa-IR" dirty="0">
                <a:solidFill>
                  <a:srgbClr val="0070C0"/>
                </a:solidFill>
                <a:cs typeface="B Mitra" pitchFamily="2" charset="-78"/>
              </a:rPr>
              <a:t>تقویت جسمی متربی</a:t>
            </a:r>
            <a:r>
              <a:rPr lang="fa-IR" dirty="0">
                <a:cs typeface="B Mitra" pitchFamily="2" charset="-78"/>
              </a:rPr>
              <a:t> برآمد. </a:t>
            </a:r>
            <a:endParaRPr lang="fa-IR" dirty="0" smtClean="0">
              <a:cs typeface="B Mitra" pitchFamily="2" charset="-78"/>
            </a:endParaRPr>
          </a:p>
          <a:p>
            <a:pPr algn="r" rtl="1"/>
            <a:r>
              <a:rPr lang="fa-IR" dirty="0" smtClean="0">
                <a:cs typeface="B Mitra" pitchFamily="2" charset="-78"/>
              </a:rPr>
              <a:t>توصیه </a:t>
            </a:r>
            <a:r>
              <a:rPr lang="fa-IR" dirty="0">
                <a:cs typeface="B Mitra" pitchFamily="2" charset="-78"/>
              </a:rPr>
              <a:t>اسلام بر دو سال شیر دادن مادر به بچه است. </a:t>
            </a:r>
            <a:r>
              <a:rPr lang="fa-IR" dirty="0">
                <a:solidFill>
                  <a:srgbClr val="00B050"/>
                </a:solidFill>
                <a:cs typeface="B Mitra" pitchFamily="2" charset="-78"/>
              </a:rPr>
              <a:t>وَوَصَّيْنَا الْإِنْسَانَ بِوَالِدَيْهِ إِحْسَانًا حَمَلَتْهُ أُمُّهُ كُرْهًا وَوَضَعَتْهُ كُرْهًا وَحَمْلُهُ وَفِصَالُهُ ثَلَاثُونَ شَهْرًا </a:t>
            </a:r>
            <a:r>
              <a:rPr lang="fa-IR" dirty="0" smtClean="0">
                <a:solidFill>
                  <a:srgbClr val="00B050"/>
                </a:solidFill>
                <a:cs typeface="B Mitra" pitchFamily="2" charset="-78"/>
              </a:rPr>
              <a:t>ً </a:t>
            </a:r>
            <a:r>
              <a:rPr lang="fa-IR" dirty="0">
                <a:cs typeface="B Mitra" pitchFamily="2" charset="-78"/>
              </a:rPr>
              <a:t>(أحقاف/ 15) </a:t>
            </a:r>
            <a:r>
              <a:rPr lang="fa-IR" dirty="0">
                <a:solidFill>
                  <a:srgbClr val="FF0000"/>
                </a:solidFill>
                <a:cs typeface="B Mitra" pitchFamily="2" charset="-78"/>
              </a:rPr>
              <a:t>و انسان را [نسبت] به پدر و مادرش به احسان سفارش كرديم مادرش با تحمل رنج به او باردار شد و با تحمل رنج او را به دنيا آورد و باربرداشتن و از شيرگرفتن او سى ماه </a:t>
            </a:r>
            <a:r>
              <a:rPr lang="fa-IR" dirty="0" smtClean="0">
                <a:solidFill>
                  <a:srgbClr val="FF0000"/>
                </a:solidFill>
                <a:cs typeface="B Mitra" pitchFamily="2" charset="-78"/>
              </a:rPr>
              <a:t>است. </a:t>
            </a:r>
          </a:p>
          <a:p>
            <a:pPr algn="r" rtl="1"/>
            <a:r>
              <a:rPr lang="fa-IR" dirty="0" smtClean="0">
                <a:solidFill>
                  <a:srgbClr val="00B050"/>
                </a:solidFill>
                <a:cs typeface="B Mitra" pitchFamily="2" charset="-78"/>
              </a:rPr>
              <a:t>وَوَصَّيْنَا </a:t>
            </a:r>
            <a:r>
              <a:rPr lang="fa-IR" dirty="0">
                <a:solidFill>
                  <a:srgbClr val="00B050"/>
                </a:solidFill>
                <a:cs typeface="B Mitra" pitchFamily="2" charset="-78"/>
              </a:rPr>
              <a:t>الْإِنْسَانَ بِوَالِدَيْهِ حَمَلَتْهُ أُمُّهُ وَهْنًا عَلَى وَهْنٍ وَفِصَالُهُ فِي عَامَيْنِ أَنِ اشْكُرْ لِي وَلِوَالِدَيْكَ إِلَيَّ الْمَصِيرُ </a:t>
            </a:r>
            <a:r>
              <a:rPr lang="fa-IR" dirty="0" smtClean="0">
                <a:cs typeface="B Mitra" pitchFamily="2" charset="-78"/>
              </a:rPr>
              <a:t>﴿لقمان/ ۱۴</a:t>
            </a:r>
            <a:r>
              <a:rPr lang="fa-IR" dirty="0">
                <a:cs typeface="B Mitra" pitchFamily="2" charset="-78"/>
              </a:rPr>
              <a:t>﴾ </a:t>
            </a:r>
            <a:r>
              <a:rPr lang="fa-IR" dirty="0" smtClean="0">
                <a:solidFill>
                  <a:srgbClr val="FF0000"/>
                </a:solidFill>
                <a:cs typeface="B Mitra" pitchFamily="2" charset="-78"/>
              </a:rPr>
              <a:t>و </a:t>
            </a:r>
            <a:r>
              <a:rPr lang="fa-IR" dirty="0">
                <a:solidFill>
                  <a:srgbClr val="FF0000"/>
                </a:solidFill>
                <a:cs typeface="B Mitra" pitchFamily="2" charset="-78"/>
              </a:rPr>
              <a:t>انسان را در باره پدر و مادرش سفارش كرديم مادرش به او باردار شد سستى بر روى سستى و از شير باز گرفتنش در دو سال است [آرى به او سفارش كرديم] كه شكرگزار من و پدر و مادرت باش كه بازگشت [همه] به سوى من است</a:t>
            </a:r>
            <a:r>
              <a:rPr lang="fa-IR" dirty="0" smtClean="0">
                <a:solidFill>
                  <a:srgbClr val="FF0000"/>
                </a:solidFill>
                <a:cs typeface="B Mitra" pitchFamily="2" charset="-78"/>
              </a:rPr>
              <a:t>.</a:t>
            </a:r>
          </a:p>
          <a:p>
            <a:pPr algn="r" rtl="1"/>
            <a:r>
              <a:rPr lang="fa-IR" dirty="0" smtClean="0">
                <a:cs typeface="B Mitra" pitchFamily="2" charset="-78"/>
              </a:rPr>
              <a:t>پس از </a:t>
            </a:r>
            <a:r>
              <a:rPr lang="fa-IR" dirty="0" smtClean="0">
                <a:solidFill>
                  <a:srgbClr val="00B0F0"/>
                </a:solidFill>
                <a:cs typeface="B Mitra" pitchFamily="2" charset="-78"/>
              </a:rPr>
              <a:t>تقویت جسم</a:t>
            </a:r>
            <a:r>
              <a:rPr lang="fa-IR" dirty="0" smtClean="0">
                <a:cs typeface="B Mitra" pitchFamily="2" charset="-78"/>
              </a:rPr>
              <a:t>، </a:t>
            </a:r>
            <a:r>
              <a:rPr lang="fa-IR" dirty="0" smtClean="0">
                <a:solidFill>
                  <a:srgbClr val="0070C0"/>
                </a:solidFill>
                <a:cs typeface="B Mitra" pitchFamily="2" charset="-78"/>
              </a:rPr>
              <a:t>پرورش عقل</a:t>
            </a:r>
            <a:r>
              <a:rPr lang="fa-IR" dirty="0" smtClean="0">
                <a:cs typeface="B Mitra" pitchFamily="2" charset="-78"/>
              </a:rPr>
              <a:t> او با اصل اعطای بینش و تعلیم حکمت بدست می آید. اما در مورد </a:t>
            </a:r>
            <a:r>
              <a:rPr lang="fa-IR" dirty="0" smtClean="0">
                <a:solidFill>
                  <a:srgbClr val="7030A0"/>
                </a:solidFill>
                <a:cs typeface="B Mitra" pitchFamily="2" charset="-78"/>
              </a:rPr>
              <a:t>تقویت نفس </a:t>
            </a:r>
            <a:r>
              <a:rPr lang="fa-IR" dirty="0" smtClean="0">
                <a:cs typeface="B Mitra" pitchFamily="2" charset="-78"/>
              </a:rPr>
              <a:t>که امروزه یکی از مباحث مهم روان شناسی است نکات بسیار مهمی در متون دینی دیده می شود.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2824592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FF3300"/>
                </a:solidFill>
                <a:cs typeface="B Mitra" pitchFamily="2" charset="-78"/>
              </a:rPr>
              <a:t>2- تربیت در زبان انگلیسی</a:t>
            </a:r>
            <a:endParaRPr lang="en-US" dirty="0">
              <a:solidFill>
                <a:srgbClr val="FF33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معادل کلمه تربیت در زبان انگلیسی واژه </a:t>
            </a:r>
            <a:r>
              <a:rPr lang="en-US" sz="2000" dirty="0" smtClean="0">
                <a:solidFill>
                  <a:srgbClr val="FF0000"/>
                </a:solidFill>
                <a:cs typeface="B Mitra" pitchFamily="2" charset="-78"/>
              </a:rPr>
              <a:t>education</a:t>
            </a:r>
            <a:r>
              <a:rPr lang="fa-IR" sz="2000" dirty="0" smtClean="0">
                <a:cs typeface="B Mitra" pitchFamily="2" charset="-78"/>
              </a:rPr>
              <a:t>است. خاستگاه این واژه لاتینی دارای دو ریشه است: </a:t>
            </a:r>
          </a:p>
          <a:p>
            <a:pPr algn="r" rtl="1"/>
            <a:r>
              <a:rPr lang="fa-IR" sz="2000" dirty="0" smtClean="0">
                <a:cs typeface="B Mitra" pitchFamily="2" charset="-78"/>
              </a:rPr>
              <a:t>1- </a:t>
            </a:r>
            <a:r>
              <a:rPr lang="en-US" sz="2000" dirty="0" err="1" smtClean="0">
                <a:solidFill>
                  <a:srgbClr val="FF0000"/>
                </a:solidFill>
                <a:cs typeface="B Mitra" pitchFamily="2" charset="-78"/>
              </a:rPr>
              <a:t>educar</a:t>
            </a:r>
            <a:r>
              <a:rPr lang="en-US" sz="2000" dirty="0" smtClean="0">
                <a:cs typeface="B Mitra" pitchFamily="2" charset="-78"/>
              </a:rPr>
              <a:t> </a:t>
            </a:r>
            <a:r>
              <a:rPr lang="fa-IR" sz="2000" dirty="0" smtClean="0">
                <a:cs typeface="B Mitra" pitchFamily="2" charset="-78"/>
              </a:rPr>
              <a:t>که به معنای تغذیه یا خوراک است.</a:t>
            </a:r>
          </a:p>
          <a:p>
            <a:pPr algn="r" rtl="1"/>
            <a:r>
              <a:rPr lang="fa-IR" sz="2000" dirty="0" smtClean="0">
                <a:cs typeface="B Mitra" pitchFamily="2" charset="-78"/>
              </a:rPr>
              <a:t>2- </a:t>
            </a:r>
            <a:r>
              <a:rPr lang="en-US" sz="2000" dirty="0" err="1" smtClean="0">
                <a:solidFill>
                  <a:srgbClr val="FF0000"/>
                </a:solidFill>
                <a:cs typeface="B Mitra" pitchFamily="2" charset="-78"/>
              </a:rPr>
              <a:t>educere</a:t>
            </a:r>
            <a:r>
              <a:rPr lang="en-US" sz="2000" dirty="0" smtClean="0">
                <a:cs typeface="B Mitra" pitchFamily="2" charset="-78"/>
              </a:rPr>
              <a:t> </a:t>
            </a:r>
            <a:r>
              <a:rPr lang="fa-IR" sz="2000" dirty="0" smtClean="0">
                <a:cs typeface="B Mitra" pitchFamily="2" charset="-78"/>
              </a:rPr>
              <a:t>که به معنای بیرون کشیدن(فرهیختن) و رهنمودن به چیزی و خلاصه پرورش است.</a:t>
            </a:r>
          </a:p>
          <a:p>
            <a:pPr algn="r" rtl="1"/>
            <a:r>
              <a:rPr lang="fa-IR" sz="2000" dirty="0" smtClean="0">
                <a:cs typeface="B Mitra" pitchFamily="2" charset="-78"/>
              </a:rPr>
              <a:t>پس روی هم رفته از این کلمه دو معنای </a:t>
            </a:r>
            <a:r>
              <a:rPr lang="fa-IR" sz="2000" dirty="0" smtClean="0">
                <a:solidFill>
                  <a:srgbClr val="FF3300"/>
                </a:solidFill>
                <a:cs typeface="B Mitra" pitchFamily="2" charset="-78"/>
              </a:rPr>
              <a:t>غذا دادن </a:t>
            </a:r>
            <a:r>
              <a:rPr lang="fa-IR" sz="2000" dirty="0" smtClean="0">
                <a:cs typeface="B Mitra" pitchFamily="2" charset="-78"/>
              </a:rPr>
              <a:t>و </a:t>
            </a:r>
            <a:r>
              <a:rPr lang="fa-IR" sz="2000" dirty="0" smtClean="0">
                <a:solidFill>
                  <a:srgbClr val="FF3300"/>
                </a:solidFill>
                <a:cs typeface="B Mitra" pitchFamily="2" charset="-78"/>
              </a:rPr>
              <a:t>پروردن</a:t>
            </a:r>
            <a:r>
              <a:rPr lang="fa-IR" sz="2000" dirty="0" smtClean="0">
                <a:cs typeface="B Mitra" pitchFamily="2" charset="-78"/>
              </a:rPr>
              <a:t> استنباط می شود. </a:t>
            </a:r>
          </a:p>
          <a:p>
            <a:pPr algn="r" rtl="1"/>
            <a:r>
              <a:rPr lang="fa-IR" sz="2000" dirty="0" smtClean="0">
                <a:cs typeface="B Mitra" pitchFamily="2" charset="-78"/>
              </a:rPr>
              <a:t>واژه </a:t>
            </a:r>
            <a:r>
              <a:rPr lang="en-US" sz="2000" dirty="0" smtClean="0">
                <a:cs typeface="B Mitra" pitchFamily="2" charset="-78"/>
              </a:rPr>
              <a:t> </a:t>
            </a:r>
            <a:r>
              <a:rPr lang="en-US" sz="2000" dirty="0" smtClean="0">
                <a:solidFill>
                  <a:srgbClr val="FF0000"/>
                </a:solidFill>
                <a:cs typeface="B Mitra" pitchFamily="2" charset="-78"/>
              </a:rPr>
              <a:t>education</a:t>
            </a:r>
            <a:r>
              <a:rPr lang="fa-IR" sz="2000" dirty="0" smtClean="0">
                <a:cs typeface="B Mitra" pitchFamily="2" charset="-78"/>
              </a:rPr>
              <a:t>با واژه های </a:t>
            </a:r>
            <a:r>
              <a:rPr lang="en-US" sz="2000" dirty="0" smtClean="0">
                <a:solidFill>
                  <a:srgbClr val="FF0000"/>
                </a:solidFill>
                <a:cs typeface="B Mitra" pitchFamily="2" charset="-78"/>
              </a:rPr>
              <a:t>training</a:t>
            </a:r>
            <a:r>
              <a:rPr lang="fa-IR" sz="2000" dirty="0" smtClean="0">
                <a:cs typeface="B Mitra" pitchFamily="2" charset="-78"/>
              </a:rPr>
              <a:t>و </a:t>
            </a:r>
            <a:r>
              <a:rPr lang="en-US" sz="2000" dirty="0" smtClean="0">
                <a:solidFill>
                  <a:srgbClr val="FF0000"/>
                </a:solidFill>
                <a:cs typeface="B Mitra" pitchFamily="2" charset="-78"/>
              </a:rPr>
              <a:t>pedagogy</a:t>
            </a:r>
            <a:r>
              <a:rPr lang="fa-IR" sz="2000" dirty="0" smtClean="0">
                <a:cs typeface="B Mitra" pitchFamily="2" charset="-78"/>
              </a:rPr>
              <a:t>متفاوت است. چرا که </a:t>
            </a:r>
            <a:r>
              <a:rPr lang="en-US" sz="2000" dirty="0">
                <a:solidFill>
                  <a:srgbClr val="FF0000"/>
                </a:solidFill>
                <a:cs typeface="B Mitra" pitchFamily="2" charset="-78"/>
              </a:rPr>
              <a:t>training </a:t>
            </a:r>
            <a:r>
              <a:rPr lang="fa-IR" sz="2000" dirty="0" smtClean="0">
                <a:cs typeface="B Mitra" pitchFamily="2" charset="-78"/>
              </a:rPr>
              <a:t>در جایی بکار می رود که هدف، یاددادن فنون و مهارت های مورد نیاز به کارآموزان برای انجام شغل یا حرفه معین است. و مراد ازواژه </a:t>
            </a:r>
            <a:r>
              <a:rPr lang="en-US" sz="2000" dirty="0" smtClean="0">
                <a:cs typeface="B Mitra" pitchFamily="2" charset="-78"/>
              </a:rPr>
              <a:t> </a:t>
            </a:r>
            <a:r>
              <a:rPr lang="en-US" sz="2000" dirty="0" smtClean="0">
                <a:solidFill>
                  <a:srgbClr val="FF0000"/>
                </a:solidFill>
                <a:cs typeface="B Mitra" pitchFamily="2" charset="-78"/>
              </a:rPr>
              <a:t>pedagogy</a:t>
            </a:r>
            <a:r>
              <a:rPr lang="fa-IR" sz="2000" dirty="0" smtClean="0">
                <a:cs typeface="B Mitra" pitchFamily="2" charset="-78"/>
              </a:rPr>
              <a:t>دانش تعلیم و تربیت است نه فرایند تربیت.  </a:t>
            </a:r>
            <a:endParaRPr lang="en-US" sz="2000" dirty="0">
              <a:cs typeface="B Mitra" pitchFamily="2" charset="-78"/>
            </a:endParaRPr>
          </a:p>
        </p:txBody>
      </p:sp>
    </p:spTree>
    <p:extLst>
      <p:ext uri="{BB962C8B-B14F-4D97-AF65-F5344CB8AC3E}">
        <p14:creationId xmlns:p14="http://schemas.microsoft.com/office/powerpoint/2010/main" val="357284567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14)</a:t>
            </a:r>
            <a:endParaRPr lang="en-US" dirty="0"/>
          </a:p>
        </p:txBody>
      </p:sp>
      <p:sp>
        <p:nvSpPr>
          <p:cNvPr id="3" name="Content Placeholder 2"/>
          <p:cNvSpPr>
            <a:spLocks noGrp="1"/>
          </p:cNvSpPr>
          <p:nvPr>
            <p:ph sz="quarter" idx="1"/>
          </p:nvPr>
        </p:nvSpPr>
        <p:spPr/>
        <p:txBody>
          <a:bodyPr/>
          <a:lstStyle/>
          <a:p>
            <a:pPr algn="just" rtl="1"/>
            <a:r>
              <a:rPr lang="fa-IR" dirty="0" smtClean="0">
                <a:cs typeface="B Mitra" pitchFamily="2" charset="-78"/>
              </a:rPr>
              <a:t>در راستای تقویت نفس: از همان ابتدای کودکی به مادران توصیه شده است که زمینه های لازم برای </a:t>
            </a:r>
            <a:r>
              <a:rPr lang="fa-IR" dirty="0" smtClean="0">
                <a:solidFill>
                  <a:srgbClr val="7030A0"/>
                </a:solidFill>
                <a:cs typeface="B Mitra" pitchFamily="2" charset="-78"/>
              </a:rPr>
              <a:t>اعتماد</a:t>
            </a:r>
            <a:r>
              <a:rPr lang="fa-IR" dirty="0" smtClean="0">
                <a:cs typeface="B Mitra" pitchFamily="2" charset="-78"/>
              </a:rPr>
              <a:t> و </a:t>
            </a:r>
            <a:r>
              <a:rPr lang="fa-IR" dirty="0" smtClean="0">
                <a:solidFill>
                  <a:srgbClr val="7030A0"/>
                </a:solidFill>
                <a:cs typeface="B Mitra" pitchFamily="2" charset="-78"/>
              </a:rPr>
              <a:t>تقویت نفس</a:t>
            </a:r>
            <a:r>
              <a:rPr lang="fa-IR" dirty="0" smtClean="0">
                <a:cs typeface="B Mitra" pitchFamily="2" charset="-78"/>
              </a:rPr>
              <a:t> فرزندان را فراهم آورند تا هرگونه </a:t>
            </a:r>
            <a:r>
              <a:rPr lang="fa-IR" dirty="0" smtClean="0">
                <a:solidFill>
                  <a:srgbClr val="002060"/>
                </a:solidFill>
                <a:cs typeface="B Mitra" pitchFamily="2" charset="-78"/>
              </a:rPr>
              <a:t>تشویش</a:t>
            </a:r>
            <a:r>
              <a:rPr lang="fa-IR" dirty="0" smtClean="0">
                <a:cs typeface="B Mitra" pitchFamily="2" charset="-78"/>
              </a:rPr>
              <a:t>، </a:t>
            </a:r>
            <a:r>
              <a:rPr lang="fa-IR" dirty="0" smtClean="0">
                <a:solidFill>
                  <a:srgbClr val="0070C0"/>
                </a:solidFill>
                <a:cs typeface="B Mitra" pitchFamily="2" charset="-78"/>
              </a:rPr>
              <a:t>دلزدگی</a:t>
            </a:r>
            <a:r>
              <a:rPr lang="fa-IR" dirty="0" smtClean="0">
                <a:cs typeface="B Mitra" pitchFamily="2" charset="-78"/>
              </a:rPr>
              <a:t>، </a:t>
            </a:r>
            <a:r>
              <a:rPr lang="fa-IR" dirty="0" smtClean="0">
                <a:solidFill>
                  <a:srgbClr val="00B0F0"/>
                </a:solidFill>
                <a:cs typeface="B Mitra" pitchFamily="2" charset="-78"/>
              </a:rPr>
              <a:t>اضطراب</a:t>
            </a:r>
            <a:r>
              <a:rPr lang="fa-IR" dirty="0" smtClean="0">
                <a:cs typeface="B Mitra" pitchFamily="2" charset="-78"/>
              </a:rPr>
              <a:t> و ... از نفس متربی رخت بربندد. </a:t>
            </a:r>
          </a:p>
          <a:p>
            <a:pPr algn="just" rtl="1"/>
            <a:r>
              <a:rPr lang="fa-IR" dirty="0" smtClean="0">
                <a:cs typeface="B Mitra" pitchFamily="2" charset="-78"/>
              </a:rPr>
              <a:t>توصیه های مکرر اسلام در نوازش و دلجویی از یتیمان، بوسه و نوازش کودکان، یاد خدا و انس و محبت با او همه در این راستا هستند. </a:t>
            </a:r>
            <a:endParaRPr lang="en-US" dirty="0">
              <a:cs typeface="B Mitra" pitchFamily="2" charset="-78"/>
            </a:endParaRPr>
          </a:p>
        </p:txBody>
      </p:sp>
    </p:spTree>
    <p:extLst>
      <p:ext uri="{BB962C8B-B14F-4D97-AF65-F5344CB8AC3E}">
        <p14:creationId xmlns:p14="http://schemas.microsoft.com/office/powerpoint/2010/main" val="388566879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15)</a:t>
            </a:r>
            <a:endParaRPr lang="en-US" dirty="0"/>
          </a:p>
        </p:txBody>
      </p:sp>
      <p:sp>
        <p:nvSpPr>
          <p:cNvPr id="3" name="Content Placeholder 2"/>
          <p:cNvSpPr>
            <a:spLocks noGrp="1"/>
          </p:cNvSpPr>
          <p:nvPr>
            <p:ph sz="quarter" idx="1"/>
          </p:nvPr>
        </p:nvSpPr>
        <p:spPr/>
        <p:txBody>
          <a:bodyPr/>
          <a:lstStyle/>
          <a:p>
            <a:pPr algn="r" rtl="1"/>
            <a:r>
              <a:rPr lang="fa-IR" dirty="0" smtClean="0">
                <a:solidFill>
                  <a:srgbClr val="C00000"/>
                </a:solidFill>
                <a:cs typeface="B Mitra" pitchFamily="2" charset="-78"/>
              </a:rPr>
              <a:t>5- مبنای پنجم: تأثیرپذیری انسان</a:t>
            </a:r>
          </a:p>
          <a:p>
            <a:pPr algn="r" rtl="1"/>
            <a:r>
              <a:rPr lang="fa-IR" dirty="0" smtClean="0">
                <a:cs typeface="B Mitra" pitchFamily="2" charset="-78"/>
              </a:rPr>
              <a:t>هر چند انسان </a:t>
            </a:r>
            <a:r>
              <a:rPr lang="fa-IR" dirty="0" smtClean="0">
                <a:solidFill>
                  <a:srgbClr val="0070C0"/>
                </a:solidFill>
                <a:cs typeface="B Mitra" pitchFamily="2" charset="-78"/>
              </a:rPr>
              <a:t>آزاد و مختار</a:t>
            </a:r>
            <a:r>
              <a:rPr lang="fa-IR" dirty="0" smtClean="0">
                <a:cs typeface="B Mitra" pitchFamily="2" charset="-78"/>
              </a:rPr>
              <a:t> آفریده شده است لکن این آزادی و اختیار </a:t>
            </a:r>
            <a:r>
              <a:rPr lang="fa-IR" dirty="0" smtClean="0">
                <a:solidFill>
                  <a:srgbClr val="FFC000"/>
                </a:solidFill>
                <a:cs typeface="B Mitra" pitchFamily="2" charset="-78"/>
              </a:rPr>
              <a:t>به معنای نفی تأثیرگذاری علل و عوامل خارجی و محیطی</a:t>
            </a:r>
            <a:r>
              <a:rPr lang="fa-IR" dirty="0" smtClean="0">
                <a:cs typeface="B Mitra" pitchFamily="2" charset="-78"/>
              </a:rPr>
              <a:t> در او نیست.</a:t>
            </a:r>
          </a:p>
          <a:p>
            <a:pPr algn="r" rtl="1"/>
            <a:r>
              <a:rPr lang="fa-IR" dirty="0" smtClean="0">
                <a:cs typeface="B Mitra" pitchFamily="2" charset="-78"/>
              </a:rPr>
              <a:t>این تأثیرگذاری: </a:t>
            </a:r>
          </a:p>
          <a:p>
            <a:pPr algn="r" rtl="1"/>
            <a:r>
              <a:rPr lang="fa-IR" dirty="0" smtClean="0">
                <a:cs typeface="B Mitra" pitchFamily="2" charset="-78"/>
              </a:rPr>
              <a:t>1- گاهی فقط </a:t>
            </a:r>
            <a:r>
              <a:rPr lang="fa-IR" dirty="0" smtClean="0">
                <a:solidFill>
                  <a:srgbClr val="7030A0"/>
                </a:solidFill>
                <a:cs typeface="B Mitra" pitchFamily="2" charset="-78"/>
              </a:rPr>
              <a:t>محدود به ظواهر انسان و لایه های رویین و آشکار شخصیتی اوست</a:t>
            </a:r>
            <a:r>
              <a:rPr lang="fa-IR" dirty="0" smtClean="0">
                <a:cs typeface="B Mitra" pitchFamily="2" charset="-78"/>
              </a:rPr>
              <a:t>. 2- و گاهی </a:t>
            </a:r>
            <a:r>
              <a:rPr lang="fa-IR" dirty="0" smtClean="0">
                <a:solidFill>
                  <a:srgbClr val="C00000"/>
                </a:solidFill>
                <a:cs typeface="B Mitra" pitchFamily="2" charset="-78"/>
              </a:rPr>
              <a:t>مربوط به درون، عمق و جوهر اوست که از آن تعبیر به باطن می شود</a:t>
            </a:r>
            <a:r>
              <a:rPr lang="fa-IR" dirty="0" smtClean="0">
                <a:cs typeface="B Mitra" pitchFamily="2" charset="-78"/>
              </a:rPr>
              <a:t>. </a:t>
            </a:r>
          </a:p>
          <a:p>
            <a:pPr algn="r" rtl="1"/>
            <a:r>
              <a:rPr lang="fa-IR" dirty="0" smtClean="0">
                <a:cs typeface="B Mitra" pitchFamily="2" charset="-78"/>
              </a:rPr>
              <a:t>3- و گاهی </a:t>
            </a:r>
            <a:r>
              <a:rPr lang="fa-IR" dirty="0" smtClean="0">
                <a:solidFill>
                  <a:srgbClr val="0070C0"/>
                </a:solidFill>
                <a:cs typeface="B Mitra" pitchFamily="2" charset="-78"/>
              </a:rPr>
              <a:t>فرایند دیگری نیز در تأثیرگذاری و تأثیرپذیری وجود دارد که از آن به تأثیر ظاهر بر باطن و باطن بر ظاهر یاد می شود</a:t>
            </a:r>
            <a:r>
              <a:rPr lang="fa-IR" dirty="0" smtClean="0">
                <a:cs typeface="B Mitra" pitchFamily="2" charset="-78"/>
              </a:rPr>
              <a:t>. </a:t>
            </a:r>
          </a:p>
          <a:p>
            <a:pPr algn="r" rtl="1"/>
            <a:r>
              <a:rPr lang="fa-IR" dirty="0" smtClean="0">
                <a:cs typeface="B Mitra" pitchFamily="2" charset="-78"/>
              </a:rPr>
              <a:t>اصولا </a:t>
            </a:r>
            <a:r>
              <a:rPr lang="fa-IR" dirty="0" smtClean="0">
                <a:solidFill>
                  <a:srgbClr val="FF3300"/>
                </a:solidFill>
                <a:cs typeface="B Mitra" pitchFamily="2" charset="-78"/>
              </a:rPr>
              <a:t>اساس تربیت همین مبنای تأثیرپذیری انسان</a:t>
            </a:r>
            <a:r>
              <a:rPr lang="fa-IR" dirty="0" smtClean="0">
                <a:cs typeface="B Mitra" pitchFamily="2" charset="-78"/>
              </a:rPr>
              <a:t> است، چرا که در غیر این صورت سخن از تربیت انسان یکسره بی معنا خواهد بود. </a:t>
            </a:r>
            <a:endParaRPr lang="en-US" dirty="0">
              <a:cs typeface="B Mitra" pitchFamily="2" charset="-78"/>
            </a:endParaRPr>
          </a:p>
        </p:txBody>
      </p:sp>
    </p:spTree>
    <p:extLst>
      <p:ext uri="{BB962C8B-B14F-4D97-AF65-F5344CB8AC3E}">
        <p14:creationId xmlns:p14="http://schemas.microsoft.com/office/powerpoint/2010/main" val="63680254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(16)</a:t>
            </a:r>
            <a:endParaRPr lang="en-US" dirty="0"/>
          </a:p>
        </p:txBody>
      </p:sp>
      <p:sp>
        <p:nvSpPr>
          <p:cNvPr id="3" name="Content Placeholder 2"/>
          <p:cNvSpPr>
            <a:spLocks noGrp="1"/>
          </p:cNvSpPr>
          <p:nvPr>
            <p:ph sz="quarter" idx="1"/>
          </p:nvPr>
        </p:nvSpPr>
        <p:spPr/>
        <p:txBody>
          <a:bodyPr/>
          <a:lstStyle/>
          <a:p>
            <a:pPr algn="just" rtl="1"/>
            <a:r>
              <a:rPr lang="fa-IR" dirty="0" smtClean="0">
                <a:cs typeface="B Mitra" pitchFamily="2" charset="-78"/>
              </a:rPr>
              <a:t>آنچه از مجموع آیات و روایات بدست می آید: انسان ها موجوداتی هستند که از پدیده های مختلف پیرامون خود اعم از دوستان، همنشینان، والدین، همسایگان، مال و ثروت، فقر و تنگدستی و اوضاع و احوال جوّی تأثیرپذیرند. </a:t>
            </a:r>
          </a:p>
          <a:p>
            <a:pPr algn="just" rtl="1"/>
            <a:r>
              <a:rPr lang="fa-IR" dirty="0" smtClean="0">
                <a:cs typeface="B Mitra" pitchFamily="2" charset="-78"/>
              </a:rPr>
              <a:t>1- </a:t>
            </a:r>
            <a:r>
              <a:rPr lang="fa-IR" dirty="0" smtClean="0">
                <a:solidFill>
                  <a:srgbClr val="00B050"/>
                </a:solidFill>
                <a:cs typeface="B Mitra" pitchFamily="2" charset="-78"/>
              </a:rPr>
              <a:t>ثروت و مال</a:t>
            </a:r>
            <a:r>
              <a:rPr lang="fa-IR" dirty="0" smtClean="0">
                <a:cs typeface="B Mitra" pitchFamily="2" charset="-78"/>
              </a:rPr>
              <a:t>: قرآن کریم می فرماید:« </a:t>
            </a:r>
            <a:r>
              <a:rPr lang="fa-IR" dirty="0" smtClean="0">
                <a:solidFill>
                  <a:srgbClr val="00B0F0"/>
                </a:solidFill>
                <a:cs typeface="B Mitra" pitchFamily="2" charset="-78"/>
              </a:rPr>
              <a:t>و لَو بسط الله الرزقَ لعباده لَبَغوا فی الأرض</a:t>
            </a:r>
            <a:r>
              <a:rPr lang="fa-IR" dirty="0" smtClean="0">
                <a:cs typeface="B Mitra" pitchFamily="2" charset="-78"/>
              </a:rPr>
              <a:t>» (شورا/27) اگر خداوند روزی را بر بندگانش فراخ گرداند، مسلما در زمین سر به عصیان برخواهند داشت. </a:t>
            </a:r>
          </a:p>
          <a:p>
            <a:pPr algn="just" rtl="1"/>
            <a:r>
              <a:rPr lang="fa-IR" dirty="0" smtClean="0">
                <a:cs typeface="B Mitra" pitchFamily="2" charset="-78"/>
              </a:rPr>
              <a:t>2- </a:t>
            </a:r>
            <a:r>
              <a:rPr lang="fa-IR" dirty="0" smtClean="0">
                <a:solidFill>
                  <a:srgbClr val="00B050"/>
                </a:solidFill>
                <a:cs typeface="B Mitra" pitchFamily="2" charset="-78"/>
              </a:rPr>
              <a:t>همنشین</a:t>
            </a:r>
            <a:r>
              <a:rPr lang="fa-IR" dirty="0" smtClean="0">
                <a:cs typeface="B Mitra" pitchFamily="2" charset="-78"/>
              </a:rPr>
              <a:t>: در قرآن کریم آمده است: « </a:t>
            </a:r>
            <a:r>
              <a:rPr lang="fa-IR" dirty="0" smtClean="0">
                <a:solidFill>
                  <a:srgbClr val="00B0F0"/>
                </a:solidFill>
                <a:cs typeface="B Mitra" pitchFamily="2" charset="-78"/>
              </a:rPr>
              <a:t>یا وَیلتی لَم أتّخذ فلانا خلیلا</a:t>
            </a:r>
            <a:r>
              <a:rPr lang="fa-IR" dirty="0" smtClean="0">
                <a:cs typeface="B Mitra" pitchFamily="2" charset="-78"/>
              </a:rPr>
              <a:t>» (فرقان/ 28) ای وای بر من! ای کاش فلانی را دوست خود نمی گرفتم. «</a:t>
            </a:r>
            <a:r>
              <a:rPr lang="fa-IR" dirty="0" smtClean="0">
                <a:solidFill>
                  <a:srgbClr val="00B0F0"/>
                </a:solidFill>
                <a:cs typeface="B Mitra" pitchFamily="2" charset="-78"/>
              </a:rPr>
              <a:t>لقد أضلّنی عن الذِّکر بعدَ إذ جاءنی و کان الشیطان للإنسانِ خذولا</a:t>
            </a:r>
            <a:r>
              <a:rPr lang="fa-IR" dirty="0" smtClean="0">
                <a:cs typeface="B Mitra" pitchFamily="2" charset="-78"/>
              </a:rPr>
              <a:t>»(فرقان/29) رفیق من بعد از آن که حق از طرف خدا بر من آمد، مرا گمراه ساخت. و شیطان هنگام امید، انسان را رها می کند. </a:t>
            </a:r>
            <a:endParaRPr lang="en-US" dirty="0">
              <a:cs typeface="B Mitra" pitchFamily="2" charset="-78"/>
            </a:endParaRPr>
          </a:p>
        </p:txBody>
      </p:sp>
    </p:spTree>
    <p:extLst>
      <p:ext uri="{BB962C8B-B14F-4D97-AF65-F5344CB8AC3E}">
        <p14:creationId xmlns:p14="http://schemas.microsoft.com/office/powerpoint/2010/main" val="9571590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17)</a:t>
            </a:r>
            <a:endParaRPr lang="en-US" dirty="0"/>
          </a:p>
        </p:txBody>
      </p:sp>
      <p:sp>
        <p:nvSpPr>
          <p:cNvPr id="3" name="Content Placeholder 2"/>
          <p:cNvSpPr>
            <a:spLocks noGrp="1"/>
          </p:cNvSpPr>
          <p:nvPr>
            <p:ph sz="quarter" idx="1"/>
          </p:nvPr>
        </p:nvSpPr>
        <p:spPr/>
        <p:txBody>
          <a:bodyPr>
            <a:normAutofit/>
          </a:bodyPr>
          <a:lstStyle/>
          <a:p>
            <a:pPr algn="r" rtl="1"/>
            <a:r>
              <a:rPr lang="fa-IR" dirty="0" smtClean="0">
                <a:cs typeface="B Mitra" pitchFamily="2" charset="-78"/>
              </a:rPr>
              <a:t>3- شرایط و اوضاع و احوال: </a:t>
            </a:r>
          </a:p>
          <a:p>
            <a:pPr algn="r" rtl="1" fontAlgn="t"/>
            <a:r>
              <a:rPr lang="fa-IR" dirty="0">
                <a:solidFill>
                  <a:srgbClr val="00B050"/>
                </a:solidFill>
                <a:cs typeface="B Mitra" pitchFamily="2" charset="-78"/>
              </a:rPr>
              <a:t>فَإِذَا رَكِبُوا فِي الْفُلْكِ دَعَوُا اللَّهَ مُخْلِصِينَ لَهُ الدِّينَ فَلَمَّا نَجَّاهُمْ إِلَى الْبَرِّ إِذَا هُمْ يُشْرِكُونَ</a:t>
            </a:r>
            <a:r>
              <a:rPr lang="fa-IR" dirty="0">
                <a:cs typeface="B Mitra" pitchFamily="2" charset="-78"/>
              </a:rPr>
              <a:t> </a:t>
            </a:r>
            <a:r>
              <a:rPr lang="fa-IR" dirty="0" smtClean="0">
                <a:cs typeface="B Mitra" pitchFamily="2" charset="-78"/>
              </a:rPr>
              <a:t>﴿عنکبوت/ ۶۵﴾ </a:t>
            </a:r>
            <a:r>
              <a:rPr lang="fa-IR" dirty="0" smtClean="0">
                <a:solidFill>
                  <a:srgbClr val="FF0000"/>
                </a:solidFill>
                <a:cs typeface="B Mitra" pitchFamily="2" charset="-78"/>
              </a:rPr>
              <a:t>و </a:t>
            </a:r>
            <a:r>
              <a:rPr lang="fa-IR" dirty="0">
                <a:solidFill>
                  <a:srgbClr val="FF0000"/>
                </a:solidFill>
                <a:cs typeface="B Mitra" pitchFamily="2" charset="-78"/>
              </a:rPr>
              <a:t>هنگامى كه بر كشتى سوار مى ‏شوند خدا را پاكدلانه مى‏ خوانند و[لى] چون به سوى خشكى رساند و نجاتشان داد بناگاه شرك مى ‏</a:t>
            </a:r>
            <a:r>
              <a:rPr lang="fa-IR" dirty="0" smtClean="0">
                <a:solidFill>
                  <a:srgbClr val="FF0000"/>
                </a:solidFill>
                <a:cs typeface="B Mitra" pitchFamily="2" charset="-78"/>
              </a:rPr>
              <a:t>ورزند.</a:t>
            </a:r>
          </a:p>
          <a:p>
            <a:pPr algn="r" rtl="1" fontAlgn="t"/>
            <a:r>
              <a:rPr lang="fa-IR" dirty="0" smtClean="0">
                <a:cs typeface="B Mitra" pitchFamily="2" charset="-78"/>
              </a:rPr>
              <a:t>4- گفتار دیگران: </a:t>
            </a:r>
          </a:p>
          <a:p>
            <a:pPr algn="r" rtl="1" fontAlgn="t"/>
            <a:r>
              <a:rPr lang="fa-IR" dirty="0" smtClean="0">
                <a:solidFill>
                  <a:srgbClr val="00B050"/>
                </a:solidFill>
                <a:cs typeface="B Mitra" pitchFamily="2" charset="-78"/>
              </a:rPr>
              <a:t>فَلَا </a:t>
            </a:r>
            <a:r>
              <a:rPr lang="fa-IR" dirty="0">
                <a:solidFill>
                  <a:srgbClr val="00B050"/>
                </a:solidFill>
                <a:cs typeface="B Mitra" pitchFamily="2" charset="-78"/>
              </a:rPr>
              <a:t>يَحْزُنْكَ قَوْلُهُمْ إِنَّا نَعْلَمُ مَا يُسِرُّونَ وَمَا يُعْلِنُونَ</a:t>
            </a:r>
            <a:r>
              <a:rPr lang="fa-IR" dirty="0">
                <a:cs typeface="B Mitra" pitchFamily="2" charset="-78"/>
              </a:rPr>
              <a:t> </a:t>
            </a:r>
            <a:r>
              <a:rPr lang="fa-IR" dirty="0" smtClean="0">
                <a:cs typeface="B Mitra" pitchFamily="2" charset="-78"/>
              </a:rPr>
              <a:t>﴿یس/ ۷۶﴾ پس </a:t>
            </a:r>
            <a:r>
              <a:rPr lang="fa-IR" dirty="0">
                <a:cs typeface="B Mitra" pitchFamily="2" charset="-78"/>
              </a:rPr>
              <a:t>گفتار آنان تو را غمگين نگرداند كه ما آنچه را پنهان و آنچه را آشكار مى كنند مى‏ </a:t>
            </a:r>
            <a:r>
              <a:rPr lang="fa-IR" dirty="0" smtClean="0">
                <a:cs typeface="B Mitra" pitchFamily="2" charset="-78"/>
              </a:rPr>
              <a:t>دانيم.</a:t>
            </a:r>
            <a:r>
              <a:rPr lang="fa-IR" dirty="0">
                <a:cs typeface="B Mitra" pitchFamily="2" charset="-78"/>
              </a:rPr>
              <a:t> </a:t>
            </a:r>
          </a:p>
          <a:p>
            <a:pPr algn="r" rtl="1" fontAlgn="t"/>
            <a:r>
              <a:rPr lang="fa-IR" dirty="0">
                <a:solidFill>
                  <a:srgbClr val="00B050"/>
                </a:solidFill>
                <a:cs typeface="B Mitra" pitchFamily="2" charset="-78"/>
              </a:rPr>
              <a:t>وَلَا يَحْزُنْكَ قَوْلُهُمْ إِنَّ الْعِزَّةَ لِلَّهِ جَمِيعًا هُوَ السَّمِيعُ الْعَلِيمُ</a:t>
            </a:r>
            <a:r>
              <a:rPr lang="fa-IR" dirty="0">
                <a:cs typeface="B Mitra" pitchFamily="2" charset="-78"/>
              </a:rPr>
              <a:t> </a:t>
            </a:r>
            <a:r>
              <a:rPr lang="fa-IR" dirty="0" smtClean="0">
                <a:cs typeface="B Mitra" pitchFamily="2" charset="-78"/>
              </a:rPr>
              <a:t>﴿یونس/ ۶۵﴾ سخن </a:t>
            </a:r>
            <a:r>
              <a:rPr lang="fa-IR" dirty="0">
                <a:cs typeface="B Mitra" pitchFamily="2" charset="-78"/>
              </a:rPr>
              <a:t>آنان تو را غمگين نكند زيرا عزت همه از آن خداست او شنواى </a:t>
            </a:r>
            <a:r>
              <a:rPr lang="fa-IR" dirty="0" smtClean="0">
                <a:cs typeface="B Mitra" pitchFamily="2" charset="-78"/>
              </a:rPr>
              <a:t>داناست. </a:t>
            </a:r>
            <a:r>
              <a:rPr lang="fa-IR" dirty="0">
                <a:cs typeface="B Mitra" pitchFamily="2" charset="-78"/>
              </a:rPr>
              <a:t> </a:t>
            </a:r>
          </a:p>
          <a:p>
            <a:pPr algn="r" rtl="1" fontAlgn="t"/>
            <a:endParaRPr lang="fa-IR" dirty="0">
              <a:solidFill>
                <a:srgbClr val="FF0000"/>
              </a:solidFill>
            </a:endParaRPr>
          </a:p>
          <a:p>
            <a:pPr algn="r" rtl="1"/>
            <a:endParaRPr lang="en-US" dirty="0"/>
          </a:p>
        </p:txBody>
      </p:sp>
    </p:spTree>
    <p:extLst>
      <p:ext uri="{BB962C8B-B14F-4D97-AF65-F5344CB8AC3E}">
        <p14:creationId xmlns:p14="http://schemas.microsoft.com/office/powerpoint/2010/main" val="15590977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18)</a:t>
            </a:r>
            <a:endParaRPr lang="en-US" dirty="0"/>
          </a:p>
        </p:txBody>
      </p:sp>
      <p:sp>
        <p:nvSpPr>
          <p:cNvPr id="3" name="Content Placeholder 2"/>
          <p:cNvSpPr>
            <a:spLocks noGrp="1"/>
          </p:cNvSpPr>
          <p:nvPr>
            <p:ph sz="quarter" idx="1"/>
          </p:nvPr>
        </p:nvSpPr>
        <p:spPr/>
        <p:txBody>
          <a:bodyPr>
            <a:normAutofit fontScale="92500" lnSpcReduction="20000"/>
          </a:bodyPr>
          <a:lstStyle/>
          <a:p>
            <a:pPr algn="just" rtl="1"/>
            <a:r>
              <a:rPr lang="fa-IR" dirty="0" smtClean="0">
                <a:cs typeface="B Mitra" pitchFamily="2" charset="-78"/>
              </a:rPr>
              <a:t>البته این تأثیرپذیری به یک میزان  و انداره نیست بلکه به </a:t>
            </a:r>
            <a:r>
              <a:rPr lang="fa-IR" dirty="0" smtClean="0">
                <a:solidFill>
                  <a:schemeClr val="accent2">
                    <a:lumMod val="75000"/>
                  </a:schemeClr>
                </a:solidFill>
                <a:cs typeface="B Mitra" pitchFamily="2" charset="-78"/>
              </a:rPr>
              <a:t>عامل تأثیر گذارنده </a:t>
            </a:r>
            <a:r>
              <a:rPr lang="fa-IR" dirty="0" smtClean="0">
                <a:cs typeface="B Mitra" pitchFamily="2" charset="-78"/>
              </a:rPr>
              <a:t>و </a:t>
            </a:r>
            <a:r>
              <a:rPr lang="fa-IR" dirty="0" smtClean="0">
                <a:solidFill>
                  <a:srgbClr val="002060"/>
                </a:solidFill>
                <a:cs typeface="B Mitra" pitchFamily="2" charset="-78"/>
              </a:rPr>
              <a:t>سنّ</a:t>
            </a:r>
            <a:r>
              <a:rPr lang="fa-IR" dirty="0" smtClean="0">
                <a:cs typeface="B Mitra" pitchFamily="2" charset="-78"/>
              </a:rPr>
              <a:t> و </a:t>
            </a:r>
            <a:r>
              <a:rPr lang="fa-IR" dirty="0" smtClean="0">
                <a:solidFill>
                  <a:srgbClr val="00B0F0"/>
                </a:solidFill>
                <a:cs typeface="B Mitra" pitchFamily="2" charset="-78"/>
              </a:rPr>
              <a:t>موقعیت متربی </a:t>
            </a:r>
            <a:r>
              <a:rPr lang="fa-IR" dirty="0" smtClean="0">
                <a:cs typeface="B Mitra" pitchFamily="2" charset="-78"/>
              </a:rPr>
              <a:t>و ... متفاوت است. </a:t>
            </a:r>
          </a:p>
          <a:p>
            <a:pPr algn="just" rtl="1"/>
            <a:r>
              <a:rPr lang="fa-IR" dirty="0" smtClean="0">
                <a:solidFill>
                  <a:srgbClr val="FF0000"/>
                </a:solidFill>
                <a:cs typeface="B Mitra" pitchFamily="2" charset="-78"/>
              </a:rPr>
              <a:t>عوامل تأثیرگذارنده در حالت کلی عبارتند از</a:t>
            </a:r>
            <a:r>
              <a:rPr lang="fa-IR" dirty="0" smtClean="0">
                <a:cs typeface="B Mitra" pitchFamily="2" charset="-78"/>
              </a:rPr>
              <a:t>: </a:t>
            </a:r>
          </a:p>
          <a:p>
            <a:pPr algn="just" rtl="1"/>
            <a:r>
              <a:rPr lang="fa-IR" dirty="0" smtClean="0">
                <a:solidFill>
                  <a:srgbClr val="C00000"/>
                </a:solidFill>
                <a:cs typeface="B Mitra" pitchFamily="2" charset="-78"/>
              </a:rPr>
              <a:t>1- وراثت: </a:t>
            </a:r>
            <a:r>
              <a:rPr lang="fa-IR" dirty="0" smtClean="0">
                <a:cs typeface="B Mitra" pitchFamily="2" charset="-78"/>
              </a:rPr>
              <a:t>انتقال بعضی خصوصیات والدین یا خویشان آنها به فرزندان از طریق کروموزوم های انسان که پنهان هستند و هر یک حامل خصوصیات مختلفی می باشند که هر فرد از والدین دریافت می کنند. مواردی چون </a:t>
            </a:r>
            <a:r>
              <a:rPr lang="fa-IR" dirty="0" smtClean="0">
                <a:solidFill>
                  <a:srgbClr val="7030A0"/>
                </a:solidFill>
                <a:cs typeface="B Mitra" pitchFamily="2" charset="-78"/>
              </a:rPr>
              <a:t>جنسیت</a:t>
            </a:r>
            <a:r>
              <a:rPr lang="fa-IR" dirty="0" smtClean="0">
                <a:cs typeface="B Mitra" pitchFamily="2" charset="-78"/>
              </a:rPr>
              <a:t>، </a:t>
            </a:r>
            <a:r>
              <a:rPr lang="fa-IR" dirty="0" smtClean="0">
                <a:solidFill>
                  <a:srgbClr val="FFC000"/>
                </a:solidFill>
                <a:cs typeface="B Mitra" pitchFamily="2" charset="-78"/>
              </a:rPr>
              <a:t>رنگ پوست</a:t>
            </a:r>
            <a:r>
              <a:rPr lang="fa-IR" dirty="0" smtClean="0">
                <a:cs typeface="B Mitra" pitchFamily="2" charset="-78"/>
              </a:rPr>
              <a:t>، </a:t>
            </a:r>
            <a:r>
              <a:rPr lang="fa-IR" dirty="0" smtClean="0">
                <a:solidFill>
                  <a:srgbClr val="0070C0"/>
                </a:solidFill>
                <a:cs typeface="B Mitra" pitchFamily="2" charset="-78"/>
              </a:rPr>
              <a:t>شکل و قیافه ظاهری</a:t>
            </a:r>
            <a:r>
              <a:rPr lang="fa-IR" dirty="0" smtClean="0">
                <a:cs typeface="B Mitra" pitchFamily="2" charset="-78"/>
              </a:rPr>
              <a:t> مورد اتفاق است اما در </a:t>
            </a:r>
            <a:r>
              <a:rPr lang="fa-IR" dirty="0" smtClean="0">
                <a:solidFill>
                  <a:schemeClr val="accent1">
                    <a:lumMod val="75000"/>
                  </a:schemeClr>
                </a:solidFill>
                <a:cs typeface="B Mitra" pitchFamily="2" charset="-78"/>
              </a:rPr>
              <a:t>هوش و صفات و ویژگی های اخلاقی </a:t>
            </a:r>
            <a:r>
              <a:rPr lang="fa-IR" dirty="0" smtClean="0">
                <a:cs typeface="B Mitra" pitchFamily="2" charset="-78"/>
              </a:rPr>
              <a:t>اختلاف نظر وجود دارد. </a:t>
            </a:r>
          </a:p>
          <a:p>
            <a:pPr algn="just" rtl="1"/>
            <a:r>
              <a:rPr lang="fa-IR" dirty="0" smtClean="0">
                <a:cs typeface="B Mitra" pitchFamily="2" charset="-78"/>
              </a:rPr>
              <a:t>اسلام نقش وراثت در شکل گیری شخصیت انسان را بسیار مهم می داند و هشدار می دهد که در انتخاب همسر بسیار دقت کنید که با چه کسی ازدواج می کنی و او را شریک مال و زندگی خویش می گردانی؟</a:t>
            </a:r>
          </a:p>
          <a:p>
            <a:pPr algn="just" rtl="1"/>
            <a:r>
              <a:rPr lang="fa-IR" dirty="0" smtClean="0">
                <a:cs typeface="B Mitra" pitchFamily="2" charset="-78"/>
              </a:rPr>
              <a:t>پیامبر اکرم ص: </a:t>
            </a:r>
            <a:r>
              <a:rPr lang="fa-IR" dirty="0" smtClean="0">
                <a:solidFill>
                  <a:srgbClr val="00B050"/>
                </a:solidFill>
                <a:cs typeface="B Mitra" pitchFamily="2" charset="-78"/>
              </a:rPr>
              <a:t>در انتخاب همسر بهترین ها را برگزینید زیرا ژن ها ریشه می دوانند</a:t>
            </a:r>
            <a:r>
              <a:rPr lang="fa-IR" dirty="0" smtClean="0">
                <a:cs typeface="B Mitra" pitchFamily="2" charset="-78"/>
              </a:rPr>
              <a:t>.(ویژگی های پدران و مادران به ارث می رسند). </a:t>
            </a:r>
            <a:endParaRPr lang="fa-IR" dirty="0">
              <a:cs typeface="B Mitra" pitchFamily="2" charset="-78"/>
            </a:endParaRPr>
          </a:p>
          <a:p>
            <a:pPr algn="just" rtl="1"/>
            <a:r>
              <a:rPr lang="fa-IR" dirty="0" smtClean="0">
                <a:cs typeface="B Mitra" pitchFamily="2" charset="-78"/>
              </a:rPr>
              <a:t>به فرموده بزرگی: </a:t>
            </a:r>
            <a:r>
              <a:rPr lang="fa-IR" dirty="0" smtClean="0">
                <a:solidFill>
                  <a:srgbClr val="0070C0"/>
                </a:solidFill>
                <a:cs typeface="B Mitra" pitchFamily="2" charset="-78"/>
              </a:rPr>
              <a:t>یتیم کودکی نیست که پدر و مادرش از دنیا رفته و او را خوار و ذلیل برجای گذارده اند؛ یتیم کودکی است که مادرش از پدرش جدا شده و یا پدری است که سخت گرفتار کارهای خویش است</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30262686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19)</a:t>
            </a:r>
            <a:endParaRPr lang="en-US" dirty="0"/>
          </a:p>
        </p:txBody>
      </p:sp>
      <p:sp>
        <p:nvSpPr>
          <p:cNvPr id="3" name="Content Placeholder 2"/>
          <p:cNvSpPr>
            <a:spLocks noGrp="1"/>
          </p:cNvSpPr>
          <p:nvPr>
            <p:ph sz="quarter" idx="1"/>
          </p:nvPr>
        </p:nvSpPr>
        <p:spPr/>
        <p:txBody>
          <a:bodyPr>
            <a:normAutofit/>
          </a:bodyPr>
          <a:lstStyle/>
          <a:p>
            <a:pPr algn="r" rtl="1"/>
            <a:r>
              <a:rPr lang="fa-IR" dirty="0" smtClean="0">
                <a:solidFill>
                  <a:srgbClr val="C00000"/>
                </a:solidFill>
                <a:cs typeface="B Mitra" pitchFamily="2" charset="-78"/>
              </a:rPr>
              <a:t>2- محیط: </a:t>
            </a:r>
            <a:r>
              <a:rPr lang="fa-IR" dirty="0" smtClean="0">
                <a:cs typeface="B Mitra" pitchFamily="2" charset="-78"/>
              </a:rPr>
              <a:t>که در تربیت و شکل گیری شخصیت فرد نقش مهمی دارد؛ چه </a:t>
            </a:r>
            <a:r>
              <a:rPr lang="fa-IR" dirty="0" smtClean="0">
                <a:solidFill>
                  <a:srgbClr val="00B0F0"/>
                </a:solidFill>
                <a:cs typeface="B Mitra" pitchFamily="2" charset="-78"/>
              </a:rPr>
              <a:t>خانواده</a:t>
            </a:r>
            <a:r>
              <a:rPr lang="fa-IR" dirty="0" smtClean="0">
                <a:cs typeface="B Mitra" pitchFamily="2" charset="-78"/>
              </a:rPr>
              <a:t>، چه </a:t>
            </a:r>
            <a:r>
              <a:rPr lang="fa-IR" dirty="0" smtClean="0">
                <a:solidFill>
                  <a:schemeClr val="bg2">
                    <a:lumMod val="50000"/>
                  </a:schemeClr>
                </a:solidFill>
                <a:cs typeface="B Mitra" pitchFamily="2" charset="-78"/>
              </a:rPr>
              <a:t>طبیعت</a:t>
            </a:r>
            <a:r>
              <a:rPr lang="fa-IR" dirty="0" smtClean="0">
                <a:cs typeface="B Mitra" pitchFamily="2" charset="-78"/>
              </a:rPr>
              <a:t> و چه </a:t>
            </a:r>
            <a:r>
              <a:rPr lang="fa-IR" dirty="0" smtClean="0">
                <a:solidFill>
                  <a:schemeClr val="bg1">
                    <a:lumMod val="50000"/>
                  </a:schemeClr>
                </a:solidFill>
                <a:cs typeface="B Mitra" pitchFamily="2" charset="-78"/>
              </a:rPr>
              <a:t>اجتماع</a:t>
            </a:r>
            <a:r>
              <a:rPr lang="fa-IR" dirty="0" smtClean="0">
                <a:cs typeface="B Mitra" pitchFamily="2" charset="-78"/>
              </a:rPr>
              <a:t>. </a:t>
            </a:r>
          </a:p>
          <a:p>
            <a:pPr algn="r" rtl="1"/>
            <a:r>
              <a:rPr lang="fa-IR" dirty="0" smtClean="0">
                <a:solidFill>
                  <a:srgbClr val="00B0F0"/>
                </a:solidFill>
                <a:cs typeface="B Mitra" pitchFamily="2" charset="-78"/>
              </a:rPr>
              <a:t>خانواده</a:t>
            </a:r>
            <a:r>
              <a:rPr lang="fa-IR" dirty="0" smtClean="0">
                <a:cs typeface="B Mitra" pitchFamily="2" charset="-78"/>
              </a:rPr>
              <a:t> از این جهت که در خانواده فرد بسیاری از آداب و رسوم، تلقیّات، نگرش ها، اندیشه ها و رفتارها را می آموزد.( اینکه به همه چیز اعتراض می کند یا به همه خوش بین است). جو عاطفی خانواده، جوّ دینی آن، دیدگاه های والدین، سطح معلومات آنها همه در شکل گیری شخصیت و تربیت فرزند نقش دارند. </a:t>
            </a:r>
          </a:p>
          <a:p>
            <a:pPr algn="r" rtl="1"/>
            <a:r>
              <a:rPr lang="fa-IR" dirty="0" smtClean="0">
                <a:cs typeface="B Mitra" pitchFamily="2" charset="-78"/>
              </a:rPr>
              <a:t>در </a:t>
            </a:r>
            <a:r>
              <a:rPr lang="fa-IR" dirty="0" smtClean="0">
                <a:solidFill>
                  <a:schemeClr val="bg2">
                    <a:lumMod val="50000"/>
                  </a:schemeClr>
                </a:solidFill>
                <a:cs typeface="B Mitra" pitchFamily="2" charset="-78"/>
              </a:rPr>
              <a:t>طبیعت</a:t>
            </a:r>
            <a:r>
              <a:rPr lang="fa-IR" dirty="0" smtClean="0">
                <a:cs typeface="B Mitra" pitchFamily="2" charset="-78"/>
              </a:rPr>
              <a:t>، ساختار جغرافیایی شهر: کوهستانی بودن، دشت یا کویر یا سرسبز بودن، آب و هوای معتدل، گرم و خشک و یا سرد بودن تأثیر دارد.</a:t>
            </a:r>
          </a:p>
          <a:p>
            <a:pPr algn="r" rtl="1"/>
            <a:r>
              <a:rPr lang="fa-IR" dirty="0" smtClean="0">
                <a:cs typeface="B Mitra" pitchFamily="2" charset="-78"/>
              </a:rPr>
              <a:t>در </a:t>
            </a:r>
            <a:r>
              <a:rPr lang="fa-IR" dirty="0" smtClean="0">
                <a:solidFill>
                  <a:schemeClr val="bg1">
                    <a:lumMod val="50000"/>
                  </a:schemeClr>
                </a:solidFill>
                <a:cs typeface="B Mitra" pitchFamily="2" charset="-78"/>
              </a:rPr>
              <a:t>اجتماع</a:t>
            </a:r>
            <a:r>
              <a:rPr lang="fa-IR" dirty="0" smtClean="0">
                <a:cs typeface="B Mitra" pitchFamily="2" charset="-78"/>
              </a:rPr>
              <a:t>، محیط اجتماعی اعم از مدرسه، مسجد،دانشگاه و دوستان و هم نشینان که شاید بیشترین تأثیر را در محیط اجتماعی داشته باشند. </a:t>
            </a:r>
            <a:r>
              <a:rPr lang="fa-IR" dirty="0">
                <a:cs typeface="B Mitra" pitchFamily="2" charset="-78"/>
              </a:rPr>
              <a:t>(</a:t>
            </a:r>
            <a:r>
              <a:rPr lang="fa-IR" dirty="0" smtClean="0">
                <a:solidFill>
                  <a:srgbClr val="00B050"/>
                </a:solidFill>
                <a:cs typeface="B Mitra" pitchFamily="2" charset="-78"/>
              </a:rPr>
              <a:t>یا ویلتی لیتنی لم أتّخذ فلانا خلیلا</a:t>
            </a:r>
            <a:r>
              <a:rPr lang="fa-IR" dirty="0" smtClean="0">
                <a:cs typeface="B Mitra" pitchFamily="2" charset="-78"/>
              </a:rPr>
              <a:t>) یا فرمایش پیامبر اکرم ص: </a:t>
            </a:r>
            <a:r>
              <a:rPr lang="fa-IR" dirty="0" smtClean="0">
                <a:solidFill>
                  <a:srgbClr val="00B050"/>
                </a:solidFill>
                <a:cs typeface="B Mitra" pitchFamily="2" charset="-78"/>
              </a:rPr>
              <a:t>المرء علی دین خلیله و قرینه</a:t>
            </a:r>
            <a:r>
              <a:rPr lang="fa-IR" dirty="0" smtClean="0">
                <a:cs typeface="B Mitra" pitchFamily="2" charset="-78"/>
              </a:rPr>
              <a:t>. </a:t>
            </a:r>
          </a:p>
        </p:txBody>
      </p:sp>
    </p:spTree>
    <p:extLst>
      <p:ext uri="{BB962C8B-B14F-4D97-AF65-F5344CB8AC3E}">
        <p14:creationId xmlns:p14="http://schemas.microsoft.com/office/powerpoint/2010/main" val="9555167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(20)</a:t>
            </a:r>
            <a:endParaRPr lang="en-US" dirty="0"/>
          </a:p>
        </p:txBody>
      </p:sp>
      <p:sp>
        <p:nvSpPr>
          <p:cNvPr id="3" name="Content Placeholder 2"/>
          <p:cNvSpPr>
            <a:spLocks noGrp="1"/>
          </p:cNvSpPr>
          <p:nvPr>
            <p:ph sz="quarter" idx="1"/>
          </p:nvPr>
        </p:nvSpPr>
        <p:spPr/>
        <p:txBody>
          <a:bodyPr/>
          <a:lstStyle/>
          <a:p>
            <a:pPr algn="r" rtl="1"/>
            <a:r>
              <a:rPr lang="fa-IR" dirty="0">
                <a:solidFill>
                  <a:srgbClr val="00B050"/>
                </a:solidFill>
                <a:cs typeface="B Mitra" pitchFamily="2" charset="-78"/>
              </a:rPr>
              <a:t>در روایات داریم که از معاشرت </a:t>
            </a:r>
            <a:r>
              <a:rPr lang="fa-IR" dirty="0" smtClean="0">
                <a:solidFill>
                  <a:srgbClr val="00B050"/>
                </a:solidFill>
                <a:cs typeface="B Mitra" pitchFamily="2" charset="-78"/>
              </a:rPr>
              <a:t>با 5 گروه بپرهیزید</a:t>
            </a:r>
            <a:r>
              <a:rPr lang="fa-IR" dirty="0" smtClean="0">
                <a:cs typeface="B Mitra" pitchFamily="2" charset="-78"/>
              </a:rPr>
              <a:t>:</a:t>
            </a:r>
          </a:p>
          <a:p>
            <a:pPr algn="r" rtl="1"/>
            <a:r>
              <a:rPr lang="fa-IR" dirty="0" smtClean="0">
                <a:cs typeface="B Mitra" pitchFamily="2" charset="-78"/>
              </a:rPr>
              <a:t>1- </a:t>
            </a:r>
            <a:r>
              <a:rPr lang="fa-IR" dirty="0" smtClean="0">
                <a:solidFill>
                  <a:srgbClr val="FF0000"/>
                </a:solidFill>
                <a:cs typeface="B Mitra" pitchFamily="2" charset="-78"/>
              </a:rPr>
              <a:t>دروغگو</a:t>
            </a:r>
            <a:r>
              <a:rPr lang="fa-IR" dirty="0" smtClean="0">
                <a:cs typeface="B Mitra" pitchFamily="2" charset="-78"/>
              </a:rPr>
              <a:t>: بمنزله سرابی است که دور را نزدیک و نزدیک را دور می نمایاند. </a:t>
            </a:r>
          </a:p>
          <a:p>
            <a:pPr algn="r" rtl="1"/>
            <a:r>
              <a:rPr lang="fa-IR" dirty="0" smtClean="0">
                <a:cs typeface="B Mitra" pitchFamily="2" charset="-78"/>
              </a:rPr>
              <a:t>2- </a:t>
            </a:r>
            <a:r>
              <a:rPr lang="fa-IR" dirty="0" smtClean="0">
                <a:solidFill>
                  <a:srgbClr val="00B0F0"/>
                </a:solidFill>
                <a:cs typeface="B Mitra" pitchFamily="2" charset="-78"/>
              </a:rPr>
              <a:t>فاسق و گنهکار</a:t>
            </a:r>
            <a:r>
              <a:rPr lang="fa-IR" dirty="0" smtClean="0">
                <a:cs typeface="B Mitra" pitchFamily="2" charset="-78"/>
              </a:rPr>
              <a:t>: که به یک لقمه یا کمتر ترا می فروشد. </a:t>
            </a:r>
          </a:p>
          <a:p>
            <a:pPr algn="r" rtl="1"/>
            <a:r>
              <a:rPr lang="fa-IR" dirty="0" smtClean="0">
                <a:cs typeface="B Mitra" pitchFamily="2" charset="-78"/>
              </a:rPr>
              <a:t>3- </a:t>
            </a:r>
            <a:r>
              <a:rPr lang="fa-IR" dirty="0" smtClean="0">
                <a:solidFill>
                  <a:srgbClr val="7030A0"/>
                </a:solidFill>
                <a:cs typeface="B Mitra" pitchFamily="2" charset="-78"/>
              </a:rPr>
              <a:t>بخیل و تنگدست</a:t>
            </a:r>
            <a:r>
              <a:rPr lang="fa-IR" dirty="0" smtClean="0">
                <a:cs typeface="B Mitra" pitchFamily="2" charset="-78"/>
              </a:rPr>
              <a:t>: که مال خود را در دشوارترین نیازمندی هایت از تو دریغ می دارد.</a:t>
            </a:r>
          </a:p>
          <a:p>
            <a:pPr algn="r" rtl="1"/>
            <a:r>
              <a:rPr lang="fa-IR" dirty="0" smtClean="0">
                <a:cs typeface="B Mitra" pitchFamily="2" charset="-78"/>
              </a:rPr>
              <a:t>4- </a:t>
            </a:r>
            <a:r>
              <a:rPr lang="fa-IR" dirty="0" smtClean="0">
                <a:solidFill>
                  <a:schemeClr val="accent2">
                    <a:lumMod val="75000"/>
                  </a:schemeClr>
                </a:solidFill>
                <a:cs typeface="B Mitra" pitchFamily="2" charset="-78"/>
              </a:rPr>
              <a:t>احمق</a:t>
            </a:r>
            <a:r>
              <a:rPr lang="fa-IR" dirty="0" smtClean="0">
                <a:cs typeface="B Mitra" pitchFamily="2" charset="-78"/>
              </a:rPr>
              <a:t>: به جای اینکه به تو سودی رساند زیان می رساند. </a:t>
            </a:r>
          </a:p>
          <a:p>
            <a:pPr algn="r" rtl="1"/>
            <a:r>
              <a:rPr lang="fa-IR" dirty="0" smtClean="0">
                <a:cs typeface="B Mitra" pitchFamily="2" charset="-78"/>
              </a:rPr>
              <a:t>5- </a:t>
            </a:r>
            <a:r>
              <a:rPr lang="fa-IR" dirty="0" smtClean="0">
                <a:solidFill>
                  <a:srgbClr val="002060"/>
                </a:solidFill>
                <a:cs typeface="B Mitra" pitchFamily="2" charset="-78"/>
              </a:rPr>
              <a:t>با آن که ارتباط خود را با خویشاوندانش بریده است(قطع رحم): </a:t>
            </a:r>
            <a:r>
              <a:rPr lang="fa-IR" dirty="0" smtClean="0">
                <a:cs typeface="B Mitra" pitchFamily="2" charset="-78"/>
              </a:rPr>
              <a:t>چرا که در سه جای قرآن لعنت شده است.  </a:t>
            </a:r>
            <a:endParaRPr lang="en-US" dirty="0">
              <a:cs typeface="B Mitra" pitchFamily="2" charset="-78"/>
            </a:endParaRPr>
          </a:p>
          <a:p>
            <a:pPr algn="r" rtl="1"/>
            <a:endParaRPr lang="en-US" dirty="0"/>
          </a:p>
        </p:txBody>
      </p:sp>
    </p:spTree>
    <p:extLst>
      <p:ext uri="{BB962C8B-B14F-4D97-AF65-F5344CB8AC3E}">
        <p14:creationId xmlns:p14="http://schemas.microsoft.com/office/powerpoint/2010/main" val="2717568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(21)</a:t>
            </a:r>
            <a:endParaRPr lang="en-US" dirty="0"/>
          </a:p>
        </p:txBody>
      </p:sp>
      <p:sp>
        <p:nvSpPr>
          <p:cNvPr id="3" name="Content Placeholder 2"/>
          <p:cNvSpPr>
            <a:spLocks noGrp="1"/>
          </p:cNvSpPr>
          <p:nvPr>
            <p:ph sz="quarter" idx="1"/>
          </p:nvPr>
        </p:nvSpPr>
        <p:spPr/>
        <p:txBody>
          <a:bodyPr>
            <a:normAutofit fontScale="92500" lnSpcReduction="10000"/>
          </a:bodyPr>
          <a:lstStyle/>
          <a:p>
            <a:pPr algn="just" rtl="1"/>
            <a:r>
              <a:rPr lang="fa-IR" dirty="0" smtClean="0">
                <a:solidFill>
                  <a:srgbClr val="C00000"/>
                </a:solidFill>
                <a:cs typeface="B Mitra" pitchFamily="2" charset="-78"/>
              </a:rPr>
              <a:t>اصول برخاسته از مبنای تأثیرپذیری انسان</a:t>
            </a:r>
          </a:p>
          <a:p>
            <a:pPr algn="just" rtl="1"/>
            <a:r>
              <a:rPr lang="fa-IR" dirty="0" smtClean="0">
                <a:cs typeface="B Mitra" pitchFamily="2" charset="-78"/>
              </a:rPr>
              <a:t>گفته شد که عناصر تأثیرگذار پایه و اساس بسیاری از بینش ها، گرایش ها، رفتارها و نگرش های انسان هستند. اما این تأثیرگذاری در حدی نیست که اراده را از انسان بگیرد؛ بلکه می توان با اراده و برنامه ریزی صحیح پاره ای از شرایط و عوامل را که زمینه ساز رفتارهای ناصحیح اند، </a:t>
            </a:r>
            <a:r>
              <a:rPr lang="fa-IR" dirty="0" smtClean="0">
                <a:solidFill>
                  <a:schemeClr val="accent1">
                    <a:lumMod val="75000"/>
                  </a:schemeClr>
                </a:solidFill>
                <a:cs typeface="B Mitra" pitchFamily="2" charset="-78"/>
              </a:rPr>
              <a:t>اصلاح کرد یا تغییر داد</a:t>
            </a:r>
            <a:r>
              <a:rPr lang="fa-IR" dirty="0" smtClean="0">
                <a:cs typeface="B Mitra" pitchFamily="2" charset="-78"/>
              </a:rPr>
              <a:t>. یا می توان با ایجاد شرایط و اوضاع مساعد و مناسب برنامه های تربیتی زمینه های رشد و شکوفایی انسان را تا رسیدن به کمال فراهم ساخت. پس:</a:t>
            </a:r>
          </a:p>
          <a:p>
            <a:pPr algn="just" rtl="1"/>
            <a:r>
              <a:rPr lang="fa-IR" dirty="0" smtClean="0">
                <a:cs typeface="B Mitra" pitchFamily="2" charset="-78"/>
              </a:rPr>
              <a:t>1- </a:t>
            </a:r>
            <a:r>
              <a:rPr lang="fa-IR" dirty="0" smtClean="0">
                <a:solidFill>
                  <a:schemeClr val="accent2"/>
                </a:solidFill>
                <a:cs typeface="B Mitra" pitchFamily="2" charset="-78"/>
              </a:rPr>
              <a:t>اصل اصلاح شرایط</a:t>
            </a:r>
            <a:r>
              <a:rPr lang="fa-IR" dirty="0" smtClean="0">
                <a:cs typeface="B Mitra" pitchFamily="2" charset="-78"/>
              </a:rPr>
              <a:t>: </a:t>
            </a:r>
            <a:r>
              <a:rPr lang="fa-IR" dirty="0" smtClean="0">
                <a:solidFill>
                  <a:schemeClr val="accent4">
                    <a:lumMod val="75000"/>
                  </a:schemeClr>
                </a:solidFill>
                <a:cs typeface="B Mitra" pitchFamily="2" charset="-78"/>
              </a:rPr>
              <a:t>در تربیت باید عوامل و شرایط زمینه ساز انحرافات بینشی را کنار زد و تغییر داد. </a:t>
            </a:r>
            <a:r>
              <a:rPr lang="fa-IR" dirty="0" smtClean="0">
                <a:cs typeface="B Mitra" pitchFamily="2" charset="-78"/>
              </a:rPr>
              <a:t>آیات و روایات فراوانی بر این حقیقت دلالت دارند. </a:t>
            </a:r>
            <a:r>
              <a:rPr lang="fa-IR" dirty="0" smtClean="0">
                <a:solidFill>
                  <a:schemeClr val="accent1"/>
                </a:solidFill>
                <a:cs typeface="B Mitra" pitchFamily="2" charset="-78"/>
              </a:rPr>
              <a:t>مثلا در ازدواج</a:t>
            </a:r>
            <a:r>
              <a:rPr lang="fa-IR" dirty="0" smtClean="0">
                <a:cs typeface="B Mitra" pitchFamily="2" charset="-78"/>
              </a:rPr>
              <a:t>: بسیاری از روایات حاکی از نهی و باز داشتن از ازدواج با زنان یا مردان شرابخوار، کم خرد و نادان، غیر هم کفو و ... است، هر چند زیبا بوده باشند. </a:t>
            </a:r>
          </a:p>
          <a:p>
            <a:pPr algn="just" rtl="1"/>
            <a:r>
              <a:rPr lang="fa-IR" dirty="0" smtClean="0">
                <a:cs typeface="B Mitra" pitchFamily="2" charset="-78"/>
              </a:rPr>
              <a:t>یا در محیط اجتماعی </a:t>
            </a:r>
            <a:r>
              <a:rPr lang="fa-IR" dirty="0" smtClean="0">
                <a:solidFill>
                  <a:srgbClr val="7030A0"/>
                </a:solidFill>
                <a:cs typeface="B Mitra" pitchFamily="2" charset="-78"/>
              </a:rPr>
              <a:t>برنامه های اسلامی نهی از منکر، جهاد و دفاع که همگی در صدد اصلاح شرایط و آماده کردن زمینه های لازم برای فعلیت و رشد استعدادهای انسان در جهت خیر و صلاح است. </a:t>
            </a:r>
            <a:endParaRPr lang="en-US" dirty="0">
              <a:solidFill>
                <a:srgbClr val="7030A0"/>
              </a:solidFill>
              <a:cs typeface="B Mitra" pitchFamily="2" charset="-78"/>
            </a:endParaRPr>
          </a:p>
        </p:txBody>
      </p:sp>
    </p:spTree>
    <p:extLst>
      <p:ext uri="{BB962C8B-B14F-4D97-AF65-F5344CB8AC3E}">
        <p14:creationId xmlns:p14="http://schemas.microsoft.com/office/powerpoint/2010/main" val="20476985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(22)</a:t>
            </a:r>
            <a:endParaRPr lang="en-US" dirty="0"/>
          </a:p>
        </p:txBody>
      </p:sp>
      <p:sp>
        <p:nvSpPr>
          <p:cNvPr id="3" name="Content Placeholder 2"/>
          <p:cNvSpPr>
            <a:spLocks noGrp="1"/>
          </p:cNvSpPr>
          <p:nvPr>
            <p:ph sz="quarter" idx="1"/>
          </p:nvPr>
        </p:nvSpPr>
        <p:spPr/>
        <p:txBody>
          <a:bodyPr/>
          <a:lstStyle/>
          <a:p>
            <a:pPr algn="r" rtl="1"/>
            <a:r>
              <a:rPr lang="fa-IR" dirty="0" smtClean="0">
                <a:solidFill>
                  <a:schemeClr val="accent2"/>
                </a:solidFill>
                <a:cs typeface="B Mitra" pitchFamily="2" charset="-78"/>
              </a:rPr>
              <a:t>2- اصل ایجاد شرایط: </a:t>
            </a:r>
            <a:r>
              <a:rPr lang="fa-IR" dirty="0" smtClean="0">
                <a:cs typeface="B Mitra" pitchFamily="2" charset="-78"/>
              </a:rPr>
              <a:t>وفاداری به عهد و پیمان (</a:t>
            </a:r>
            <a:r>
              <a:rPr lang="fa-IR" dirty="0" smtClean="0">
                <a:solidFill>
                  <a:srgbClr val="00B050"/>
                </a:solidFill>
                <a:cs typeface="B Mitra" pitchFamily="2" charset="-78"/>
              </a:rPr>
              <a:t>و أوفوا بالعهد إنّ العهد کان مسئول</a:t>
            </a:r>
            <a:r>
              <a:rPr lang="fa-IR" dirty="0" smtClean="0">
                <a:cs typeface="B Mitra" pitchFamily="2" charset="-78"/>
              </a:rPr>
              <a:t>ا)</a:t>
            </a:r>
          </a:p>
          <a:p>
            <a:pPr algn="r" rtl="1"/>
            <a:r>
              <a:rPr lang="fa-IR" dirty="0" smtClean="0">
                <a:cs typeface="B Mitra" pitchFamily="2" charset="-78"/>
              </a:rPr>
              <a:t>یا در روایات داریم:</a:t>
            </a:r>
          </a:p>
          <a:p>
            <a:pPr algn="r" rtl="1"/>
            <a:r>
              <a:rPr lang="fa-IR" dirty="0" smtClean="0">
                <a:cs typeface="B Mitra" pitchFamily="2" charset="-78"/>
              </a:rPr>
              <a:t> </a:t>
            </a:r>
            <a:r>
              <a:rPr lang="fa-IR" dirty="0" smtClean="0">
                <a:solidFill>
                  <a:srgbClr val="00B050"/>
                </a:solidFill>
                <a:cs typeface="B Mitra" pitchFamily="2" charset="-78"/>
              </a:rPr>
              <a:t>1- هنگامی که کسی از شما به فرزند خویش وعده ای داد به آن عمل نماید.</a:t>
            </a:r>
            <a:r>
              <a:rPr lang="fa-IR" dirty="0" smtClean="0">
                <a:cs typeface="B Mitra" pitchFamily="2" charset="-78"/>
              </a:rPr>
              <a:t> </a:t>
            </a:r>
          </a:p>
          <a:p>
            <a:pPr algn="r" rtl="1"/>
            <a:r>
              <a:rPr lang="fa-IR" dirty="0" smtClean="0">
                <a:cs typeface="B Mitra" pitchFamily="2" charset="-78"/>
              </a:rPr>
              <a:t>یا:</a:t>
            </a:r>
          </a:p>
          <a:p>
            <a:pPr algn="r" rtl="1"/>
            <a:r>
              <a:rPr lang="fa-IR" dirty="0" smtClean="0">
                <a:cs typeface="B Mitra" pitchFamily="2" charset="-78"/>
              </a:rPr>
              <a:t>2- </a:t>
            </a:r>
            <a:r>
              <a:rPr lang="fa-IR" dirty="0" smtClean="0">
                <a:solidFill>
                  <a:srgbClr val="00B050"/>
                </a:solidFill>
                <a:cs typeface="B Mitra" pitchFamily="2" charset="-78"/>
              </a:rPr>
              <a:t>فرزندان خود را بزرگ دارید و آدابشان را نیکو دارید.</a:t>
            </a:r>
            <a:endParaRPr lang="en-US" dirty="0">
              <a:solidFill>
                <a:srgbClr val="00B050"/>
              </a:solidFill>
              <a:cs typeface="B Mitra" pitchFamily="2" charset="-78"/>
            </a:endParaRPr>
          </a:p>
        </p:txBody>
      </p:sp>
    </p:spTree>
    <p:extLst>
      <p:ext uri="{BB962C8B-B14F-4D97-AF65-F5344CB8AC3E}">
        <p14:creationId xmlns:p14="http://schemas.microsoft.com/office/powerpoint/2010/main" val="14177093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23)</a:t>
            </a:r>
            <a:endParaRPr lang="en-US" dirty="0"/>
          </a:p>
        </p:txBody>
      </p:sp>
      <p:sp>
        <p:nvSpPr>
          <p:cNvPr id="3" name="Content Placeholder 2"/>
          <p:cNvSpPr>
            <a:spLocks noGrp="1"/>
          </p:cNvSpPr>
          <p:nvPr>
            <p:ph sz="quarter" idx="1"/>
          </p:nvPr>
        </p:nvSpPr>
        <p:spPr/>
        <p:txBody>
          <a:bodyPr>
            <a:normAutofit/>
          </a:bodyPr>
          <a:lstStyle/>
          <a:p>
            <a:pPr algn="just" rtl="1"/>
            <a:r>
              <a:rPr lang="fa-IR" dirty="0" smtClean="0">
                <a:solidFill>
                  <a:srgbClr val="C00000"/>
                </a:solidFill>
                <a:cs typeface="B Mitra" pitchFamily="2" charset="-78"/>
              </a:rPr>
              <a:t>6- مبنای ششم: اراده و اختیار</a:t>
            </a:r>
          </a:p>
          <a:p>
            <a:pPr algn="just" rtl="1"/>
            <a:r>
              <a:rPr lang="fa-IR" dirty="0" smtClean="0">
                <a:cs typeface="B Mitra" pitchFamily="2" charset="-78"/>
              </a:rPr>
              <a:t>اراده </a:t>
            </a:r>
            <a:r>
              <a:rPr lang="fa-IR" dirty="0" smtClean="0">
                <a:solidFill>
                  <a:srgbClr val="7030A0"/>
                </a:solidFill>
                <a:cs typeface="B Mitra" pitchFamily="2" charset="-78"/>
              </a:rPr>
              <a:t>به معنای عزم و تصمیم بر انجام کار </a:t>
            </a:r>
            <a:r>
              <a:rPr lang="fa-IR" dirty="0" smtClean="0">
                <a:cs typeface="B Mitra" pitchFamily="2" charset="-78"/>
              </a:rPr>
              <a:t>است که پس از تصور کار و تصدیق بر فایده آن انجام می گیرد. </a:t>
            </a:r>
            <a:r>
              <a:rPr lang="fa-IR" dirty="0" smtClean="0">
                <a:solidFill>
                  <a:srgbClr val="00B0F0"/>
                </a:solidFill>
                <a:cs typeface="B Mitra" pitchFamily="2" charset="-78"/>
              </a:rPr>
              <a:t>البته اراده و اختیار به تنهایی برای تحقق عزم و تصمیم کافی نیست</a:t>
            </a:r>
            <a:r>
              <a:rPr lang="fa-IR" dirty="0" smtClean="0">
                <a:cs typeface="B Mitra" pitchFamily="2" charset="-78"/>
              </a:rPr>
              <a:t>، چه بسا بسیاری از اوقات تصدیق به حسن و فایده کاری داریم ولی هرگز آن را انجام نمی دهیم و از انجام آن خودداری می کنیم. برای تصمیم و عزم باید اعتقاد به انجام فعل(یعنی توانایی انجام کار هم لازم است) نیز داریم. </a:t>
            </a:r>
            <a:r>
              <a:rPr lang="fa-IR" dirty="0" smtClean="0">
                <a:solidFill>
                  <a:srgbClr val="0070C0"/>
                </a:solidFill>
                <a:cs typeface="B Mitra" pitchFamily="2" charset="-78"/>
              </a:rPr>
              <a:t>علاوه بر آن باید </a:t>
            </a:r>
            <a:r>
              <a:rPr lang="fa-IR" dirty="0" smtClean="0">
                <a:solidFill>
                  <a:srgbClr val="00B050"/>
                </a:solidFill>
                <a:cs typeface="B Mitra" pitchFamily="2" charset="-78"/>
              </a:rPr>
              <a:t>نوعی گرایش و میل(شوق) شدید </a:t>
            </a:r>
            <a:r>
              <a:rPr lang="fa-IR" dirty="0" smtClean="0">
                <a:solidFill>
                  <a:srgbClr val="0070C0"/>
                </a:solidFill>
                <a:cs typeface="B Mitra" pitchFamily="2" charset="-78"/>
              </a:rPr>
              <a:t>در انسان ایجاد گردد و از درون برانگیختگی حاصل آید. </a:t>
            </a:r>
          </a:p>
          <a:p>
            <a:pPr algn="just" rtl="1"/>
            <a:r>
              <a:rPr lang="fa-IR" dirty="0" smtClean="0">
                <a:cs typeface="B Mitra" pitchFamily="2" charset="-78"/>
              </a:rPr>
              <a:t>اما اختیار به معنای </a:t>
            </a:r>
            <a:r>
              <a:rPr lang="fa-IR" dirty="0" smtClean="0">
                <a:solidFill>
                  <a:srgbClr val="7030A0"/>
                </a:solidFill>
                <a:cs typeface="B Mitra" pitchFamily="2" charset="-78"/>
              </a:rPr>
              <a:t>آزادی در انجام فعل همراه با آگاهی و توانایی بر انجام آن می باشد</a:t>
            </a:r>
            <a:r>
              <a:rPr lang="fa-IR" dirty="0" smtClean="0">
                <a:cs typeface="B Mitra" pitchFamily="2" charset="-78"/>
              </a:rPr>
              <a:t>. برای تحقق اختیار لازم است که انسان تحت سلطه هیچ عاملی نباشد و گرنه سخن گفتن از اختیار بی معناست. از نظر دین انسان موجودی مختار آفریده شده است </a:t>
            </a:r>
            <a:r>
              <a:rPr lang="fa-IR" dirty="0" smtClean="0">
                <a:solidFill>
                  <a:srgbClr val="FF0000"/>
                </a:solidFill>
                <a:cs typeface="B Mitra" pitchFamily="2" charset="-78"/>
              </a:rPr>
              <a:t>اما این به معنای نفی یکسره تأثیر عواملی چون محیط و توارث نیست</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1219552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3300"/>
                </a:solidFill>
                <a:cs typeface="B Mitra" pitchFamily="2" charset="-78"/>
              </a:rPr>
              <a:t>3- تربیت در زبان عربی </a:t>
            </a:r>
            <a:endParaRPr lang="en-US" dirty="0">
              <a:solidFill>
                <a:srgbClr val="FF3300"/>
              </a:solidFill>
              <a:cs typeface="B Mitra" pitchFamily="2" charset="-78"/>
            </a:endParaRPr>
          </a:p>
        </p:txBody>
      </p:sp>
      <p:sp>
        <p:nvSpPr>
          <p:cNvPr id="3" name="Content Placeholder 2"/>
          <p:cNvSpPr>
            <a:spLocks noGrp="1"/>
          </p:cNvSpPr>
          <p:nvPr>
            <p:ph sz="quarter" idx="1"/>
          </p:nvPr>
        </p:nvSpPr>
        <p:spPr/>
        <p:txBody>
          <a:bodyPr>
            <a:normAutofit/>
          </a:bodyPr>
          <a:lstStyle/>
          <a:p>
            <a:pPr algn="r" rtl="1"/>
            <a:r>
              <a:rPr lang="fa-IR" sz="2000" dirty="0" smtClean="0">
                <a:cs typeface="B Mitra" pitchFamily="2" charset="-78"/>
              </a:rPr>
              <a:t>واژه تربیت در زبان عربی مصدر باب تفعیل است. در کتاب های لغت این واژه را با دو ریشه در ارتباط دانسته اند:</a:t>
            </a:r>
          </a:p>
          <a:p>
            <a:pPr algn="r" rtl="1"/>
            <a:r>
              <a:rPr lang="fa-IR" sz="2000" dirty="0" smtClean="0">
                <a:cs typeface="B Mitra" pitchFamily="2" charset="-78"/>
              </a:rPr>
              <a:t>1- «</a:t>
            </a:r>
            <a:r>
              <a:rPr lang="fa-IR" sz="2000" dirty="0" smtClean="0">
                <a:solidFill>
                  <a:srgbClr val="FF3300"/>
                </a:solidFill>
                <a:cs typeface="B Mitra" pitchFamily="2" charset="-78"/>
              </a:rPr>
              <a:t>ربب</a:t>
            </a:r>
            <a:r>
              <a:rPr lang="fa-IR" sz="2000" dirty="0" smtClean="0">
                <a:cs typeface="B Mitra" pitchFamily="2" charset="-78"/>
              </a:rPr>
              <a:t>» در معانی چون: در دامان خود پروردن، اصلاح، تدبیر(پایان کاری را نگریستن)، خوب رسیدگی نمودن، سرپرستی، ادب آموختن و ... آمده است. «رَبَیتُ الوَلَدَ فَرَبّا» یعنی فرزند را تربیت نمودم و او رشد کرد. </a:t>
            </a:r>
          </a:p>
          <a:p>
            <a:pPr algn="r" rtl="1"/>
            <a:r>
              <a:rPr lang="fa-IR" sz="2000" dirty="0" smtClean="0">
                <a:cs typeface="B Mitra" pitchFamily="2" charset="-78"/>
              </a:rPr>
              <a:t>در قرآن کریم همین معنا یعنی بزرگ کردن در مفهوم </a:t>
            </a:r>
            <a:r>
              <a:rPr lang="fa-IR" sz="2000" dirty="0" smtClean="0">
                <a:solidFill>
                  <a:srgbClr val="FF0000"/>
                </a:solidFill>
                <a:cs typeface="B Mitra" pitchFamily="2" charset="-78"/>
              </a:rPr>
              <a:t>رشد جسمی </a:t>
            </a:r>
            <a:r>
              <a:rPr lang="fa-IR" sz="2000" dirty="0" smtClean="0">
                <a:cs typeface="B Mitra" pitchFamily="2" charset="-78"/>
              </a:rPr>
              <a:t>آمده است: «</a:t>
            </a:r>
            <a:r>
              <a:rPr lang="fa-IR" sz="2000" dirty="0" smtClean="0">
                <a:solidFill>
                  <a:srgbClr val="00B0F0"/>
                </a:solidFill>
                <a:cs typeface="B Mitra" pitchFamily="2" charset="-78"/>
              </a:rPr>
              <a:t>وَقُلْ </a:t>
            </a:r>
            <a:r>
              <a:rPr lang="fa-IR" sz="2000" dirty="0">
                <a:solidFill>
                  <a:srgbClr val="00B0F0"/>
                </a:solidFill>
                <a:cs typeface="B Mitra" pitchFamily="2" charset="-78"/>
              </a:rPr>
              <a:t>رَبِّ ارْحَمْهُمَا كَمَا رَبَّيَانِي </a:t>
            </a:r>
            <a:r>
              <a:rPr lang="fa-IR" sz="2000" dirty="0" smtClean="0">
                <a:solidFill>
                  <a:srgbClr val="00B0F0"/>
                </a:solidFill>
                <a:cs typeface="B Mitra" pitchFamily="2" charset="-78"/>
              </a:rPr>
              <a:t>صَغِيرًا</a:t>
            </a:r>
            <a:r>
              <a:rPr lang="fa-IR" sz="2000" dirty="0" smtClean="0">
                <a:cs typeface="B Mitra" pitchFamily="2" charset="-78"/>
              </a:rPr>
              <a:t>»</a:t>
            </a:r>
            <a:r>
              <a:rPr lang="fa-IR" sz="2000" dirty="0">
                <a:cs typeface="B Mitra" pitchFamily="2" charset="-78"/>
              </a:rPr>
              <a:t> </a:t>
            </a:r>
            <a:r>
              <a:rPr lang="fa-IR" sz="2000" dirty="0" smtClean="0">
                <a:cs typeface="B Mitra" pitchFamily="2" charset="-78"/>
              </a:rPr>
              <a:t>اسراء24 (چنانکه مرا در کودکی پروردند).</a:t>
            </a:r>
          </a:p>
          <a:p>
            <a:pPr algn="r" rtl="1"/>
            <a:r>
              <a:rPr lang="fa-IR" sz="2000" dirty="0" smtClean="0">
                <a:cs typeface="B Mitra" pitchFamily="2" charset="-78"/>
              </a:rPr>
              <a:t> «</a:t>
            </a:r>
            <a:r>
              <a:rPr lang="fa-IR" sz="2000" dirty="0" smtClean="0">
                <a:solidFill>
                  <a:srgbClr val="00B0F0"/>
                </a:solidFill>
                <a:cs typeface="B Mitra" pitchFamily="2" charset="-78"/>
              </a:rPr>
              <a:t>قَالَ </a:t>
            </a:r>
            <a:r>
              <a:rPr lang="fa-IR" sz="2000" dirty="0">
                <a:solidFill>
                  <a:srgbClr val="00B0F0"/>
                </a:solidFill>
                <a:cs typeface="B Mitra" pitchFamily="2" charset="-78"/>
              </a:rPr>
              <a:t>أَلَمْ نُرَبِّكَ فِينَا وَلِيدًا وَلَبِثْتَ فِينَا مِنْ عُمُرِكَ </a:t>
            </a:r>
            <a:r>
              <a:rPr lang="fa-IR" sz="2000" dirty="0" smtClean="0">
                <a:solidFill>
                  <a:srgbClr val="00B0F0"/>
                </a:solidFill>
                <a:cs typeface="B Mitra" pitchFamily="2" charset="-78"/>
              </a:rPr>
              <a:t>سِنِينَ</a:t>
            </a:r>
            <a:r>
              <a:rPr lang="fa-IR" sz="2000" dirty="0" smtClean="0">
                <a:cs typeface="B Mitra" pitchFamily="2" charset="-78"/>
              </a:rPr>
              <a:t>» شعراء18 [فرعون به موسی] گفت: آیا تو را از کودکی در میان خود نپروردیم و سالیانی چند از عمرت پیش ما نماندی؟ </a:t>
            </a:r>
            <a:r>
              <a:rPr lang="fa-IR" sz="2000" dirty="0">
                <a:cs typeface="B Mitra" pitchFamily="2" charset="-78"/>
              </a:rPr>
              <a:t> </a:t>
            </a:r>
            <a:endParaRPr lang="fa-IR" sz="2000" dirty="0" smtClean="0">
              <a:cs typeface="B Mitra" pitchFamily="2" charset="-78"/>
            </a:endParaRPr>
          </a:p>
          <a:p>
            <a:pPr algn="r" rtl="1"/>
            <a:r>
              <a:rPr lang="fa-IR" sz="2000" dirty="0" smtClean="0">
                <a:cs typeface="B Mitra" pitchFamily="2" charset="-78"/>
              </a:rPr>
              <a:t>2- «</a:t>
            </a:r>
            <a:r>
              <a:rPr lang="fa-IR" sz="2000" dirty="0" smtClean="0">
                <a:solidFill>
                  <a:srgbClr val="FF3300"/>
                </a:solidFill>
                <a:cs typeface="B Mitra" pitchFamily="2" charset="-78"/>
              </a:rPr>
              <a:t>رُبُوّ</a:t>
            </a:r>
            <a:r>
              <a:rPr lang="fa-IR" sz="2000" dirty="0" smtClean="0">
                <a:cs typeface="B Mitra" pitchFamily="2" charset="-78"/>
              </a:rPr>
              <a:t>» در معانی متعددی چون: زیاد شدن، تغذیه نمودن، بالا رفتن، رشد و نموّ کردن و تهذیب نمودن استعمال شده است.  </a:t>
            </a:r>
          </a:p>
          <a:p>
            <a:pPr algn="r" rtl="1"/>
            <a:r>
              <a:rPr lang="fa-IR" sz="2000" dirty="0" smtClean="0">
                <a:cs typeface="B Mitra" pitchFamily="2" charset="-78"/>
              </a:rPr>
              <a:t>معانی ریشه دوم با توجه به کاربرد آن، بیشتر ناظر به پرورش جسمی و مادی است. در حالی که معانی ریشه اول ناظر به پرورش سایر ابعاد است. (با این حال در کتاب های لغت این دو ریشه در معانی یکدیگر نیز بکار رفته اند. </a:t>
            </a:r>
            <a:endParaRPr lang="en-US" sz="2000" dirty="0">
              <a:cs typeface="B Mitra" pitchFamily="2" charset="-78"/>
            </a:endParaRPr>
          </a:p>
        </p:txBody>
      </p:sp>
    </p:spTree>
    <p:extLst>
      <p:ext uri="{BB962C8B-B14F-4D97-AF65-F5344CB8AC3E}">
        <p14:creationId xmlns:p14="http://schemas.microsoft.com/office/powerpoint/2010/main" val="12303147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23)</a:t>
            </a:r>
            <a:endParaRPr lang="en-US" dirty="0"/>
          </a:p>
        </p:txBody>
      </p:sp>
      <p:sp>
        <p:nvSpPr>
          <p:cNvPr id="3" name="Content Placeholder 2"/>
          <p:cNvSpPr>
            <a:spLocks noGrp="1"/>
          </p:cNvSpPr>
          <p:nvPr>
            <p:ph sz="quarter" idx="1"/>
          </p:nvPr>
        </p:nvSpPr>
        <p:spPr/>
        <p:txBody>
          <a:bodyPr/>
          <a:lstStyle/>
          <a:p>
            <a:pPr algn="just" rtl="1"/>
            <a:r>
              <a:rPr lang="fa-IR" dirty="0" smtClean="0">
                <a:solidFill>
                  <a:srgbClr val="C00000"/>
                </a:solidFill>
                <a:cs typeface="B Mitra" pitchFamily="2" charset="-78"/>
              </a:rPr>
              <a:t>اصول برخاسته از اصل اراده و اختیار:</a:t>
            </a:r>
          </a:p>
          <a:p>
            <a:pPr algn="just" rtl="1"/>
            <a:r>
              <a:rPr lang="fa-IR" dirty="0" smtClean="0">
                <a:solidFill>
                  <a:srgbClr val="0070C0"/>
                </a:solidFill>
                <a:cs typeface="B Mitra" pitchFamily="2" charset="-78"/>
              </a:rPr>
              <a:t>1- اصل حرّیت</a:t>
            </a:r>
            <a:r>
              <a:rPr lang="fa-IR" dirty="0" smtClean="0">
                <a:cs typeface="B Mitra" pitchFamily="2" charset="-78"/>
              </a:rPr>
              <a:t>: به این معنا که انسان ها باید همواره از شرایط و عوامل لازم برای پرورش و شکوفایی استعدادهای خویش برخوردار باشند نه اینکه آنها را از موجبات رشد و کمالشان باز داشت. </a:t>
            </a:r>
          </a:p>
          <a:p>
            <a:pPr algn="just" rtl="1"/>
            <a:r>
              <a:rPr lang="fa-IR" dirty="0" smtClean="0">
                <a:cs typeface="B Mitra" pitchFamily="2" charset="-78"/>
              </a:rPr>
              <a:t>پیامبران هم آمده اند تا زمینه های رشد انسان ها را فراهم سازند و موانع موجود را از سلطه خرافات و هواهای نفسانی و ... رها سازند. (</a:t>
            </a:r>
            <a:r>
              <a:rPr lang="fa-IR" dirty="0" smtClean="0">
                <a:solidFill>
                  <a:srgbClr val="00B050"/>
                </a:solidFill>
                <a:cs typeface="B Mitra" pitchFamily="2" charset="-78"/>
              </a:rPr>
              <a:t>لا تکوننّ عبد غیرٍ و قد جعلک الله حرّاً</a:t>
            </a:r>
            <a:r>
              <a:rPr lang="fa-IR" dirty="0" smtClean="0">
                <a:cs typeface="B Mitra" pitchFamily="2" charset="-78"/>
              </a:rPr>
              <a:t>). یا این روایت: (</a:t>
            </a:r>
            <a:r>
              <a:rPr lang="fa-IR" dirty="0" smtClean="0">
                <a:solidFill>
                  <a:srgbClr val="00B050"/>
                </a:solidFill>
                <a:cs typeface="B Mitra" pitchFamily="2" charset="-78"/>
              </a:rPr>
              <a:t>یا أیها الناس إنَّ آدم لم یلد عبداً و لا أمةً (کنیز) و إنّ الناس کلّهم أحرار</a:t>
            </a:r>
            <a:r>
              <a:rPr lang="fa-IR" dirty="0" smtClean="0">
                <a:cs typeface="B Mitra" pitchFamily="2" charset="-78"/>
              </a:rPr>
              <a:t>). </a:t>
            </a:r>
          </a:p>
          <a:p>
            <a:pPr algn="just" rtl="1"/>
            <a:r>
              <a:rPr lang="fa-IR" dirty="0" smtClean="0">
                <a:cs typeface="B Mitra" pitchFamily="2" charset="-78"/>
              </a:rPr>
              <a:t>پس: در تعلیم و تربیت باید زمینه فعالیت آگاهانه و آزادانه متربی را فراهم کرد و او را از اسارت هوا و هوس ها و عوامل خارجی رها ساخت و شرایط و عوامل شکوفایی را برای وی فراهم آورد تا به رشد و کمال واقعی خویش برسد. </a:t>
            </a:r>
            <a:endParaRPr lang="en-US" dirty="0">
              <a:cs typeface="B Mitra" pitchFamily="2" charset="-78"/>
            </a:endParaRPr>
          </a:p>
        </p:txBody>
      </p:sp>
    </p:spTree>
    <p:extLst>
      <p:ext uri="{BB962C8B-B14F-4D97-AF65-F5344CB8AC3E}">
        <p14:creationId xmlns:p14="http://schemas.microsoft.com/office/powerpoint/2010/main" val="42094176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23)</a:t>
            </a:r>
            <a:endParaRPr lang="en-US" dirty="0"/>
          </a:p>
        </p:txBody>
      </p:sp>
      <p:sp>
        <p:nvSpPr>
          <p:cNvPr id="3" name="Content Placeholder 2"/>
          <p:cNvSpPr>
            <a:spLocks noGrp="1"/>
          </p:cNvSpPr>
          <p:nvPr>
            <p:ph sz="quarter" idx="1"/>
          </p:nvPr>
        </p:nvSpPr>
        <p:spPr/>
        <p:txBody>
          <a:bodyPr>
            <a:normAutofit fontScale="55000" lnSpcReduction="20000"/>
          </a:bodyPr>
          <a:lstStyle/>
          <a:p>
            <a:pPr algn="just" rtl="1" fontAlgn="t"/>
            <a:r>
              <a:rPr lang="fa-IR" sz="3800" dirty="0" smtClean="0">
                <a:solidFill>
                  <a:schemeClr val="accent2"/>
                </a:solidFill>
                <a:cs typeface="B Mitra" pitchFamily="2" charset="-78"/>
              </a:rPr>
              <a:t>2- اصل ایجاد انگیزه: </a:t>
            </a:r>
            <a:r>
              <a:rPr lang="fa-IR" sz="3800" dirty="0" smtClean="0">
                <a:cs typeface="B Mitra" pitchFamily="2" charset="-78"/>
              </a:rPr>
              <a:t>این درست است که انسان دارای اراده و اختیار است ولی باید شوق و تمایل بر انجام کار را در او ایجاد کرد. </a:t>
            </a:r>
            <a:r>
              <a:rPr lang="fa-IR" sz="3800" dirty="0" smtClean="0">
                <a:solidFill>
                  <a:srgbClr val="7030A0"/>
                </a:solidFill>
                <a:cs typeface="B Mitra" pitchFamily="2" charset="-78"/>
              </a:rPr>
              <a:t>باید کاری کرد که او بر انجام امور برانگیخته شود</a:t>
            </a:r>
            <a:r>
              <a:rPr lang="fa-IR" sz="3800" dirty="0" smtClean="0">
                <a:cs typeface="B Mitra" pitchFamily="2" charset="-78"/>
              </a:rPr>
              <a:t>. </a:t>
            </a:r>
            <a:r>
              <a:rPr lang="fa-IR" sz="3800" dirty="0" smtClean="0">
                <a:solidFill>
                  <a:srgbClr val="0070C0"/>
                </a:solidFill>
                <a:cs typeface="B Mitra" pitchFamily="2" charset="-78"/>
              </a:rPr>
              <a:t>البته این تحریض و برانگیختگی در جایی است که خود آن امر، فی نفسه از مطلوبیت و جذابیت ابتدایی برای فرد خالی باشد</a:t>
            </a:r>
            <a:r>
              <a:rPr lang="fa-IR" sz="3800" dirty="0" smtClean="0">
                <a:cs typeface="B Mitra" pitchFamily="2" charset="-78"/>
              </a:rPr>
              <a:t>. باید آن را چنان آراست که دل بیننده و گوش شنونده را بسوی خود بکشاند؛ مثلا: جنگ و قتال امری است که فی نفسه برای مردم مکروه و دشوار است و رغبتی به آن ندارند ولی خدا به پیامبر ص می فرماید: </a:t>
            </a:r>
          </a:p>
          <a:p>
            <a:pPr algn="just" rtl="1" fontAlgn="t"/>
            <a:r>
              <a:rPr lang="fa-IR" sz="3800" dirty="0" smtClean="0">
                <a:solidFill>
                  <a:srgbClr val="00B050"/>
                </a:solidFill>
                <a:cs typeface="B Mitra" pitchFamily="2" charset="-78"/>
              </a:rPr>
              <a:t>يَا </a:t>
            </a:r>
            <a:r>
              <a:rPr lang="fa-IR" sz="3800" dirty="0">
                <a:solidFill>
                  <a:srgbClr val="00B050"/>
                </a:solidFill>
                <a:cs typeface="B Mitra" pitchFamily="2" charset="-78"/>
              </a:rPr>
              <a:t>أَيُّهَا النَّبِيُّ حَرِّضِ الْمُؤْمِنِينَ عَلَى الْقِتَالِ إِنْ يَكُنْ مِنْكُمْ عِشْرُونَ صَابِرُونَ يَغْلِبُوا مِائَتَيْنِ وَإِنْ يَكُنْ مِنْكُمْ مِائَةٌ يَغْلِبُوا أَلْفًا مِنَ الَّذِينَ كَفَرُوا بِأَنَّهُمْ قَوْمٌ لَا يَفْقَهُونَ</a:t>
            </a:r>
            <a:r>
              <a:rPr lang="fa-IR" sz="3800" dirty="0">
                <a:cs typeface="B Mitra" pitchFamily="2" charset="-78"/>
              </a:rPr>
              <a:t> </a:t>
            </a:r>
            <a:r>
              <a:rPr lang="fa-IR" sz="3800" dirty="0" smtClean="0">
                <a:cs typeface="B Mitra" pitchFamily="2" charset="-78"/>
              </a:rPr>
              <a:t>﴿انفال/ ۶۵</a:t>
            </a:r>
            <a:r>
              <a:rPr lang="fa-IR" sz="3800" dirty="0">
                <a:cs typeface="B Mitra" pitchFamily="2" charset="-78"/>
              </a:rPr>
              <a:t>﴾</a:t>
            </a:r>
          </a:p>
          <a:p>
            <a:pPr algn="just" rtl="1" fontAlgn="t"/>
            <a:r>
              <a:rPr lang="fa-IR" sz="3800" dirty="0">
                <a:cs typeface="B Mitra" pitchFamily="2" charset="-78"/>
              </a:rPr>
              <a:t>اى پيامبر مؤمنان را به جهاد برانگيز اگر از [ميان] شما بيست تن شكيبا باشند بر دويست تن چيره مى ‏شوند و اگر از شما يكصد تن باشند بر هزار تن از كافران پيروز مى‏ گردند چرا كه آنان قومى‏ اند كه نمى‏ </a:t>
            </a:r>
            <a:r>
              <a:rPr lang="fa-IR" sz="3800" dirty="0" smtClean="0">
                <a:cs typeface="B Mitra" pitchFamily="2" charset="-78"/>
              </a:rPr>
              <a:t>فهمند.</a:t>
            </a:r>
            <a:endParaRPr lang="fa-IR" sz="3800" dirty="0">
              <a:cs typeface="B Mitra" pitchFamily="2" charset="-78"/>
            </a:endParaRPr>
          </a:p>
          <a:p>
            <a:pPr algn="just" rtl="1" fontAlgn="t"/>
            <a:r>
              <a:rPr lang="fa-IR" sz="3800" dirty="0">
                <a:solidFill>
                  <a:srgbClr val="00B050"/>
                </a:solidFill>
                <a:cs typeface="B Mitra" pitchFamily="2" charset="-78"/>
              </a:rPr>
              <a:t>الْآنَ خَفَّفَ اللَّهُ عَنْكُمْ وَعَلِمَ أَنَّ فِيكُمْ ضَعْفًا فَإِنْ يَكُنْ مِنْكُمْ مِائَةٌ صَابِرَةٌ يَغْلِبُوا مِائَتَيْنِ وَإِنْ يَكُنْ مِنْكُمْ أَلْفٌ يَغْلِبُوا أَلْفَيْنِ بِإِذْنِ اللَّهِ وَاللَّهُ مَعَ الصَّابِرِينَ</a:t>
            </a:r>
            <a:r>
              <a:rPr lang="fa-IR" sz="3800" dirty="0">
                <a:cs typeface="B Mitra" pitchFamily="2" charset="-78"/>
              </a:rPr>
              <a:t> </a:t>
            </a:r>
            <a:r>
              <a:rPr lang="fa-IR" sz="3800" dirty="0" smtClean="0">
                <a:cs typeface="B Mitra" pitchFamily="2" charset="-78"/>
              </a:rPr>
              <a:t>﴿انفال/ ۶۶</a:t>
            </a:r>
            <a:r>
              <a:rPr lang="fa-IR" sz="3800" dirty="0">
                <a:cs typeface="B Mitra" pitchFamily="2" charset="-78"/>
              </a:rPr>
              <a:t>﴾</a:t>
            </a:r>
          </a:p>
          <a:p>
            <a:pPr algn="just" rtl="1" fontAlgn="t"/>
            <a:r>
              <a:rPr lang="fa-IR" sz="3800" dirty="0">
                <a:cs typeface="B Mitra" pitchFamily="2" charset="-78"/>
              </a:rPr>
              <a:t>اكنون خدا بر شما تخفيف داده و معلوم داشت كه در شما ضعفى هست پس اگر از [ميان] شما يكصد تن شكيبا باشند بر دويست تن پيروز گردند و اگر از شما هزار تن باشند به توفيق الهى بر دو هزار تن غلبه كنند و خدا با شكيبايان </a:t>
            </a:r>
            <a:r>
              <a:rPr lang="fa-IR" sz="3800" dirty="0" smtClean="0">
                <a:cs typeface="B Mitra" pitchFamily="2" charset="-78"/>
              </a:rPr>
              <a:t>است.</a:t>
            </a:r>
            <a:r>
              <a:rPr lang="fa-IR" dirty="0"/>
              <a:t> </a:t>
            </a:r>
          </a:p>
          <a:p>
            <a:pPr algn="r" rtl="1"/>
            <a:r>
              <a:rPr lang="fa-IR" dirty="0" smtClean="0"/>
              <a:t>  </a:t>
            </a:r>
            <a:endParaRPr lang="en-US" dirty="0"/>
          </a:p>
        </p:txBody>
      </p:sp>
    </p:spTree>
    <p:extLst>
      <p:ext uri="{BB962C8B-B14F-4D97-AF65-F5344CB8AC3E}">
        <p14:creationId xmlns:p14="http://schemas.microsoft.com/office/powerpoint/2010/main" val="37786416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(24)</a:t>
            </a:r>
            <a:endParaRPr lang="en-US" dirty="0"/>
          </a:p>
        </p:txBody>
      </p:sp>
      <p:sp>
        <p:nvSpPr>
          <p:cNvPr id="3" name="Content Placeholder 2"/>
          <p:cNvSpPr>
            <a:spLocks noGrp="1"/>
          </p:cNvSpPr>
          <p:nvPr>
            <p:ph sz="quarter" idx="1"/>
          </p:nvPr>
        </p:nvSpPr>
        <p:spPr/>
        <p:txBody>
          <a:bodyPr/>
          <a:lstStyle/>
          <a:p>
            <a:pPr algn="just" rtl="1"/>
            <a:r>
              <a:rPr lang="fa-IR" dirty="0" smtClean="0">
                <a:cs typeface="B Mitra" pitchFamily="2" charset="-78"/>
              </a:rPr>
              <a:t>یا در آیه دیگری می فرماید: </a:t>
            </a:r>
          </a:p>
          <a:p>
            <a:pPr algn="just" rtl="1" fontAlgn="t"/>
            <a:r>
              <a:rPr lang="fa-IR" dirty="0">
                <a:solidFill>
                  <a:srgbClr val="00B050"/>
                </a:solidFill>
                <a:cs typeface="B Mitra" pitchFamily="2" charset="-78"/>
              </a:rPr>
              <a:t>فَقَاتِلْ فِي سَبِيلِ اللَّهِ لَا تُكَلَّفُ إِلَّا نَفْسَكَ وَحَرِّضِ الْمُؤْمِنِينَ عَسَى اللَّهُ أَنْ يَكُفَّ بَأْسَ الَّذِينَ كَفَرُوا وَاللَّهُ أَشَدُّ بَأْسًا وَأَشَدُّ تَنْكِيلًا</a:t>
            </a:r>
            <a:r>
              <a:rPr lang="fa-IR" dirty="0">
                <a:cs typeface="B Mitra" pitchFamily="2" charset="-78"/>
              </a:rPr>
              <a:t> ﴿۸۴﴾</a:t>
            </a:r>
          </a:p>
          <a:p>
            <a:pPr algn="just" rtl="1" fontAlgn="t"/>
            <a:r>
              <a:rPr lang="fa-IR" dirty="0">
                <a:cs typeface="B Mitra" pitchFamily="2" charset="-78"/>
              </a:rPr>
              <a:t>پس در راه خدا پيكار كن جز عهده‏ دار شخص خود نيستى و[لى] مؤمنان را [به مبارزه] برانگيز باشد كه خداوند آسيب كسانى را كه كفر ورزيده‏ اند [از آنان] باز دارد و خداست كه قدرتش بيشتر و كيفرش سخت‏ تر </a:t>
            </a:r>
            <a:r>
              <a:rPr lang="fa-IR" dirty="0" smtClean="0">
                <a:cs typeface="B Mitra" pitchFamily="2" charset="-78"/>
              </a:rPr>
              <a:t>است.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306267619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25)</a:t>
            </a:r>
            <a:endParaRPr lang="en-US" dirty="0"/>
          </a:p>
        </p:txBody>
      </p:sp>
      <p:sp>
        <p:nvSpPr>
          <p:cNvPr id="3" name="Content Placeholder 2"/>
          <p:cNvSpPr>
            <a:spLocks noGrp="1"/>
          </p:cNvSpPr>
          <p:nvPr>
            <p:ph sz="quarter" idx="1"/>
          </p:nvPr>
        </p:nvSpPr>
        <p:spPr/>
        <p:txBody>
          <a:bodyPr>
            <a:normAutofit/>
          </a:bodyPr>
          <a:lstStyle/>
          <a:p>
            <a:pPr algn="just" rtl="1"/>
            <a:r>
              <a:rPr lang="fa-IR" dirty="0" smtClean="0">
                <a:solidFill>
                  <a:srgbClr val="C00000"/>
                </a:solidFill>
                <a:cs typeface="B Mitra" pitchFamily="2" charset="-78"/>
              </a:rPr>
              <a:t>مبنای هفتم: عبد و بنده خداوند</a:t>
            </a:r>
          </a:p>
          <a:p>
            <a:pPr algn="just" rtl="1"/>
            <a:r>
              <a:rPr lang="fa-IR" dirty="0" smtClean="0">
                <a:cs typeface="B Mitra" pitchFamily="2" charset="-78"/>
              </a:rPr>
              <a:t>در میان موجودات هرچند انسان از فضیلت بیشتری برخوردار بوده و بر دیگر موجودات برتری یافته است، با این همه موجودی فقیر و نیازمند است. (</a:t>
            </a:r>
            <a:r>
              <a:rPr lang="fa-IR" dirty="0" smtClean="0">
                <a:solidFill>
                  <a:srgbClr val="00B050"/>
                </a:solidFill>
                <a:cs typeface="B Mitra" pitchFamily="2" charset="-78"/>
              </a:rPr>
              <a:t>یا أیّها الناس أنتم الفقراء إلی الله و الله هو الغنیّ الحمید</a:t>
            </a:r>
            <a:r>
              <a:rPr lang="fa-IR" dirty="0" smtClean="0">
                <a:cs typeface="B Mitra" pitchFamily="2" charset="-78"/>
              </a:rPr>
              <a:t>)</a:t>
            </a:r>
          </a:p>
          <a:p>
            <a:pPr algn="just" rtl="1"/>
            <a:r>
              <a:rPr lang="fa-IR" dirty="0" smtClean="0">
                <a:cs typeface="B Mitra" pitchFamily="2" charset="-78"/>
              </a:rPr>
              <a:t>تدبیر امور انسان بدست خداست و انسان سراپا عبد اوست؛ و در پرتو همین عبودیت است که او استحقاق تسخیر زمین و حاکمیت بر آن را دارد. </a:t>
            </a:r>
          </a:p>
          <a:p>
            <a:pPr algn="just" rtl="1"/>
            <a:r>
              <a:rPr lang="fa-IR" dirty="0" smtClean="0">
                <a:cs typeface="B Mitra" pitchFamily="2" charset="-78"/>
              </a:rPr>
              <a:t>در حدیث قدسی آمده است: «</a:t>
            </a:r>
            <a:r>
              <a:rPr lang="fa-IR" dirty="0" smtClean="0">
                <a:solidFill>
                  <a:srgbClr val="00B050"/>
                </a:solidFill>
                <a:cs typeface="B Mitra" pitchFamily="2" charset="-78"/>
              </a:rPr>
              <a:t>عبدی أطعنی أجعَلُکَ مثلی</a:t>
            </a:r>
            <a:r>
              <a:rPr lang="fa-IR" dirty="0" smtClean="0">
                <a:cs typeface="B Mitra" pitchFamily="2" charset="-78"/>
              </a:rPr>
              <a:t>» بنده ام مرا عبادت کن تا تو را مثل خودم قرار دهم. </a:t>
            </a:r>
          </a:p>
          <a:p>
            <a:pPr algn="just" rtl="1"/>
            <a:r>
              <a:rPr lang="fa-IR" dirty="0" smtClean="0">
                <a:solidFill>
                  <a:srgbClr val="0070C0"/>
                </a:solidFill>
                <a:cs typeface="B Mitra" pitchFamily="2" charset="-78"/>
              </a:rPr>
              <a:t>در این مسیر دو مشکل عمده در برابر انسان قرار دارد</a:t>
            </a:r>
            <a:r>
              <a:rPr lang="fa-IR" dirty="0" smtClean="0">
                <a:cs typeface="B Mitra" pitchFamily="2" charset="-78"/>
              </a:rPr>
              <a:t>: 1- </a:t>
            </a:r>
            <a:r>
              <a:rPr lang="fa-IR" dirty="0" smtClean="0">
                <a:solidFill>
                  <a:srgbClr val="7030A0"/>
                </a:solidFill>
                <a:cs typeface="B Mitra" pitchFamily="2" charset="-78"/>
              </a:rPr>
              <a:t>غفلت از بندگی خدا که خود معلول نسیان خداوند است</a:t>
            </a:r>
            <a:r>
              <a:rPr lang="fa-IR" dirty="0" smtClean="0">
                <a:cs typeface="B Mitra" pitchFamily="2" charset="-78"/>
              </a:rPr>
              <a:t>. 2- </a:t>
            </a:r>
            <a:r>
              <a:rPr lang="fa-IR" dirty="0" smtClean="0">
                <a:solidFill>
                  <a:srgbClr val="00B0F0"/>
                </a:solidFill>
                <a:cs typeface="B Mitra" pitchFamily="2" charset="-78"/>
              </a:rPr>
              <a:t>اشتباه در مصداق</a:t>
            </a:r>
            <a:r>
              <a:rPr lang="fa-IR" dirty="0" smtClean="0">
                <a:cs typeface="B Mitra" pitchFamily="2" charset="-78"/>
              </a:rPr>
              <a:t>: به این معنا که انسان در تشخیص خالق و ربّ خویش به خطا می رود و بجای اینکه ربوبیت الله را بپذیرد تن به بندگی خدایان ساختگی و مصنوع خویش یا موجودات ضعیف و فقیر می دهد. </a:t>
            </a:r>
            <a:endParaRPr lang="en-US" dirty="0">
              <a:cs typeface="B Mitra" pitchFamily="2" charset="-78"/>
            </a:endParaRPr>
          </a:p>
        </p:txBody>
      </p:sp>
    </p:spTree>
    <p:extLst>
      <p:ext uri="{BB962C8B-B14F-4D97-AF65-F5344CB8AC3E}">
        <p14:creationId xmlns:p14="http://schemas.microsoft.com/office/powerpoint/2010/main" val="3258978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FF3300"/>
                </a:solidFill>
                <a:cs typeface="B Mitra" pitchFamily="2" charset="-78"/>
              </a:rPr>
              <a:t>مبانی و اصول تربیتی انسان از دیدگاه اسلام (</a:t>
            </a:r>
            <a:r>
              <a:rPr lang="fa-IR" dirty="0" smtClean="0">
                <a:solidFill>
                  <a:srgbClr val="FF3300"/>
                </a:solidFill>
                <a:cs typeface="B Mitra" pitchFamily="2" charset="-78"/>
              </a:rPr>
              <a:t>26)</a:t>
            </a:r>
            <a:endParaRPr lang="en-US" dirty="0"/>
          </a:p>
        </p:txBody>
      </p:sp>
      <p:sp>
        <p:nvSpPr>
          <p:cNvPr id="3" name="Content Placeholder 2"/>
          <p:cNvSpPr>
            <a:spLocks noGrp="1"/>
          </p:cNvSpPr>
          <p:nvPr>
            <p:ph sz="quarter" idx="1"/>
          </p:nvPr>
        </p:nvSpPr>
        <p:spPr/>
        <p:txBody>
          <a:bodyPr>
            <a:normAutofit fontScale="92500" lnSpcReduction="10000"/>
          </a:bodyPr>
          <a:lstStyle/>
          <a:p>
            <a:pPr algn="just" rtl="1"/>
            <a:r>
              <a:rPr lang="fa-IR" dirty="0" smtClean="0">
                <a:solidFill>
                  <a:srgbClr val="C00000"/>
                </a:solidFill>
                <a:cs typeface="B Mitra" pitchFamily="2" charset="-78"/>
              </a:rPr>
              <a:t>اصل برآمده از مبنای عبد و بنده خداوند:</a:t>
            </a:r>
          </a:p>
          <a:p>
            <a:pPr algn="just" rtl="1"/>
            <a:r>
              <a:rPr lang="fa-IR" dirty="0" smtClean="0">
                <a:solidFill>
                  <a:schemeClr val="accent2"/>
                </a:solidFill>
                <a:cs typeface="B Mitra" pitchFamily="2" charset="-78"/>
              </a:rPr>
              <a:t>عبودیّت و بندگی</a:t>
            </a:r>
            <a:r>
              <a:rPr lang="fa-IR" dirty="0" smtClean="0">
                <a:cs typeface="B Mitra" pitchFamily="2" charset="-78"/>
              </a:rPr>
              <a:t>: در تربیت باید بنا را بر پرورش انسانی به تمام معنا عبد و مطیع خداوند گذاشت؛ یعنی باید امکانات و روش های تربیتی به گونه ای فراهم و بکار گرفته شود که معنای فوق بطور واقعی تجلی یابد. آدمی اگر از قید هوا و هوس تن آزاد شود فقر و نیازمندی خویش به مبدأ کمال و آفرینش را درک می کند و در مقابل خداوند فرمان بر و تسلیم می شود. </a:t>
            </a:r>
          </a:p>
          <a:p>
            <a:pPr algn="just" rtl="1"/>
            <a:r>
              <a:rPr lang="fa-IR" dirty="0" smtClean="0">
                <a:cs typeface="B Mitra" pitchFamily="2" charset="-78"/>
              </a:rPr>
              <a:t>انسان ها </a:t>
            </a:r>
            <a:r>
              <a:rPr lang="fa-IR" dirty="0" smtClean="0">
                <a:solidFill>
                  <a:srgbClr val="002060"/>
                </a:solidFill>
                <a:cs typeface="B Mitra" pitchFamily="2" charset="-78"/>
              </a:rPr>
              <a:t>همواره در تشخیص این مصداق دچار گمراهی شده اند و انبیا آمده اند تا مصداق آن را به انسان بشناسانند و او را از دایره بردگی و بندگی های غیر حقیقی رها سازند</a:t>
            </a:r>
            <a:r>
              <a:rPr lang="fa-IR" dirty="0" smtClean="0">
                <a:cs typeface="B Mitra" pitchFamily="2" charset="-78"/>
              </a:rPr>
              <a:t>. </a:t>
            </a:r>
          </a:p>
          <a:p>
            <a:pPr algn="just" rtl="1" fontAlgn="t"/>
            <a:r>
              <a:rPr lang="fa-IR" dirty="0" smtClean="0">
                <a:cs typeface="B Mitra" pitchFamily="2" charset="-78"/>
              </a:rPr>
              <a:t> </a:t>
            </a:r>
            <a:r>
              <a:rPr lang="fa-IR" dirty="0">
                <a:solidFill>
                  <a:srgbClr val="00B050"/>
                </a:solidFill>
                <a:cs typeface="B Mitra" pitchFamily="2" charset="-78"/>
              </a:rPr>
              <a:t>وَلَقَدْ بَعَثْنَا فِي كُلِّ أُمَّةٍ رَسُولًا أَنِ اعْبُدُوا اللَّهَ وَاجْتَنِبُوا الطَّاغُوتَ فَمِنْهُمْ مَنْ هَدَى اللَّهُ وَمِنْهُمْ مَنْ حَقَّتْ عَلَيْهِ الضَّلَالَةُ فَسِيرُوا فِي الْأَرْضِ فَانْظُرُوا كَيْفَ كَانَ عَاقِبَةُ الْمُكَذِّبِينَ</a:t>
            </a:r>
            <a:r>
              <a:rPr lang="fa-IR" dirty="0">
                <a:cs typeface="B Mitra" pitchFamily="2" charset="-78"/>
              </a:rPr>
              <a:t> ﴿۳۶﴾</a:t>
            </a:r>
          </a:p>
          <a:p>
            <a:pPr algn="just" rtl="1" fontAlgn="t"/>
            <a:r>
              <a:rPr lang="fa-IR" dirty="0">
                <a:cs typeface="B Mitra" pitchFamily="2" charset="-78"/>
              </a:rPr>
              <a:t>و در حقيقت در ميان هر امتى فرستاده‏ اى برانگيختيم [تا بگويد] خدا را بپرستيد و از طاغوت [=فريبگر] بپرهيزيد پس از ايشان كسى است كه خدا [او را] هدايت كرده و از ايشان كسى است كه گمراهى بر او سزاوار است بنابراين در زمين بگرديد و ببينيد فرجام تكذيب ‏كنندگان چگونه بوده است</a:t>
            </a:r>
          </a:p>
          <a:p>
            <a:pPr algn="r" rtl="1"/>
            <a:endParaRPr lang="en-US" dirty="0"/>
          </a:p>
        </p:txBody>
      </p:sp>
    </p:spTree>
    <p:extLst>
      <p:ext uri="{BB962C8B-B14F-4D97-AF65-F5344CB8AC3E}">
        <p14:creationId xmlns:p14="http://schemas.microsoft.com/office/powerpoint/2010/main" val="17905594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2468562"/>
          </a:xfrm>
        </p:spPr>
        <p:txBody>
          <a:bodyPr>
            <a:normAutofit fontScale="90000"/>
          </a:bodyPr>
          <a:lstStyle/>
          <a:p>
            <a:pPr algn="ctr" rtl="1"/>
            <a:r>
              <a:rPr lang="fa-IR" dirty="0" smtClean="0">
                <a:solidFill>
                  <a:schemeClr val="tx1"/>
                </a:solidFill>
                <a:cs typeface="B Farnaz" pitchFamily="2" charset="-78"/>
              </a:rPr>
              <a:t/>
            </a:r>
            <a:br>
              <a:rPr lang="fa-IR" dirty="0" smtClean="0">
                <a:solidFill>
                  <a:schemeClr val="tx1"/>
                </a:solidFill>
                <a:cs typeface="B Farnaz" pitchFamily="2" charset="-78"/>
              </a:rPr>
            </a:br>
            <a:r>
              <a:rPr lang="fa-IR" dirty="0">
                <a:solidFill>
                  <a:schemeClr val="tx1"/>
                </a:solidFill>
                <a:cs typeface="B Farnaz" pitchFamily="2" charset="-78"/>
              </a:rPr>
              <a:t/>
            </a:r>
            <a:br>
              <a:rPr lang="fa-IR" dirty="0">
                <a:solidFill>
                  <a:schemeClr val="tx1"/>
                </a:solidFill>
                <a:cs typeface="B Farnaz" pitchFamily="2" charset="-78"/>
              </a:rPr>
            </a:br>
            <a:r>
              <a:rPr lang="fa-IR" dirty="0" smtClean="0">
                <a:solidFill>
                  <a:schemeClr val="tx1"/>
                </a:solidFill>
                <a:cs typeface="B Farnaz" pitchFamily="2" charset="-78"/>
              </a:rPr>
              <a:t/>
            </a:r>
            <a:br>
              <a:rPr lang="fa-IR" dirty="0" smtClean="0">
                <a:solidFill>
                  <a:schemeClr val="tx1"/>
                </a:solidFill>
                <a:cs typeface="B Farnaz" pitchFamily="2" charset="-78"/>
              </a:rPr>
            </a:br>
            <a:r>
              <a:rPr lang="fa-IR" dirty="0">
                <a:solidFill>
                  <a:schemeClr val="tx1"/>
                </a:solidFill>
                <a:cs typeface="B Farnaz" pitchFamily="2" charset="-78"/>
              </a:rPr>
              <a:t/>
            </a:r>
            <a:br>
              <a:rPr lang="fa-IR" dirty="0">
                <a:solidFill>
                  <a:schemeClr val="tx1"/>
                </a:solidFill>
                <a:cs typeface="B Farnaz" pitchFamily="2" charset="-78"/>
              </a:rPr>
            </a:br>
            <a:r>
              <a:rPr lang="fa-IR" dirty="0" smtClean="0">
                <a:solidFill>
                  <a:schemeClr val="tx1"/>
                </a:solidFill>
                <a:cs typeface="B Farnaz" pitchFamily="2" charset="-78"/>
              </a:rPr>
              <a:t/>
            </a:r>
            <a:br>
              <a:rPr lang="fa-IR" dirty="0" smtClean="0">
                <a:solidFill>
                  <a:schemeClr val="tx1"/>
                </a:solidFill>
                <a:cs typeface="B Farnaz" pitchFamily="2" charset="-78"/>
              </a:rPr>
            </a:br>
            <a:r>
              <a:rPr lang="fa-IR" dirty="0" smtClean="0">
                <a:solidFill>
                  <a:srgbClr val="00B050"/>
                </a:solidFill>
                <a:cs typeface="B Farnaz" pitchFamily="2" charset="-78"/>
              </a:rPr>
              <a:t>فصل چهارم</a:t>
            </a:r>
            <a:r>
              <a:rPr lang="fa-IR" dirty="0" smtClean="0">
                <a:solidFill>
                  <a:schemeClr val="tx1"/>
                </a:solidFill>
                <a:cs typeface="B Farnaz" pitchFamily="2" charset="-78"/>
              </a:rPr>
              <a:t/>
            </a:r>
            <a:br>
              <a:rPr lang="fa-IR" dirty="0" smtClean="0">
                <a:solidFill>
                  <a:schemeClr val="tx1"/>
                </a:solidFill>
                <a:cs typeface="B Farnaz" pitchFamily="2" charset="-78"/>
              </a:rPr>
            </a:br>
            <a:r>
              <a:rPr lang="fa-IR" dirty="0" smtClean="0">
                <a:solidFill>
                  <a:schemeClr val="tx1"/>
                </a:solidFill>
                <a:cs typeface="B Farnaz" pitchFamily="2" charset="-78"/>
              </a:rPr>
              <a:t/>
            </a:r>
            <a:br>
              <a:rPr lang="fa-IR" dirty="0" smtClean="0">
                <a:solidFill>
                  <a:schemeClr val="tx1"/>
                </a:solidFill>
                <a:cs typeface="B Farnaz" pitchFamily="2" charset="-78"/>
              </a:rPr>
            </a:br>
            <a:r>
              <a:rPr lang="fa-IR" sz="4400" b="1" dirty="0" smtClean="0">
                <a:solidFill>
                  <a:srgbClr val="FF0000"/>
                </a:solidFill>
                <a:cs typeface="B Farnaz" pitchFamily="2" charset="-78"/>
              </a:rPr>
              <a:t>اهداف</a:t>
            </a:r>
            <a:r>
              <a:rPr lang="fa-IR" sz="4400" b="1" dirty="0" smtClean="0">
                <a:solidFill>
                  <a:schemeClr val="tx1"/>
                </a:solidFill>
                <a:cs typeface="B Farnaz" pitchFamily="2" charset="-78"/>
              </a:rPr>
              <a:t> </a:t>
            </a:r>
            <a:r>
              <a:rPr lang="fa-IR" sz="4400" b="1" dirty="0" smtClean="0">
                <a:solidFill>
                  <a:srgbClr val="00B0F0"/>
                </a:solidFill>
                <a:cs typeface="B Farnaz" pitchFamily="2" charset="-78"/>
              </a:rPr>
              <a:t>تربیت اسلامی</a:t>
            </a:r>
            <a:endParaRPr lang="en-US" sz="4400" b="1" dirty="0">
              <a:solidFill>
                <a:srgbClr val="00B0F0"/>
              </a:solidFill>
              <a:cs typeface="B Farnaz" pitchFamily="2" charset="-78"/>
            </a:endParaRPr>
          </a:p>
        </p:txBody>
      </p:sp>
    </p:spTree>
    <p:extLst>
      <p:ext uri="{BB962C8B-B14F-4D97-AF65-F5344CB8AC3E}">
        <p14:creationId xmlns:p14="http://schemas.microsoft.com/office/powerpoint/2010/main" val="195683924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cs typeface="B Mitra" pitchFamily="2" charset="-78"/>
              </a:rPr>
              <a:t>هدف همان </a:t>
            </a:r>
            <a:r>
              <a:rPr lang="fa-IR" dirty="0" smtClean="0">
                <a:solidFill>
                  <a:schemeClr val="accent1">
                    <a:lumMod val="75000"/>
                  </a:schemeClr>
                </a:solidFill>
                <a:cs typeface="B Mitra" pitchFamily="2" charset="-78"/>
              </a:rPr>
              <a:t>مقصود و مقاصد </a:t>
            </a:r>
            <a:r>
              <a:rPr lang="fa-IR" dirty="0" smtClean="0">
                <a:cs typeface="B Mitra" pitchFamily="2" charset="-78"/>
              </a:rPr>
              <a:t>است و </a:t>
            </a:r>
            <a:r>
              <a:rPr lang="fa-IR" dirty="0" smtClean="0">
                <a:solidFill>
                  <a:srgbClr val="0070C0"/>
                </a:solidFill>
                <a:cs typeface="B Mitra" pitchFamily="2" charset="-78"/>
              </a:rPr>
              <a:t>تا شناخته نشوند دست یافتن به روش های رسیدن به آنها نیز معنایی نخواهد داشت</a:t>
            </a:r>
            <a:r>
              <a:rPr lang="fa-IR" dirty="0" smtClean="0">
                <a:cs typeface="B Mitra" pitchFamily="2" charset="-78"/>
              </a:rPr>
              <a:t>. </a:t>
            </a:r>
          </a:p>
          <a:p>
            <a:pPr algn="just" rtl="1"/>
            <a:r>
              <a:rPr lang="fa-IR" dirty="0" smtClean="0">
                <a:cs typeface="B Mitra" pitchFamily="2" charset="-78"/>
              </a:rPr>
              <a:t>برای بیان اهداف باید با:</a:t>
            </a:r>
          </a:p>
          <a:p>
            <a:pPr algn="just" rtl="1"/>
            <a:r>
              <a:rPr lang="fa-IR" dirty="0" smtClean="0">
                <a:cs typeface="B Mitra" pitchFamily="2" charset="-78"/>
              </a:rPr>
              <a:t> </a:t>
            </a:r>
            <a:r>
              <a:rPr lang="fa-IR" dirty="0" smtClean="0">
                <a:solidFill>
                  <a:srgbClr val="FFC000"/>
                </a:solidFill>
                <a:cs typeface="B Mitra" pitchFamily="2" charset="-78"/>
              </a:rPr>
              <a:t>مفهوم هدف</a:t>
            </a:r>
            <a:r>
              <a:rPr lang="fa-IR" dirty="0" smtClean="0">
                <a:cs typeface="B Mitra" pitchFamily="2" charset="-78"/>
              </a:rPr>
              <a:t>، </a:t>
            </a:r>
          </a:p>
          <a:p>
            <a:pPr algn="just" rtl="1"/>
            <a:r>
              <a:rPr lang="fa-IR" dirty="0" smtClean="0">
                <a:solidFill>
                  <a:srgbClr val="0070C0"/>
                </a:solidFill>
                <a:cs typeface="B Mitra" pitchFamily="2" charset="-78"/>
              </a:rPr>
              <a:t>ویژگی های آن </a:t>
            </a:r>
            <a:r>
              <a:rPr lang="fa-IR" dirty="0" smtClean="0">
                <a:cs typeface="B Mitra" pitchFamily="2" charset="-78"/>
              </a:rPr>
              <a:t>و </a:t>
            </a:r>
          </a:p>
          <a:p>
            <a:pPr algn="just" rtl="1"/>
            <a:r>
              <a:rPr lang="fa-IR" dirty="0" smtClean="0">
                <a:solidFill>
                  <a:srgbClr val="7030A0"/>
                </a:solidFill>
                <a:cs typeface="B Mitra" pitchFamily="2" charset="-78"/>
              </a:rPr>
              <a:t>اهداف تربیتی </a:t>
            </a:r>
            <a:r>
              <a:rPr lang="fa-IR" dirty="0" smtClean="0">
                <a:cs typeface="B Mitra" pitchFamily="2" charset="-78"/>
              </a:rPr>
              <a:t>آشنا شویم. </a:t>
            </a:r>
          </a:p>
          <a:p>
            <a:pPr algn="just" rtl="1"/>
            <a:r>
              <a:rPr lang="fa-IR" dirty="0" smtClean="0">
                <a:cs typeface="B Mitra" pitchFamily="2" charset="-78"/>
              </a:rPr>
              <a:t>بعد نوبت به فهم </a:t>
            </a:r>
            <a:r>
              <a:rPr lang="fa-IR" dirty="0" smtClean="0">
                <a:solidFill>
                  <a:srgbClr val="00B050"/>
                </a:solidFill>
                <a:cs typeface="B Mitra" pitchFamily="2" charset="-78"/>
              </a:rPr>
              <a:t>اهمیت و نقش هدف و اینکه چرا باید شناخت</a:t>
            </a:r>
            <a:r>
              <a:rPr lang="fa-IR" dirty="0" smtClean="0">
                <a:cs typeface="B Mitra" pitchFamily="2" charset="-78"/>
              </a:rPr>
              <a:t>؟ </a:t>
            </a:r>
          </a:p>
          <a:p>
            <a:pPr algn="just" rtl="1"/>
            <a:r>
              <a:rPr lang="fa-IR" dirty="0" smtClean="0">
                <a:cs typeface="B Mitra" pitchFamily="2" charset="-78"/>
              </a:rPr>
              <a:t>و </a:t>
            </a:r>
            <a:r>
              <a:rPr lang="fa-IR" dirty="0" smtClean="0">
                <a:solidFill>
                  <a:schemeClr val="accent3">
                    <a:lumMod val="60000"/>
                    <a:lumOff val="40000"/>
                  </a:schemeClr>
                </a:solidFill>
                <a:cs typeface="B Mitra" pitchFamily="2" charset="-78"/>
              </a:rPr>
              <a:t>در نهایت اینکه از چه منابع و سرچشمه هایی این هدف ها شناخته می شوند</a:t>
            </a:r>
            <a:r>
              <a:rPr lang="fa-IR" dirty="0" smtClean="0">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112966864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solidFill>
                  <a:srgbClr val="C00000"/>
                </a:solidFill>
                <a:cs typeface="B Mitra" pitchFamily="2" charset="-78"/>
              </a:rPr>
              <a:t>تعریف هدف و هدف تربیتی</a:t>
            </a:r>
          </a:p>
          <a:p>
            <a:pPr algn="just" rtl="1"/>
            <a:r>
              <a:rPr lang="fa-IR" dirty="0" smtClean="0">
                <a:cs typeface="B Mitra" pitchFamily="2" charset="-78"/>
              </a:rPr>
              <a:t>تربیت اولا: </a:t>
            </a:r>
            <a:r>
              <a:rPr lang="fa-IR" dirty="0" smtClean="0">
                <a:solidFill>
                  <a:srgbClr val="7030A0"/>
                </a:solidFill>
                <a:cs typeface="B Mitra" pitchFamily="2" charset="-78"/>
              </a:rPr>
              <a:t>فرایند است </a:t>
            </a:r>
            <a:r>
              <a:rPr lang="fa-IR" dirty="0" smtClean="0">
                <a:cs typeface="B Mitra" pitchFamily="2" charset="-78"/>
              </a:rPr>
              <a:t>( فرایند مجموعه عملیات و مراحل لازم برای رسیدن به یک هدف مشخص در یک محدوده زمانی و مکانی معین که شروع و خاتمه آن مشخص شده است).</a:t>
            </a:r>
          </a:p>
          <a:p>
            <a:pPr algn="just" rtl="1"/>
            <a:r>
              <a:rPr lang="fa-IR" dirty="0" smtClean="0">
                <a:cs typeface="B Mitra" pitchFamily="2" charset="-78"/>
              </a:rPr>
              <a:t>ثانیا: </a:t>
            </a:r>
            <a:r>
              <a:rPr lang="fa-IR" dirty="0" smtClean="0">
                <a:solidFill>
                  <a:srgbClr val="0070C0"/>
                </a:solidFill>
                <a:cs typeface="B Mitra" pitchFamily="2" charset="-78"/>
              </a:rPr>
              <a:t>آگاهانه است</a:t>
            </a:r>
            <a:r>
              <a:rPr lang="fa-IR" dirty="0" smtClean="0">
                <a:cs typeface="B Mitra" pitchFamily="2" charset="-78"/>
              </a:rPr>
              <a:t>. </a:t>
            </a:r>
          </a:p>
          <a:p>
            <a:pPr algn="just" rtl="1"/>
            <a:r>
              <a:rPr lang="fa-IR" dirty="0" smtClean="0">
                <a:cs typeface="B Mitra" pitchFamily="2" charset="-78"/>
              </a:rPr>
              <a:t>ثالثا: </a:t>
            </a:r>
            <a:r>
              <a:rPr lang="fa-IR" dirty="0" smtClean="0">
                <a:solidFill>
                  <a:srgbClr val="002060"/>
                </a:solidFill>
                <a:cs typeface="B Mitra" pitchFamily="2" charset="-78"/>
              </a:rPr>
              <a:t>دارای نقطه آغازین و نقطه یا نقاطی پایانی است</a:t>
            </a:r>
            <a:r>
              <a:rPr lang="fa-IR" dirty="0" smtClean="0">
                <a:cs typeface="B Mitra" pitchFamily="2" charset="-78"/>
              </a:rPr>
              <a:t>. </a:t>
            </a:r>
          </a:p>
          <a:p>
            <a:pPr algn="just" rtl="1"/>
            <a:r>
              <a:rPr lang="fa-IR" dirty="0" smtClean="0">
                <a:cs typeface="B Mitra" pitchFamily="2" charset="-78"/>
              </a:rPr>
              <a:t>اگر انسان این نقاط پایانی را به طور آگاهانه و اختیاری برگزیده و برای رسیدن به آن تلاش کند می توان </a:t>
            </a:r>
            <a:r>
              <a:rPr lang="fa-IR" dirty="0" smtClean="0">
                <a:solidFill>
                  <a:srgbClr val="FFC000"/>
                </a:solidFill>
                <a:cs typeface="B Mitra" pitchFamily="2" charset="-78"/>
              </a:rPr>
              <a:t>نام آن نقاط را هدف یا اهداف </a:t>
            </a:r>
            <a:r>
              <a:rPr lang="fa-IR" dirty="0" smtClean="0">
                <a:cs typeface="B Mitra" pitchFamily="2" charset="-78"/>
              </a:rPr>
              <a:t>گذاشت. </a:t>
            </a:r>
            <a:endParaRPr lang="en-US" dirty="0">
              <a:cs typeface="B Mitra" pitchFamily="2" charset="-78"/>
            </a:endParaRPr>
          </a:p>
        </p:txBody>
      </p:sp>
    </p:spTree>
    <p:extLst>
      <p:ext uri="{BB962C8B-B14F-4D97-AF65-F5344CB8AC3E}">
        <p14:creationId xmlns:p14="http://schemas.microsoft.com/office/powerpoint/2010/main" val="44156504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normAutofit fontScale="92500" lnSpcReduction="10000"/>
          </a:bodyPr>
          <a:lstStyle/>
          <a:p>
            <a:pPr algn="just" rtl="1"/>
            <a:r>
              <a:rPr lang="fa-IR" dirty="0" smtClean="0">
                <a:solidFill>
                  <a:srgbClr val="C00000"/>
                </a:solidFill>
                <a:cs typeface="B Mitra" pitchFamily="2" charset="-78"/>
              </a:rPr>
              <a:t>هدف دارای دو دسته از ویژگی هاست:</a:t>
            </a:r>
          </a:p>
          <a:p>
            <a:pPr algn="just" rtl="1"/>
            <a:r>
              <a:rPr lang="fa-IR" dirty="0" smtClean="0">
                <a:cs typeface="B Mitra" pitchFamily="2" charset="-78"/>
              </a:rPr>
              <a:t>1- </a:t>
            </a:r>
            <a:r>
              <a:rPr lang="fa-IR" dirty="0" smtClean="0">
                <a:solidFill>
                  <a:srgbClr val="FF0000"/>
                </a:solidFill>
                <a:cs typeface="B Mitra" pitchFamily="2" charset="-78"/>
              </a:rPr>
              <a:t>ویژگی های عام </a:t>
            </a:r>
          </a:p>
          <a:p>
            <a:pPr algn="just" rtl="1"/>
            <a:r>
              <a:rPr lang="fa-IR" dirty="0" smtClean="0">
                <a:cs typeface="B Mitra" pitchFamily="2" charset="-78"/>
              </a:rPr>
              <a:t>2- </a:t>
            </a:r>
            <a:r>
              <a:rPr lang="fa-IR" dirty="0" smtClean="0">
                <a:solidFill>
                  <a:schemeClr val="accent1">
                    <a:lumMod val="75000"/>
                  </a:schemeClr>
                </a:solidFill>
                <a:cs typeface="B Mitra" pitchFamily="2" charset="-78"/>
              </a:rPr>
              <a:t>ویژگی های خاص</a:t>
            </a:r>
          </a:p>
          <a:p>
            <a:pPr algn="just" rtl="1"/>
            <a:r>
              <a:rPr lang="fa-IR" dirty="0" smtClean="0">
                <a:solidFill>
                  <a:srgbClr val="7030A0"/>
                </a:solidFill>
                <a:cs typeface="B Mitra" pitchFamily="2" charset="-78"/>
              </a:rPr>
              <a:t>ویژگی های عام هدف سه دسته اند</a:t>
            </a:r>
            <a:r>
              <a:rPr lang="fa-IR" dirty="0" smtClean="0">
                <a:cs typeface="B Mitra" pitchFamily="2" charset="-78"/>
              </a:rPr>
              <a:t>:</a:t>
            </a:r>
          </a:p>
          <a:p>
            <a:pPr algn="just" rtl="1"/>
            <a:r>
              <a:rPr lang="fa-IR" dirty="0" smtClean="0">
                <a:cs typeface="B Mitra" pitchFamily="2" charset="-78"/>
              </a:rPr>
              <a:t>1- </a:t>
            </a:r>
            <a:r>
              <a:rPr lang="fa-IR" dirty="0" smtClean="0">
                <a:solidFill>
                  <a:schemeClr val="accent1">
                    <a:lumMod val="75000"/>
                  </a:schemeClr>
                </a:solidFill>
                <a:cs typeface="B Mitra" pitchFamily="2" charset="-78"/>
              </a:rPr>
              <a:t>هدف، نتیجه فعل و مترتب بر آن است و خود فعل را از آن جهت که فعل است نمی توان هدف نامید</a:t>
            </a:r>
            <a:r>
              <a:rPr lang="fa-IR" dirty="0" smtClean="0">
                <a:cs typeface="B Mitra" pitchFamily="2" charset="-78"/>
              </a:rPr>
              <a:t>. </a:t>
            </a:r>
          </a:p>
          <a:p>
            <a:pPr algn="just" rtl="1"/>
            <a:r>
              <a:rPr lang="fa-IR" dirty="0" smtClean="0">
                <a:cs typeface="B Mitra" pitchFamily="2" charset="-78"/>
              </a:rPr>
              <a:t>2- </a:t>
            </a:r>
            <a:r>
              <a:rPr lang="fa-IR" dirty="0" smtClean="0">
                <a:solidFill>
                  <a:schemeClr val="accent3">
                    <a:lumMod val="60000"/>
                    <a:lumOff val="40000"/>
                  </a:schemeClr>
                </a:solidFill>
                <a:cs typeface="B Mitra" pitchFamily="2" charset="-78"/>
              </a:rPr>
              <a:t>هدف، مطلوب و مقصود اختیاری فاعل مختار است؛ از این رو آنچه از فاعل غیر مختار سر می زند اگر چه به نتیجه ای هم منتهی شود آن را هدف نمی نامند</a:t>
            </a:r>
            <a:r>
              <a:rPr lang="fa-IR" dirty="0" smtClean="0">
                <a:cs typeface="B Mitra" pitchFamily="2" charset="-78"/>
              </a:rPr>
              <a:t>. (</a:t>
            </a:r>
            <a:r>
              <a:rPr lang="fa-IR" dirty="0" smtClean="0">
                <a:solidFill>
                  <a:srgbClr val="0070C0"/>
                </a:solidFill>
                <a:cs typeface="B Mitra" pitchFamily="2" charset="-78"/>
              </a:rPr>
              <a:t>آنچه را فاعل می خواسته، هدف گویند</a:t>
            </a:r>
            <a:r>
              <a:rPr lang="fa-IR" dirty="0" smtClean="0">
                <a:cs typeface="B Mitra" pitchFamily="2" charset="-78"/>
              </a:rPr>
              <a:t>).</a:t>
            </a:r>
          </a:p>
          <a:p>
            <a:pPr algn="just" rtl="1"/>
            <a:r>
              <a:rPr lang="fa-IR" dirty="0" smtClean="0">
                <a:solidFill>
                  <a:schemeClr val="accent1">
                    <a:lumMod val="75000"/>
                  </a:schemeClr>
                </a:solidFill>
                <a:cs typeface="B Mitra" pitchFamily="2" charset="-78"/>
              </a:rPr>
              <a:t>همچنین اگر فاعل مختار نتیجه را در نظر نگرفته و آن را طلب نکرده باشد و ناخواسته به نتیجه ای دست پیدا کند، مفهوم هدف بر آن صدق نمی کند</a:t>
            </a:r>
            <a:r>
              <a:rPr lang="fa-IR" dirty="0" smtClean="0">
                <a:cs typeface="B Mitra" pitchFamily="2" charset="-78"/>
              </a:rPr>
              <a:t>. (</a:t>
            </a:r>
            <a:r>
              <a:rPr lang="fa-IR" dirty="0" smtClean="0">
                <a:solidFill>
                  <a:srgbClr val="0070C0"/>
                </a:solidFill>
                <a:cs typeface="B Mitra" pitchFamily="2" charset="-78"/>
              </a:rPr>
              <a:t>همان را که فاعل می خواسته، هدف می گویند</a:t>
            </a:r>
            <a:r>
              <a:rPr lang="fa-IR" dirty="0" smtClean="0">
                <a:cs typeface="B Mitra" pitchFamily="2" charset="-78"/>
              </a:rPr>
              <a:t>). </a:t>
            </a:r>
          </a:p>
          <a:p>
            <a:pPr algn="just" rtl="1"/>
            <a:r>
              <a:rPr lang="fa-IR" dirty="0" smtClean="0">
                <a:cs typeface="B Mitra" pitchFamily="2" charset="-78"/>
              </a:rPr>
              <a:t>3- </a:t>
            </a:r>
            <a:r>
              <a:rPr lang="fa-IR" dirty="0" smtClean="0">
                <a:solidFill>
                  <a:srgbClr val="FFC000"/>
                </a:solidFill>
                <a:cs typeface="B Mitra" pitchFamily="2" charset="-78"/>
              </a:rPr>
              <a:t>هدف، جهت دهنده افعال انسان است و سمت و سوی حرکت او را تعیین می کند، این هدف است که نشان می دهد کدام راه با چه وسیله و چگونه باید پیموده شود</a:t>
            </a:r>
            <a:r>
              <a:rPr lang="fa-IR" dirty="0" smtClean="0">
                <a:cs typeface="B Mitra" pitchFamily="2" charset="-78"/>
              </a:rPr>
              <a:t>؟</a:t>
            </a:r>
            <a:r>
              <a:rPr lang="fa-IR" dirty="0" smtClean="0"/>
              <a:t> </a:t>
            </a:r>
          </a:p>
        </p:txBody>
      </p:sp>
    </p:spTree>
    <p:extLst>
      <p:ext uri="{BB962C8B-B14F-4D97-AF65-F5344CB8AC3E}">
        <p14:creationId xmlns:p14="http://schemas.microsoft.com/office/powerpoint/2010/main" val="25528174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cs typeface="B Mitra" pitchFamily="2" charset="-78"/>
              </a:rPr>
              <a:t>بر این اساس </a:t>
            </a:r>
            <a:r>
              <a:rPr lang="fa-IR" dirty="0" smtClean="0">
                <a:solidFill>
                  <a:srgbClr val="FF0000"/>
                </a:solidFill>
                <a:cs typeface="B Mitra" pitchFamily="2" charset="-78"/>
              </a:rPr>
              <a:t>تعریف کلی هدف </a:t>
            </a:r>
            <a:r>
              <a:rPr lang="fa-IR" dirty="0" smtClean="0">
                <a:cs typeface="B Mitra" pitchFamily="2" charset="-78"/>
              </a:rPr>
              <a:t>عبارت است از: </a:t>
            </a:r>
            <a:r>
              <a:rPr lang="fa-IR" dirty="0" smtClean="0">
                <a:solidFill>
                  <a:schemeClr val="accent1">
                    <a:lumMod val="75000"/>
                  </a:schemeClr>
                </a:solidFill>
                <a:cs typeface="B Mitra" pitchFamily="2" charset="-78"/>
              </a:rPr>
              <a:t>امری است مورد آگاهی، مطلوب، برانگیزنده و جهت دهنده به فعل اختیاری که فاعل مختار برای رسیدن به آن تلاش می کند. </a:t>
            </a:r>
          </a:p>
          <a:p>
            <a:pPr algn="just" rtl="1"/>
            <a:r>
              <a:rPr lang="fa-IR" dirty="0" smtClean="0">
                <a:cs typeface="B Mitra" pitchFamily="2" charset="-78"/>
              </a:rPr>
              <a:t>برپایه آنچه گذشت، می توان نتیجه گرفت که: </a:t>
            </a:r>
            <a:r>
              <a:rPr lang="fa-IR" dirty="0" smtClean="0">
                <a:solidFill>
                  <a:srgbClr val="0070C0"/>
                </a:solidFill>
                <a:cs typeface="B Mitra" pitchFamily="2" charset="-78"/>
              </a:rPr>
              <a:t>وجود ذهنی هدف </a:t>
            </a:r>
            <a:r>
              <a:rPr lang="fa-IR" dirty="0" smtClean="0">
                <a:cs typeface="B Mitra" pitchFamily="2" charset="-78"/>
              </a:rPr>
              <a:t>بر </a:t>
            </a:r>
            <a:r>
              <a:rPr lang="fa-IR" dirty="0" smtClean="0">
                <a:solidFill>
                  <a:srgbClr val="00B0F0"/>
                </a:solidFill>
                <a:cs typeface="B Mitra" pitchFamily="2" charset="-78"/>
              </a:rPr>
              <a:t>وجود خارجی</a:t>
            </a:r>
            <a:r>
              <a:rPr lang="fa-IR" dirty="0" smtClean="0">
                <a:cs typeface="B Mitra" pitchFamily="2" charset="-78"/>
              </a:rPr>
              <a:t> آن مقدم است، یعنی هدف ابتدا در ذهن فاعل شکل می گیرد و سپس فاعل با توجه به تصویری که از آن دارد برانگیخته شده و برای رسیدن به آن گام بر می دارد و در پایان به واقعیت خارجی هدف دست پیدا می کند. </a:t>
            </a:r>
            <a:endParaRPr lang="en-US" dirty="0">
              <a:cs typeface="B Mitra" pitchFamily="2" charset="-78"/>
            </a:endParaRPr>
          </a:p>
        </p:txBody>
      </p:sp>
    </p:spTree>
    <p:extLst>
      <p:ext uri="{BB962C8B-B14F-4D97-AF65-F5344CB8AC3E}">
        <p14:creationId xmlns:p14="http://schemas.microsoft.com/office/powerpoint/2010/main" val="1015340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2362200"/>
            <a:ext cx="6858000" cy="2554545"/>
          </a:xfrm>
          <a:prstGeom prst="rect">
            <a:avLst/>
          </a:prstGeom>
          <a:noFill/>
        </p:spPr>
        <p:txBody>
          <a:bodyPr wrap="square" rtlCol="0">
            <a:spAutoFit/>
          </a:bodyPr>
          <a:lstStyle/>
          <a:p>
            <a:pPr algn="r" rtl="1"/>
            <a:r>
              <a:rPr lang="fa-IR" sz="2000" dirty="0" smtClean="0">
                <a:cs typeface="B Mitra" pitchFamily="2" charset="-78"/>
              </a:rPr>
              <a:t>راغب اصفهانی می نویسد: «رَبَیتُ» (تربیت کردم) ار واژه «رُبُوّ» است و گفته اند اصلش از «رَبَبَ» بوده است که یکی از حروف آن برای تخفیف در لفظ و سهولت در تلفظ به حرف (ی) تبدیل شده (رَبَی) و به مرور «رَبّ» گردیده است.</a:t>
            </a:r>
          </a:p>
          <a:p>
            <a:pPr algn="r" rtl="1"/>
            <a:r>
              <a:rPr lang="fa-IR" sz="2000" dirty="0" smtClean="0">
                <a:cs typeface="B Mitra" pitchFamily="2" charset="-78"/>
              </a:rPr>
              <a:t>«ربّ» به معنای مالک، خالق، صاحب، مدبّر، مربی، سرور و منعم است و نیز اصلاح کننده هر چیزی را ربّ گویند. </a:t>
            </a:r>
          </a:p>
          <a:p>
            <a:pPr algn="r" rtl="1"/>
            <a:r>
              <a:rPr lang="fa-IR" sz="2000" dirty="0" smtClean="0">
                <a:cs typeface="B Mitra" pitchFamily="2" charset="-78"/>
              </a:rPr>
              <a:t>راغب: «ربّ» در اصل به معنی تربیت و پرورش است؛ یعنی ایجاد کردن حالتی پس از حالت دیگر در چیزی تا به حدّ نهایی و تام و کمال خود برسد.</a:t>
            </a:r>
          </a:p>
          <a:p>
            <a:pPr algn="r" rtl="1"/>
            <a:r>
              <a:rPr lang="fa-IR" sz="2000" dirty="0" smtClean="0">
                <a:cs typeface="B Mitra" pitchFamily="2" charset="-78"/>
              </a:rPr>
              <a:t>آنچه در تربیت روی می دهد همین مفهوم است. </a:t>
            </a:r>
            <a:endParaRPr lang="en-US" sz="2000" dirty="0">
              <a:cs typeface="B Mitra" pitchFamily="2" charset="-78"/>
            </a:endParaRPr>
          </a:p>
        </p:txBody>
      </p:sp>
    </p:spTree>
    <p:extLst>
      <p:ext uri="{BB962C8B-B14F-4D97-AF65-F5344CB8AC3E}">
        <p14:creationId xmlns:p14="http://schemas.microsoft.com/office/powerpoint/2010/main" val="97758865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pPr algn="r" rtl="1"/>
            <a:r>
              <a:rPr lang="fa-IR" dirty="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a:xfrm>
            <a:off x="457200" y="1295400"/>
            <a:ext cx="7467600" cy="5178552"/>
          </a:xfrm>
        </p:spPr>
        <p:txBody>
          <a:bodyPr>
            <a:normAutofit fontScale="92500" lnSpcReduction="10000"/>
          </a:bodyPr>
          <a:lstStyle/>
          <a:p>
            <a:pPr algn="just" rtl="1"/>
            <a:r>
              <a:rPr lang="fa-IR" dirty="0" smtClean="0">
                <a:cs typeface="B Mitra" pitchFamily="2" charset="-78"/>
              </a:rPr>
              <a:t>ویژگی های عام مختص حوزه معینی از رفتارهای انسان نیست. اما وقتی در حوزه خاصی مانند تعلیم و تربیت سخن از هدف به میان می آید علاوه بر ویژگی های عام، قیود محدود کننده تری بر آن افزوده می شود که ویژگی های خاص نامیده می شوند.  </a:t>
            </a:r>
          </a:p>
          <a:p>
            <a:pPr algn="just" rtl="1"/>
            <a:r>
              <a:rPr lang="fa-IR" dirty="0">
                <a:solidFill>
                  <a:srgbClr val="C00000"/>
                </a:solidFill>
                <a:cs typeface="B Mitra" pitchFamily="2" charset="-78"/>
              </a:rPr>
              <a:t>ویژگی های خاص اهداف تربیتی سه دسته اند</a:t>
            </a:r>
            <a:r>
              <a:rPr lang="fa-IR" dirty="0">
                <a:cs typeface="B Mitra" pitchFamily="2" charset="-78"/>
              </a:rPr>
              <a:t>:</a:t>
            </a:r>
          </a:p>
          <a:p>
            <a:pPr algn="just" rtl="1"/>
            <a:r>
              <a:rPr lang="fa-IR" dirty="0" smtClean="0">
                <a:cs typeface="B Mitra" pitchFamily="2" charset="-78"/>
              </a:rPr>
              <a:t>1- </a:t>
            </a:r>
            <a:r>
              <a:rPr lang="fa-IR" dirty="0" smtClean="0">
                <a:solidFill>
                  <a:srgbClr val="FF0000"/>
                </a:solidFill>
                <a:cs typeface="B Mitra" pitchFamily="2" charset="-78"/>
              </a:rPr>
              <a:t>ارزشی بودن</a:t>
            </a:r>
            <a:r>
              <a:rPr lang="fa-IR" dirty="0" smtClean="0">
                <a:cs typeface="B Mitra" pitchFamily="2" charset="-78"/>
              </a:rPr>
              <a:t>: هدف به مفهوم عام در افعال ناپسند و نادرست اخلاقی هم وجود دارد، اما ویژگی هدف تربیتی آن است که بر پایه معیارهای عقلانی، منطقی و ارزشی انتخاب شده باشد. </a:t>
            </a:r>
          </a:p>
          <a:p>
            <a:pPr algn="just" rtl="1"/>
            <a:r>
              <a:rPr lang="fa-IR" dirty="0" smtClean="0">
                <a:cs typeface="B Mitra" pitchFamily="2" charset="-78"/>
              </a:rPr>
              <a:t>2- </a:t>
            </a:r>
            <a:r>
              <a:rPr lang="fa-IR" dirty="0" smtClean="0">
                <a:solidFill>
                  <a:schemeClr val="accent1">
                    <a:lumMod val="75000"/>
                  </a:schemeClr>
                </a:solidFill>
                <a:cs typeface="B Mitra" pitchFamily="2" charset="-78"/>
              </a:rPr>
              <a:t>تفصیلی بودن</a:t>
            </a:r>
            <a:r>
              <a:rPr lang="fa-IR" dirty="0" smtClean="0">
                <a:cs typeface="B Mitra" pitchFamily="2" charset="-78"/>
              </a:rPr>
              <a:t>: هدف تربیتی به اهدافی اطلاق می شود که تفصیلا و به روشنی در ذهن مربیان حضور داشته و بیان شده باشد، نه هدف های احتمالی و مبهمی که افراد بصورت ارتکازی(از اساس و ابتدا) نسبت به آنها آگاهی هایی دارند.  </a:t>
            </a:r>
          </a:p>
          <a:p>
            <a:pPr algn="just" rtl="1"/>
            <a:r>
              <a:rPr lang="fa-IR" dirty="0" smtClean="0">
                <a:cs typeface="B Mitra" pitchFamily="2" charset="-78"/>
              </a:rPr>
              <a:t>3- </a:t>
            </a:r>
            <a:r>
              <a:rPr lang="fa-IR" dirty="0" smtClean="0">
                <a:solidFill>
                  <a:schemeClr val="accent3">
                    <a:lumMod val="60000"/>
                    <a:lumOff val="40000"/>
                  </a:schemeClr>
                </a:solidFill>
                <a:cs typeface="B Mitra" pitchFamily="2" charset="-78"/>
              </a:rPr>
              <a:t>مرتبط و منسجم بودن</a:t>
            </a:r>
            <a:r>
              <a:rPr lang="fa-IR" dirty="0" smtClean="0">
                <a:cs typeface="B Mitra" pitchFamily="2" charset="-78"/>
              </a:rPr>
              <a:t>: بین اهداف تربیتی باید ارتباط منطقی، ترتّب و انسجام وجود داشته باشد و در هجوم اهداف، جایگاه و نسبت هر هدف کلی یا جزئی با اهداف کلی یا جزئی دیگر معین باشد. هدف های از هم گسیخته و بیگانه نمی توانند اهداف پذیرفته ای برای تربیت باشند. زیرا ممکن است رسیدن به یکی مانع رسیدن به دیگری باشد یا آن را خنثی نماید.</a:t>
            </a:r>
            <a:endParaRPr lang="en-US" dirty="0">
              <a:cs typeface="B Mitra" pitchFamily="2" charset="-78"/>
            </a:endParaRPr>
          </a:p>
        </p:txBody>
      </p:sp>
    </p:spTree>
    <p:extLst>
      <p:ext uri="{BB962C8B-B14F-4D97-AF65-F5344CB8AC3E}">
        <p14:creationId xmlns:p14="http://schemas.microsoft.com/office/powerpoint/2010/main" val="31377605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cs typeface="B Mitra" pitchFamily="2" charset="-78"/>
              </a:rPr>
              <a:t>بر این اساس تعریف </a:t>
            </a:r>
            <a:r>
              <a:rPr lang="fa-IR" dirty="0" smtClean="0">
                <a:solidFill>
                  <a:srgbClr val="C00000"/>
                </a:solidFill>
                <a:cs typeface="B Mitra" pitchFamily="2" charset="-78"/>
              </a:rPr>
              <a:t>هدف تربیتی</a:t>
            </a:r>
            <a:r>
              <a:rPr lang="fa-IR" dirty="0" smtClean="0">
                <a:cs typeface="B Mitra" pitchFamily="2" charset="-78"/>
              </a:rPr>
              <a:t> عبارت است از:</a:t>
            </a:r>
          </a:p>
          <a:p>
            <a:pPr algn="just" rtl="1"/>
            <a:r>
              <a:rPr lang="fa-IR" dirty="0" smtClean="0">
                <a:solidFill>
                  <a:srgbClr val="92D050"/>
                </a:solidFill>
                <a:cs typeface="B Mitra" pitchFamily="2" charset="-78"/>
              </a:rPr>
              <a:t>دگرگونی های مطلوب و ارزشمند و معینی که مربیان تربیتی، عالمانه و عامدانه از طریق فعالیت ها و تلاش های تربیتی برای تحقق بخشیدن آنها در متربی می کوشند.</a:t>
            </a:r>
            <a:endParaRPr lang="en-US" dirty="0">
              <a:solidFill>
                <a:srgbClr val="92D050"/>
              </a:solidFill>
              <a:cs typeface="B Mitra" pitchFamily="2" charset="-78"/>
            </a:endParaRPr>
          </a:p>
        </p:txBody>
      </p:sp>
    </p:spTree>
    <p:extLst>
      <p:ext uri="{BB962C8B-B14F-4D97-AF65-F5344CB8AC3E}">
        <p14:creationId xmlns:p14="http://schemas.microsoft.com/office/powerpoint/2010/main" val="53256435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solidFill>
                  <a:srgbClr val="7030A0"/>
                </a:solidFill>
                <a:cs typeface="B Mitra" pitchFamily="2" charset="-78"/>
              </a:rPr>
              <a:t>اهمیت و نقش هدف و ضرورت تعیین و شناخت آن</a:t>
            </a:r>
          </a:p>
          <a:p>
            <a:pPr algn="just" rtl="1"/>
            <a:r>
              <a:rPr lang="fa-IR" dirty="0" smtClean="0">
                <a:cs typeface="B Mitra" pitchFamily="2" charset="-78"/>
              </a:rPr>
              <a:t>اگر گفته شود اکثر نابسامانی های موجود در دنیای کنونی و روزگاران پیشین از عدم شناخت و بی معرفتی نسبت به هدف هاست گزافه گویی نیست. اگر بگوییم بسیاری از این نابسامانی ها از انتخاب هدف های نادرست یا ناآگاهی نسبت به هدف های درست نشأت گرفته است راه دوری نرفته ایم. و این ریشه بسیاری از عقب ماندگی ها و اتلاف نیروها و سرمایه هاست. </a:t>
            </a:r>
          </a:p>
          <a:p>
            <a:pPr algn="just" rtl="1"/>
            <a:r>
              <a:rPr lang="fa-IR" dirty="0" smtClean="0">
                <a:cs typeface="B Mitra" pitchFamily="2" charset="-78"/>
              </a:rPr>
              <a:t>اگر معلم و مربی هدف ها را نشناسد یا درست انتخاب نکرده باشد طبیعی است که متربیان خسارت خواهند دید و به کژراهه کشیده خواهند شد. </a:t>
            </a:r>
          </a:p>
          <a:p>
            <a:pPr algn="just" rtl="1"/>
            <a:r>
              <a:rPr lang="fa-IR" dirty="0" smtClean="0">
                <a:cs typeface="B Mitra" pitchFamily="2" charset="-78"/>
              </a:rPr>
              <a:t>از این رو لازم است </a:t>
            </a:r>
            <a:r>
              <a:rPr lang="fa-IR" dirty="0" smtClean="0">
                <a:solidFill>
                  <a:srgbClr val="C00000"/>
                </a:solidFill>
                <a:cs typeface="B Mitra" pitchFamily="2" charset="-78"/>
              </a:rPr>
              <a:t>برای شروع و ادامه هرکاری قبل از هر چیز باید هدف های آن کار دقیقا مشخص باشد تا از وسایل و راه ها و روش هایی در انجام آن کار استفاده شود که تحقق بخش اهداف مورد نظر باشند</a:t>
            </a:r>
            <a:r>
              <a:rPr lang="fa-IR" dirty="0" smtClean="0">
                <a:cs typeface="B Mitra" pitchFamily="2" charset="-78"/>
              </a:rPr>
              <a:t>. نمی شود گفت: برویم ببینیم تا چه می شود؟  </a:t>
            </a:r>
            <a:endParaRPr lang="en-US" dirty="0">
              <a:cs typeface="B Mitra" pitchFamily="2" charset="-78"/>
            </a:endParaRPr>
          </a:p>
        </p:txBody>
      </p:sp>
    </p:spTree>
    <p:extLst>
      <p:ext uri="{BB962C8B-B14F-4D97-AF65-F5344CB8AC3E}">
        <p14:creationId xmlns:p14="http://schemas.microsoft.com/office/powerpoint/2010/main" val="224820539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normAutofit fontScale="92500" lnSpcReduction="10000"/>
          </a:bodyPr>
          <a:lstStyle/>
          <a:p>
            <a:pPr algn="just" rtl="1"/>
            <a:r>
              <a:rPr lang="fa-IR" dirty="0" smtClean="0">
                <a:solidFill>
                  <a:srgbClr val="C00000"/>
                </a:solidFill>
                <a:cs typeface="B Mitra" pitchFamily="2" charset="-78"/>
              </a:rPr>
              <a:t>اهمیت و نقش اهداف تربیتی در موارد زیر خلاصه می شود:</a:t>
            </a:r>
          </a:p>
          <a:p>
            <a:pPr algn="just" rtl="1"/>
            <a:r>
              <a:rPr lang="fa-IR" dirty="0" smtClean="0">
                <a:solidFill>
                  <a:schemeClr val="accent1"/>
                </a:solidFill>
                <a:cs typeface="B Mitra" pitchFamily="2" charset="-78"/>
              </a:rPr>
              <a:t>1- جهت دهی به نظام تربیتی و ایجاد هماهنگی</a:t>
            </a:r>
            <a:r>
              <a:rPr lang="fa-IR" dirty="0" smtClean="0">
                <a:cs typeface="B Mitra" pitchFamily="2" charset="-78"/>
              </a:rPr>
              <a:t>:</a:t>
            </a:r>
          </a:p>
          <a:p>
            <a:pPr algn="just" rtl="1"/>
            <a:r>
              <a:rPr lang="fa-IR" dirty="0" smtClean="0">
                <a:cs typeface="B Mitra" pitchFamily="2" charset="-78"/>
              </a:rPr>
              <a:t>اهداف نسبت به نظام تربیتی نقش مبنایی دارند؛ چنانکه گفته شد تعیین اصول و روش های آموزشی و تربیتی تا حد زیادی مبتنی بر تعیین اهداف است. اهداف سمت و سو و جهت نظام تربیتی را معین می کنند. اگر مجموعه عناصر نظام تربیتی متناسب و در جهت اهداف نباشد نظام تربیتی کامیاب نخواهد بود. </a:t>
            </a:r>
          </a:p>
          <a:p>
            <a:pPr algn="just" rtl="1"/>
            <a:r>
              <a:rPr lang="fa-IR" dirty="0" smtClean="0">
                <a:solidFill>
                  <a:schemeClr val="accent1"/>
                </a:solidFill>
                <a:cs typeface="B Mitra" pitchFamily="2" charset="-78"/>
              </a:rPr>
              <a:t>2- ایجاد انگیزه و نشاط</a:t>
            </a:r>
            <a:r>
              <a:rPr lang="fa-IR" dirty="0" smtClean="0">
                <a:cs typeface="B Mitra" pitchFamily="2" charset="-78"/>
              </a:rPr>
              <a:t>:</a:t>
            </a:r>
          </a:p>
          <a:p>
            <a:pPr algn="just" rtl="1"/>
            <a:r>
              <a:rPr lang="fa-IR" dirty="0" smtClean="0">
                <a:cs typeface="B Mitra" pitchFamily="2" charset="-78"/>
              </a:rPr>
              <a:t>تعیین دقیق و روشن اهداف، جریان آموزش و پرورش را مشخص کرده و در نشاط و پشتکار و انگیزش مربی و متربی تأثیر تام دارد. </a:t>
            </a:r>
          </a:p>
          <a:p>
            <a:pPr algn="just" rtl="1"/>
            <a:r>
              <a:rPr lang="fa-IR" dirty="0" smtClean="0">
                <a:solidFill>
                  <a:schemeClr val="accent1"/>
                </a:solidFill>
                <a:cs typeface="B Mitra" pitchFamily="2" charset="-78"/>
              </a:rPr>
              <a:t>3- معیار بودن برای ارزیابی</a:t>
            </a:r>
            <a:r>
              <a:rPr lang="fa-IR" dirty="0" smtClean="0">
                <a:cs typeface="B Mitra" pitchFamily="2" charset="-78"/>
              </a:rPr>
              <a:t>:</a:t>
            </a:r>
          </a:p>
          <a:p>
            <a:pPr algn="just" rtl="1"/>
            <a:r>
              <a:rPr lang="fa-IR" dirty="0" smtClean="0">
                <a:cs typeface="B Mitra" pitchFamily="2" charset="-78"/>
              </a:rPr>
              <a:t>برای اینکه بدانیم فرایند تعلیم و تربیت موفق بوده است یا نه؟ باید ارزیابی کرد. ارزیابی هم با توجه به اهداف صورت می گیرد. تا اهداف، معین و طراحی نشده باشند نمی توان جریان کار و پیشرفت یا عدم پیشرفت کمّی و کیفی به سوی آنها را ارزیابی نمود.  </a:t>
            </a:r>
            <a:endParaRPr lang="en-US" dirty="0">
              <a:cs typeface="B Mitra" pitchFamily="2" charset="-78"/>
            </a:endParaRPr>
          </a:p>
        </p:txBody>
      </p:sp>
    </p:spTree>
    <p:extLst>
      <p:ext uri="{BB962C8B-B14F-4D97-AF65-F5344CB8AC3E}">
        <p14:creationId xmlns:p14="http://schemas.microsoft.com/office/powerpoint/2010/main" val="305400658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lstStyle/>
          <a:p>
            <a:pPr algn="r" rtl="1"/>
            <a:r>
              <a:rPr lang="fa-IR" dirty="0" smtClean="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a:xfrm>
            <a:off x="457200" y="1371600"/>
            <a:ext cx="7467600" cy="5102352"/>
          </a:xfrm>
        </p:spPr>
        <p:txBody>
          <a:bodyPr/>
          <a:lstStyle/>
          <a:p>
            <a:pPr algn="just" rtl="1"/>
            <a:r>
              <a:rPr lang="fa-IR" dirty="0" smtClean="0">
                <a:solidFill>
                  <a:srgbClr val="C00000"/>
                </a:solidFill>
                <a:cs typeface="B Mitra" pitchFamily="2" charset="-78"/>
              </a:rPr>
              <a:t>منابع و مبانی تعیین و شناخت اهداف تعلیم و تربیت</a:t>
            </a:r>
          </a:p>
          <a:p>
            <a:pPr algn="just" rtl="1"/>
            <a:r>
              <a:rPr lang="fa-IR" dirty="0" smtClean="0">
                <a:cs typeface="B Mitra" pitchFamily="2" charset="-78"/>
              </a:rPr>
              <a:t>- گفته شد که </a:t>
            </a:r>
            <a:r>
              <a:rPr lang="fa-IR" dirty="0" smtClean="0">
                <a:solidFill>
                  <a:schemeClr val="accent1">
                    <a:lumMod val="75000"/>
                  </a:schemeClr>
                </a:solidFill>
                <a:cs typeface="B Mitra" pitchFamily="2" charset="-78"/>
              </a:rPr>
              <a:t>هدف ها جهت حرکت ها و اقدامات تربیتی را تعیین می کنند</a:t>
            </a:r>
            <a:r>
              <a:rPr lang="fa-IR" dirty="0" smtClean="0">
                <a:cs typeface="B Mitra" pitchFamily="2" charset="-78"/>
              </a:rPr>
              <a:t>. </a:t>
            </a:r>
            <a:r>
              <a:rPr lang="fa-IR" dirty="0" smtClean="0">
                <a:solidFill>
                  <a:schemeClr val="accent4">
                    <a:lumMod val="75000"/>
                  </a:schemeClr>
                </a:solidFill>
                <a:cs typeface="B Mitra" pitchFamily="2" charset="-78"/>
              </a:rPr>
              <a:t>نشان می دهند که تربیت را از کدام سو باید طی نمود</a:t>
            </a:r>
            <a:r>
              <a:rPr lang="fa-IR" dirty="0" smtClean="0">
                <a:cs typeface="B Mitra" pitchFamily="2" charset="-78"/>
              </a:rPr>
              <a:t>. </a:t>
            </a:r>
            <a:r>
              <a:rPr lang="fa-IR" dirty="0" smtClean="0">
                <a:solidFill>
                  <a:srgbClr val="00B0F0"/>
                </a:solidFill>
                <a:cs typeface="B Mitra" pitchFamily="2" charset="-78"/>
              </a:rPr>
              <a:t>هر هدفی پلی برای رسیدن به هدف بالاتر است تا هدف غایی تربیت بدست آید</a:t>
            </a:r>
            <a:r>
              <a:rPr lang="fa-IR" dirty="0" smtClean="0">
                <a:cs typeface="B Mitra" pitchFamily="2" charset="-78"/>
              </a:rPr>
              <a:t>.</a:t>
            </a:r>
          </a:p>
          <a:p>
            <a:pPr algn="just" rtl="1"/>
            <a:r>
              <a:rPr lang="fa-IR" dirty="0" smtClean="0">
                <a:cs typeface="B Mitra" pitchFamily="2" charset="-78"/>
              </a:rPr>
              <a:t>- </a:t>
            </a:r>
            <a:r>
              <a:rPr lang="fa-IR" dirty="0" smtClean="0">
                <a:solidFill>
                  <a:srgbClr val="FF0000"/>
                </a:solidFill>
                <a:cs typeface="B Mitra" pitchFamily="2" charset="-78"/>
              </a:rPr>
              <a:t>هدف غایی تربیت </a:t>
            </a:r>
            <a:r>
              <a:rPr lang="fa-IR" dirty="0" smtClean="0">
                <a:cs typeface="B Mitra" pitchFamily="2" charset="-78"/>
              </a:rPr>
              <a:t>هدفی است که همه جهت گیری ها باید بسوی آن باشد و بر اساس آن هدف های پایین تر تعیین می شوند. </a:t>
            </a:r>
          </a:p>
          <a:p>
            <a:pPr algn="just" rtl="1"/>
            <a:r>
              <a:rPr lang="fa-IR" dirty="0" smtClean="0">
                <a:cs typeface="B Mitra" pitchFamily="2" charset="-78"/>
              </a:rPr>
              <a:t>حال سؤال این است: </a:t>
            </a:r>
            <a:r>
              <a:rPr lang="fa-IR" dirty="0" smtClean="0">
                <a:solidFill>
                  <a:srgbClr val="7030A0"/>
                </a:solidFill>
                <a:cs typeface="B Mitra" pitchFamily="2" charset="-78"/>
              </a:rPr>
              <a:t>خود این هدف غایی را از کجا باید شناخت؟ و چگونه باید فهمید که هدف نهایی تربیت چیست؟</a:t>
            </a:r>
            <a:r>
              <a:rPr lang="fa-IR" dirty="0" smtClean="0">
                <a:solidFill>
                  <a:srgbClr val="00B0F0"/>
                </a:solidFill>
                <a:cs typeface="B Mitra" pitchFamily="2" charset="-78"/>
              </a:rPr>
              <a:t> </a:t>
            </a:r>
            <a:r>
              <a:rPr lang="fa-IR" dirty="0" smtClean="0">
                <a:cs typeface="B Mitra" pitchFamily="2" charset="-78"/>
              </a:rPr>
              <a:t>(تفصیلا خواهد آمد ولی اجمالا گفته می شود):</a:t>
            </a:r>
          </a:p>
          <a:p>
            <a:pPr algn="just" rtl="1"/>
            <a:r>
              <a:rPr lang="fa-IR" dirty="0" smtClean="0">
                <a:cs typeface="B Mitra" pitchFamily="2" charset="-78"/>
              </a:rPr>
              <a:t>هدف غایی از راه </a:t>
            </a:r>
            <a:r>
              <a:rPr lang="fa-IR" dirty="0" smtClean="0">
                <a:solidFill>
                  <a:srgbClr val="7030A0"/>
                </a:solidFill>
                <a:cs typeface="B Mitra" pitchFamily="2" charset="-78"/>
              </a:rPr>
              <a:t>جهان بینی</a:t>
            </a:r>
            <a:r>
              <a:rPr lang="fa-IR" dirty="0" smtClean="0">
                <a:cs typeface="B Mitra" pitchFamily="2" charset="-78"/>
              </a:rPr>
              <a:t> و </a:t>
            </a:r>
            <a:r>
              <a:rPr lang="fa-IR" dirty="0" smtClean="0">
                <a:solidFill>
                  <a:srgbClr val="0070C0"/>
                </a:solidFill>
                <a:cs typeface="B Mitra" pitchFamily="2" charset="-78"/>
              </a:rPr>
              <a:t>شناخت آغاز و انجام خلقت </a:t>
            </a:r>
            <a:r>
              <a:rPr lang="fa-IR" dirty="0" smtClean="0">
                <a:cs typeface="B Mitra" pitchFamily="2" charset="-78"/>
              </a:rPr>
              <a:t>و نیز </a:t>
            </a:r>
            <a:r>
              <a:rPr lang="fa-IR" dirty="0" smtClean="0">
                <a:solidFill>
                  <a:srgbClr val="002060"/>
                </a:solidFill>
                <a:cs typeface="B Mitra" pitchFamily="2" charset="-78"/>
              </a:rPr>
              <a:t>با استفاده از معرفت های برگرفته از وحی</a:t>
            </a:r>
            <a:r>
              <a:rPr lang="fa-IR" dirty="0" smtClean="0">
                <a:cs typeface="B Mitra" pitchFamily="2" charset="-78"/>
              </a:rPr>
              <a:t> شناخته می شود. </a:t>
            </a:r>
            <a:endParaRPr lang="en-US" dirty="0">
              <a:cs typeface="B Mitra" pitchFamily="2" charset="-78"/>
            </a:endParaRPr>
          </a:p>
        </p:txBody>
      </p:sp>
    </p:spTree>
    <p:extLst>
      <p:ext uri="{BB962C8B-B14F-4D97-AF65-F5344CB8AC3E}">
        <p14:creationId xmlns:p14="http://schemas.microsoft.com/office/powerpoint/2010/main" val="329878370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solidFill>
                  <a:srgbClr val="C00000"/>
                </a:solidFill>
                <a:cs typeface="B Mitra" pitchFamily="2" charset="-78"/>
              </a:rPr>
              <a:t>نقش هدف غایی در تعیین دیگر هدف ها(1)</a:t>
            </a:r>
          </a:p>
          <a:p>
            <a:pPr algn="just" rtl="1"/>
            <a:r>
              <a:rPr lang="fa-IR" dirty="0" smtClean="0">
                <a:solidFill>
                  <a:srgbClr val="0070C0"/>
                </a:solidFill>
                <a:cs typeface="B Mitra" pitchFamily="2" charset="-78"/>
              </a:rPr>
              <a:t>یکی از مبانی تعیین و شناخت اهداف کلی و رفتاری توجه به هدف غایی است</a:t>
            </a:r>
            <a:r>
              <a:rPr lang="fa-IR" dirty="0" smtClean="0">
                <a:cs typeface="B Mitra" pitchFamily="2" charset="-78"/>
              </a:rPr>
              <a:t>.</a:t>
            </a:r>
          </a:p>
          <a:p>
            <a:pPr algn="just" rtl="1"/>
            <a:r>
              <a:rPr lang="fa-IR" dirty="0" smtClean="0">
                <a:solidFill>
                  <a:srgbClr val="00B0F0"/>
                </a:solidFill>
                <a:cs typeface="B Mitra" pitchFamily="2" charset="-78"/>
              </a:rPr>
              <a:t>به این معنا که هدف ها باید طوری تعیین شوند که ما را به سوی هدف نهایی(غایی) برسانند و هر هدفی که رساننده به آن مقصد نهایی نباشد یا دور کننده از آن باشد، باید کنار زده شود</a:t>
            </a:r>
            <a:r>
              <a:rPr lang="fa-IR" dirty="0" smtClean="0">
                <a:cs typeface="B Mitra" pitchFamily="2" charset="-78"/>
              </a:rPr>
              <a:t>. </a:t>
            </a:r>
          </a:p>
          <a:p>
            <a:pPr algn="just" rtl="1"/>
            <a:r>
              <a:rPr lang="fa-IR" dirty="0" smtClean="0">
                <a:cs typeface="B Mitra" pitchFamily="2" charset="-78"/>
              </a:rPr>
              <a:t>اینجاست که </a:t>
            </a:r>
            <a:r>
              <a:rPr lang="fa-IR" dirty="0" smtClean="0">
                <a:solidFill>
                  <a:srgbClr val="FF0000"/>
                </a:solidFill>
                <a:cs typeface="B Mitra" pitchFamily="2" charset="-78"/>
              </a:rPr>
              <a:t>تمامی هدف های تعلیم و تربیت رنگ خاص غایت را به خود می گیرند. </a:t>
            </a:r>
            <a:endParaRPr lang="en-US" dirty="0">
              <a:solidFill>
                <a:srgbClr val="FF0000"/>
              </a:solidFill>
              <a:cs typeface="B Mitra" pitchFamily="2" charset="-78"/>
            </a:endParaRPr>
          </a:p>
        </p:txBody>
      </p:sp>
    </p:spTree>
    <p:extLst>
      <p:ext uri="{BB962C8B-B14F-4D97-AF65-F5344CB8AC3E}">
        <p14:creationId xmlns:p14="http://schemas.microsoft.com/office/powerpoint/2010/main" val="184914597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r" rtl="1"/>
            <a:r>
              <a:rPr lang="fa-IR" dirty="0">
                <a:solidFill>
                  <a:srgbClr val="C00000"/>
                </a:solidFill>
                <a:cs typeface="B Mitra" pitchFamily="2" charset="-78"/>
              </a:rPr>
              <a:t>نقش هدف غایی در تعیین دیگر هدف </a:t>
            </a:r>
            <a:r>
              <a:rPr lang="fa-IR" dirty="0" smtClean="0">
                <a:solidFill>
                  <a:srgbClr val="C00000"/>
                </a:solidFill>
                <a:cs typeface="B Mitra" pitchFamily="2" charset="-78"/>
              </a:rPr>
              <a:t>ها(2)</a:t>
            </a:r>
          </a:p>
          <a:p>
            <a:pPr algn="just" rtl="1"/>
            <a:r>
              <a:rPr lang="fa-IR" dirty="0" smtClean="0">
                <a:solidFill>
                  <a:srgbClr val="7030A0"/>
                </a:solidFill>
                <a:cs typeface="B Mitra" pitchFamily="2" charset="-78"/>
              </a:rPr>
              <a:t>در </a:t>
            </a:r>
            <a:r>
              <a:rPr lang="fa-IR" dirty="0" smtClean="0">
                <a:solidFill>
                  <a:srgbClr val="0070C0"/>
                </a:solidFill>
                <a:cs typeface="B Mitra" pitchFamily="2" charset="-78"/>
              </a:rPr>
              <a:t>جهان بینی های مختلف</a:t>
            </a:r>
            <a:r>
              <a:rPr lang="fa-IR" dirty="0" smtClean="0">
                <a:solidFill>
                  <a:srgbClr val="7030A0"/>
                </a:solidFill>
                <a:cs typeface="B Mitra" pitchFamily="2" charset="-78"/>
              </a:rPr>
              <a:t>، هدف غایی هر طور معرفی شود، هدف های دیگر نیز رنگ همان را خواهند داشت و ارزش خود را نیز از آن می گیرند</a:t>
            </a:r>
            <a:r>
              <a:rPr lang="fa-IR" dirty="0" smtClean="0">
                <a:cs typeface="B Mitra" pitchFamily="2" charset="-78"/>
              </a:rPr>
              <a:t>. </a:t>
            </a:r>
          </a:p>
          <a:p>
            <a:pPr algn="just" rtl="1"/>
            <a:r>
              <a:rPr lang="fa-IR" dirty="0" smtClean="0">
                <a:cs typeface="B Mitra" pitchFamily="2" charset="-78"/>
              </a:rPr>
              <a:t>اگر کسی هدف نهایی را </a:t>
            </a:r>
            <a:r>
              <a:rPr lang="fa-IR" dirty="0" smtClean="0">
                <a:solidFill>
                  <a:srgbClr val="C00000"/>
                </a:solidFill>
                <a:cs typeface="B Mitra" pitchFamily="2" charset="-78"/>
              </a:rPr>
              <a:t>امری مادی و دنیوی</a:t>
            </a:r>
            <a:r>
              <a:rPr lang="fa-IR" dirty="0" smtClean="0">
                <a:cs typeface="B Mitra" pitchFamily="2" charset="-78"/>
              </a:rPr>
              <a:t> مانند کسب لذت و رفاه بیشتر بداند، تمام مسیر و هدف های واسطه ای تعلیم و تربیت را نیز در جهت همان کسب لذت و رفاه تعیین می کند و جهت می دهد. </a:t>
            </a:r>
          </a:p>
          <a:p>
            <a:pPr algn="just" rtl="1"/>
            <a:r>
              <a:rPr lang="fa-IR" dirty="0" smtClean="0">
                <a:cs typeface="B Mitra" pitchFamily="2" charset="-78"/>
              </a:rPr>
              <a:t>به همین جهت اگر </a:t>
            </a:r>
            <a:r>
              <a:rPr lang="fa-IR" dirty="0" smtClean="0">
                <a:solidFill>
                  <a:srgbClr val="00B050"/>
                </a:solidFill>
                <a:cs typeface="B Mitra" pitchFamily="2" charset="-78"/>
              </a:rPr>
              <a:t>هدف نهایی خلقت را رسیدن انسان به نعمت ها و بهره مندی های اخروی بداند</a:t>
            </a:r>
            <a:r>
              <a:rPr lang="fa-IR" dirty="0" smtClean="0">
                <a:cs typeface="B Mitra" pitchFamily="2" charset="-78"/>
              </a:rPr>
              <a:t>، مسیر تربیت را نیز به همان جهت سوق می دهد.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257871295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00B0F0"/>
                </a:solidFill>
                <a:cs typeface="B Mitra" pitchFamily="2" charset="-78"/>
              </a:rPr>
              <a:t>اهداف تربیت اسلامی</a:t>
            </a:r>
            <a:endParaRPr lang="en-US" dirty="0">
              <a:solidFill>
                <a:srgbClr val="00B0F0"/>
              </a:solidFill>
              <a:cs typeface="B Mitra" pitchFamily="2" charset="-78"/>
            </a:endParaRPr>
          </a:p>
        </p:txBody>
      </p:sp>
      <p:sp>
        <p:nvSpPr>
          <p:cNvPr id="3" name="Content Placeholder 2"/>
          <p:cNvSpPr>
            <a:spLocks noGrp="1"/>
          </p:cNvSpPr>
          <p:nvPr>
            <p:ph sz="quarter" idx="1"/>
          </p:nvPr>
        </p:nvSpPr>
        <p:spPr/>
        <p:txBody>
          <a:bodyPr/>
          <a:lstStyle/>
          <a:p>
            <a:pPr algn="just" rtl="1"/>
            <a:r>
              <a:rPr lang="fa-IR" dirty="0" smtClean="0">
                <a:solidFill>
                  <a:srgbClr val="C00000"/>
                </a:solidFill>
                <a:cs typeface="B Mitra" pitchFamily="2" charset="-78"/>
              </a:rPr>
              <a:t>هدف غایی تربیت انسان در جهان بینی های مختلف</a:t>
            </a:r>
          </a:p>
          <a:p>
            <a:pPr algn="just" rtl="1"/>
            <a:r>
              <a:rPr lang="fa-IR" dirty="0" smtClean="0">
                <a:cs typeface="B Mitra" pitchFamily="2" charset="-78"/>
              </a:rPr>
              <a:t>یکی از سؤالات اساسی درباره انسان این است که: </a:t>
            </a:r>
            <a:r>
              <a:rPr lang="fa-IR" dirty="0" smtClean="0">
                <a:solidFill>
                  <a:srgbClr val="7030A0"/>
                </a:solidFill>
                <a:cs typeface="B Mitra" pitchFamily="2" charset="-78"/>
              </a:rPr>
              <a:t>هدف غایی تربیت انسان چیست</a:t>
            </a:r>
            <a:r>
              <a:rPr lang="fa-IR" dirty="0" smtClean="0">
                <a:cs typeface="B Mitra" pitchFamily="2" charset="-78"/>
              </a:rPr>
              <a:t>؟ و </a:t>
            </a:r>
            <a:r>
              <a:rPr lang="fa-IR" dirty="0" smtClean="0">
                <a:solidFill>
                  <a:srgbClr val="002060"/>
                </a:solidFill>
                <a:cs typeface="B Mitra" pitchFamily="2" charset="-78"/>
              </a:rPr>
              <a:t>نهایت تعلیم و تربیت به کجا ختم می شود</a:t>
            </a:r>
            <a:r>
              <a:rPr lang="fa-IR" dirty="0" smtClean="0">
                <a:cs typeface="B Mitra" pitchFamily="2" charset="-78"/>
              </a:rPr>
              <a:t>؟ </a:t>
            </a:r>
          </a:p>
          <a:p>
            <a:pPr algn="just" rtl="1"/>
            <a:r>
              <a:rPr lang="fa-IR" dirty="0" smtClean="0">
                <a:cs typeface="B Mitra" pitchFamily="2" charset="-78"/>
              </a:rPr>
              <a:t>مطالعه آثار صاحب نظران نشان می دهد که در </a:t>
            </a:r>
            <a:r>
              <a:rPr lang="fa-IR" dirty="0" smtClean="0">
                <a:solidFill>
                  <a:schemeClr val="accent1">
                    <a:lumMod val="75000"/>
                  </a:schemeClr>
                </a:solidFill>
                <a:cs typeface="B Mitra" pitchFamily="2" charset="-78"/>
              </a:rPr>
              <a:t>دیدگاه های غیر اسلامی </a:t>
            </a:r>
            <a:r>
              <a:rPr lang="fa-IR" dirty="0" smtClean="0">
                <a:solidFill>
                  <a:schemeClr val="bg2">
                    <a:lumMod val="50000"/>
                  </a:schemeClr>
                </a:solidFill>
                <a:cs typeface="B Mitra" pitchFamily="2" charset="-78"/>
              </a:rPr>
              <a:t>غلبه بر نیروهای طبیعی</a:t>
            </a:r>
            <a:r>
              <a:rPr lang="fa-IR" dirty="0" smtClean="0">
                <a:cs typeface="B Mitra" pitchFamily="2" charset="-78"/>
              </a:rPr>
              <a:t>، </a:t>
            </a:r>
            <a:r>
              <a:rPr lang="fa-IR" dirty="0" smtClean="0">
                <a:solidFill>
                  <a:schemeClr val="accent3">
                    <a:lumMod val="75000"/>
                  </a:schemeClr>
                </a:solidFill>
                <a:cs typeface="B Mitra" pitchFamily="2" charset="-78"/>
              </a:rPr>
              <a:t>ابداع نیازها</a:t>
            </a:r>
            <a:r>
              <a:rPr lang="fa-IR" dirty="0" smtClean="0">
                <a:cs typeface="B Mitra" pitchFamily="2" charset="-78"/>
              </a:rPr>
              <a:t> و </a:t>
            </a:r>
            <a:r>
              <a:rPr lang="fa-IR" dirty="0" smtClean="0">
                <a:solidFill>
                  <a:schemeClr val="accent4">
                    <a:lumMod val="75000"/>
                  </a:schemeClr>
                </a:solidFill>
                <a:cs typeface="B Mitra" pitchFamily="2" charset="-78"/>
              </a:rPr>
              <a:t>مصالح شخصی</a:t>
            </a:r>
            <a:r>
              <a:rPr lang="fa-IR" dirty="0" smtClean="0">
                <a:cs typeface="B Mitra" pitchFamily="2" charset="-78"/>
              </a:rPr>
              <a:t>، </a:t>
            </a:r>
            <a:r>
              <a:rPr lang="fa-IR" dirty="0" smtClean="0">
                <a:solidFill>
                  <a:srgbClr val="0070C0"/>
                </a:solidFill>
                <a:cs typeface="B Mitra" pitchFamily="2" charset="-78"/>
              </a:rPr>
              <a:t>رشد منش</a:t>
            </a:r>
            <a:r>
              <a:rPr lang="fa-IR" dirty="0" smtClean="0">
                <a:cs typeface="B Mitra" pitchFamily="2" charset="-78"/>
              </a:rPr>
              <a:t>، </a:t>
            </a:r>
            <a:r>
              <a:rPr lang="fa-IR" dirty="0" smtClean="0">
                <a:solidFill>
                  <a:schemeClr val="accent3">
                    <a:lumMod val="60000"/>
                    <a:lumOff val="40000"/>
                  </a:schemeClr>
                </a:solidFill>
                <a:cs typeface="B Mitra" pitchFamily="2" charset="-78"/>
              </a:rPr>
              <a:t>هجرت معنوی به فراسوی طبیعت</a:t>
            </a:r>
            <a:r>
              <a:rPr lang="fa-IR" dirty="0" smtClean="0">
                <a:cs typeface="B Mitra" pitchFamily="2" charset="-78"/>
              </a:rPr>
              <a:t> و </a:t>
            </a:r>
            <a:r>
              <a:rPr lang="fa-IR" dirty="0" smtClean="0">
                <a:solidFill>
                  <a:schemeClr val="accent1">
                    <a:lumMod val="75000"/>
                  </a:schemeClr>
                </a:solidFill>
                <a:cs typeface="B Mitra" pitchFamily="2" charset="-78"/>
              </a:rPr>
              <a:t>صیانت ذات </a:t>
            </a:r>
            <a:r>
              <a:rPr lang="fa-IR" dirty="0" smtClean="0">
                <a:cs typeface="B Mitra" pitchFamily="2" charset="-78"/>
              </a:rPr>
              <a:t>جزو غایات آن نظام های تربیتی است. </a:t>
            </a:r>
          </a:p>
          <a:p>
            <a:pPr algn="just" rtl="1"/>
            <a:r>
              <a:rPr lang="fa-IR" dirty="0" smtClean="0">
                <a:cs typeface="B Mitra" pitchFamily="2" charset="-78"/>
              </a:rPr>
              <a:t>ولی در نگاه </a:t>
            </a:r>
            <a:r>
              <a:rPr lang="fa-IR" dirty="0" smtClean="0">
                <a:solidFill>
                  <a:schemeClr val="accent3"/>
                </a:solidFill>
                <a:cs typeface="B Mitra" pitchFamily="2" charset="-78"/>
              </a:rPr>
              <a:t>متفکران اسلامی </a:t>
            </a:r>
            <a:r>
              <a:rPr lang="fa-IR" dirty="0" smtClean="0">
                <a:cs typeface="B Mitra" pitchFamily="2" charset="-78"/>
              </a:rPr>
              <a:t>غایاتی چون </a:t>
            </a:r>
            <a:r>
              <a:rPr lang="fa-IR" dirty="0" smtClean="0">
                <a:solidFill>
                  <a:srgbClr val="00B050"/>
                </a:solidFill>
                <a:cs typeface="B Mitra" pitchFamily="2" charset="-78"/>
              </a:rPr>
              <a:t>آزادی، عدالت، عبادت، تقوا، قرب الهی، حیات طیبه، قیام به قسط و تزکیه</a:t>
            </a:r>
            <a:r>
              <a:rPr lang="fa-IR" dirty="0" smtClean="0">
                <a:cs typeface="B Mitra" pitchFamily="2" charset="-78"/>
              </a:rPr>
              <a:t> معرفی شده اند</a:t>
            </a:r>
            <a:r>
              <a:rPr lang="fa-IR">
                <a:cs typeface="B Mitra" pitchFamily="2" charset="-78"/>
              </a:rPr>
              <a:t>. </a:t>
            </a:r>
            <a:endParaRPr lang="en-US" dirty="0">
              <a:cs typeface="B Mitra" pitchFamily="2" charset="-78"/>
            </a:endParaRPr>
          </a:p>
        </p:txBody>
      </p:sp>
    </p:spTree>
    <p:extLst>
      <p:ext uri="{BB962C8B-B14F-4D97-AF65-F5344CB8AC3E}">
        <p14:creationId xmlns:p14="http://schemas.microsoft.com/office/powerpoint/2010/main" val="64809139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a:bodyPr>
          <a:lstStyle/>
          <a:p>
            <a:pPr algn="r" rtl="1"/>
            <a:r>
              <a:rPr lang="fa-IR" dirty="0" smtClean="0">
                <a:solidFill>
                  <a:srgbClr val="FF0000"/>
                </a:solidFill>
                <a:cs typeface="B Mitra" pitchFamily="2" charset="-78"/>
              </a:rPr>
              <a:t>تقسیمات هدف</a:t>
            </a:r>
          </a:p>
          <a:p>
            <a:pPr algn="just" rtl="1"/>
            <a:r>
              <a:rPr lang="fa-IR" dirty="0" smtClean="0">
                <a:cs typeface="B Mitra" pitchFamily="2" charset="-78"/>
              </a:rPr>
              <a:t>برای اهداف </a:t>
            </a:r>
            <a:r>
              <a:rPr lang="fa-IR" dirty="0" smtClean="0">
                <a:solidFill>
                  <a:srgbClr val="FF3300"/>
                </a:solidFill>
                <a:cs typeface="B Mitra" pitchFamily="2" charset="-78"/>
              </a:rPr>
              <a:t>بسته به ملاک های مختلف </a:t>
            </a:r>
            <a:r>
              <a:rPr lang="fa-IR" dirty="0" smtClean="0">
                <a:cs typeface="B Mitra" pitchFamily="2" charset="-78"/>
              </a:rPr>
              <a:t>برای اهداف تعلیم و تربیت، می توان تقسیمات گوناگونی بیان کرد: </a:t>
            </a:r>
          </a:p>
          <a:p>
            <a:pPr algn="just" rtl="1"/>
            <a:r>
              <a:rPr lang="fa-IR" dirty="0" smtClean="0">
                <a:solidFill>
                  <a:srgbClr val="7030A0"/>
                </a:solidFill>
                <a:cs typeface="B Mitra" pitchFamily="2" charset="-78"/>
              </a:rPr>
              <a:t>1- اهداف تعلیم و تربیت مردان و تعلیم و تربیت زنان از هم جدا می شوند.</a:t>
            </a:r>
          </a:p>
          <a:p>
            <a:pPr algn="just" rtl="1"/>
            <a:r>
              <a:rPr lang="fa-IR" dirty="0" smtClean="0">
                <a:cs typeface="B Mitra" pitchFamily="2" charset="-78"/>
              </a:rPr>
              <a:t>2- در تقسیم بندی دیگر: </a:t>
            </a:r>
            <a:r>
              <a:rPr lang="fa-IR" dirty="0" smtClean="0">
                <a:solidFill>
                  <a:schemeClr val="accent1">
                    <a:lumMod val="50000"/>
                  </a:schemeClr>
                </a:solidFill>
                <a:cs typeface="B Mitra" pitchFamily="2" charset="-78"/>
              </a:rPr>
              <a:t>تنظیم روابط انسان </a:t>
            </a:r>
            <a:r>
              <a:rPr lang="fa-IR" dirty="0" smtClean="0">
                <a:cs typeface="B Mitra" pitchFamily="2" charset="-78"/>
              </a:rPr>
              <a:t>با: </a:t>
            </a:r>
            <a:r>
              <a:rPr lang="fa-IR" dirty="0" smtClean="0">
                <a:solidFill>
                  <a:srgbClr val="002060"/>
                </a:solidFill>
                <a:cs typeface="B Mitra" pitchFamily="2" charset="-78"/>
              </a:rPr>
              <a:t>خود</a:t>
            </a:r>
            <a:r>
              <a:rPr lang="fa-IR" dirty="0" smtClean="0">
                <a:cs typeface="B Mitra" pitchFamily="2" charset="-78"/>
              </a:rPr>
              <a:t>، </a:t>
            </a:r>
            <a:r>
              <a:rPr lang="fa-IR" dirty="0" smtClean="0">
                <a:solidFill>
                  <a:srgbClr val="0070C0"/>
                </a:solidFill>
                <a:cs typeface="B Mitra" pitchFamily="2" charset="-78"/>
              </a:rPr>
              <a:t>خد</a:t>
            </a:r>
            <a:r>
              <a:rPr lang="fa-IR" dirty="0" smtClean="0">
                <a:cs typeface="B Mitra" pitchFamily="2" charset="-78"/>
              </a:rPr>
              <a:t>ا، </a:t>
            </a:r>
            <a:r>
              <a:rPr lang="fa-IR" dirty="0" smtClean="0">
                <a:solidFill>
                  <a:srgbClr val="00B050"/>
                </a:solidFill>
                <a:cs typeface="B Mitra" pitchFamily="2" charset="-78"/>
              </a:rPr>
              <a:t>دیگران</a:t>
            </a:r>
            <a:r>
              <a:rPr lang="fa-IR" dirty="0" smtClean="0">
                <a:cs typeface="B Mitra" pitchFamily="2" charset="-78"/>
              </a:rPr>
              <a:t> و </a:t>
            </a:r>
            <a:r>
              <a:rPr lang="fa-IR" dirty="0" smtClean="0">
                <a:solidFill>
                  <a:srgbClr val="FFC000"/>
                </a:solidFill>
                <a:cs typeface="B Mitra" pitchFamily="2" charset="-78"/>
              </a:rPr>
              <a:t>جهان پیرامون</a:t>
            </a:r>
          </a:p>
          <a:p>
            <a:pPr algn="just" rtl="1"/>
            <a:r>
              <a:rPr lang="fa-IR" dirty="0" smtClean="0">
                <a:cs typeface="B Mitra" pitchFamily="2" charset="-78"/>
              </a:rPr>
              <a:t>3- </a:t>
            </a:r>
            <a:r>
              <a:rPr lang="fa-IR" dirty="0" smtClean="0">
                <a:solidFill>
                  <a:srgbClr val="C00000"/>
                </a:solidFill>
                <a:cs typeface="B Mitra" pitchFamily="2" charset="-78"/>
              </a:rPr>
              <a:t>از دید واقعیت های موجود اجتماعی اهداف </a:t>
            </a:r>
            <a:r>
              <a:rPr lang="fa-IR" dirty="0" smtClean="0">
                <a:cs typeface="B Mitra" pitchFamily="2" charset="-78"/>
              </a:rPr>
              <a:t>را به 5 دسته: </a:t>
            </a:r>
            <a:r>
              <a:rPr lang="fa-IR" dirty="0" smtClean="0">
                <a:solidFill>
                  <a:srgbClr val="00B0F0"/>
                </a:solidFill>
                <a:cs typeface="B Mitra" pitchFamily="2" charset="-78"/>
              </a:rPr>
              <a:t>سیاسی، اجتماعی، اقتصادی، فرهنگی و خانوادگی </a:t>
            </a:r>
            <a:r>
              <a:rPr lang="fa-IR" dirty="0" smtClean="0">
                <a:cs typeface="B Mitra" pitchFamily="2" charset="-78"/>
              </a:rPr>
              <a:t>تقسیم می کنند.</a:t>
            </a:r>
          </a:p>
          <a:p>
            <a:pPr algn="just" rtl="1"/>
            <a:r>
              <a:rPr lang="fa-IR" dirty="0" smtClean="0">
                <a:cs typeface="B Mitra" pitchFamily="2" charset="-78"/>
              </a:rPr>
              <a:t>4- اما کلی ترین تقسیم ها، </a:t>
            </a:r>
            <a:r>
              <a:rPr lang="fa-IR" dirty="0" smtClean="0">
                <a:solidFill>
                  <a:srgbClr val="00B050"/>
                </a:solidFill>
                <a:cs typeface="B Mitra" pitchFamily="2" charset="-78"/>
              </a:rPr>
              <a:t>تقسیم بندی اهداف بر اساس ترتیب طولی آنها</a:t>
            </a:r>
            <a:r>
              <a:rPr lang="fa-IR" dirty="0" smtClean="0">
                <a:cs typeface="B Mitra" pitchFamily="2" charset="-78"/>
              </a:rPr>
              <a:t>ست. یعنی: </a:t>
            </a:r>
            <a:r>
              <a:rPr lang="fa-IR" dirty="0" smtClean="0">
                <a:solidFill>
                  <a:srgbClr val="FF0000"/>
                </a:solidFill>
                <a:cs typeface="B Mitra" pitchFamily="2" charset="-78"/>
              </a:rPr>
              <a:t>اهداف غایی</a:t>
            </a:r>
            <a:r>
              <a:rPr lang="fa-IR" dirty="0" smtClean="0">
                <a:cs typeface="B Mitra" pitchFamily="2" charset="-78"/>
              </a:rPr>
              <a:t>، </a:t>
            </a:r>
            <a:r>
              <a:rPr lang="fa-IR" dirty="0" smtClean="0">
                <a:solidFill>
                  <a:schemeClr val="accent3">
                    <a:lumMod val="75000"/>
                  </a:schemeClr>
                </a:solidFill>
                <a:cs typeface="B Mitra" pitchFamily="2" charset="-78"/>
              </a:rPr>
              <a:t>اهداف کلی </a:t>
            </a:r>
            <a:r>
              <a:rPr lang="fa-IR" dirty="0" smtClean="0">
                <a:cs typeface="B Mitra" pitchFamily="2" charset="-78"/>
              </a:rPr>
              <a:t>و </a:t>
            </a:r>
            <a:r>
              <a:rPr lang="fa-IR" dirty="0" smtClean="0">
                <a:solidFill>
                  <a:srgbClr val="00B0F0"/>
                </a:solidFill>
                <a:cs typeface="B Mitra" pitchFamily="2" charset="-78"/>
              </a:rPr>
              <a:t>اهداف جزئی یا رفتاری </a:t>
            </a:r>
            <a:endParaRPr lang="en-US" dirty="0">
              <a:solidFill>
                <a:srgbClr val="00B0F0"/>
              </a:solidFill>
              <a:cs typeface="B Mitra" pitchFamily="2" charset="-78"/>
            </a:endParaRPr>
          </a:p>
        </p:txBody>
      </p:sp>
    </p:spTree>
    <p:extLst>
      <p:ext uri="{BB962C8B-B14F-4D97-AF65-F5344CB8AC3E}">
        <p14:creationId xmlns:p14="http://schemas.microsoft.com/office/powerpoint/2010/main" val="121718029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fontScale="92500"/>
          </a:bodyPr>
          <a:lstStyle/>
          <a:p>
            <a:pPr algn="just" rtl="1"/>
            <a:r>
              <a:rPr lang="fa-IR" sz="2600" dirty="0" smtClean="0">
                <a:solidFill>
                  <a:srgbClr val="FF0000"/>
                </a:solidFill>
                <a:cs typeface="B Mitra" pitchFamily="2" charset="-78"/>
              </a:rPr>
              <a:t>هدف یا اهداف غایی</a:t>
            </a:r>
          </a:p>
          <a:p>
            <a:pPr algn="just" rtl="1"/>
            <a:r>
              <a:rPr lang="fa-IR" dirty="0">
                <a:cs typeface="B Mitra" pitchFamily="2" charset="-78"/>
              </a:rPr>
              <a:t>نقطه اصلی و مطلوب بالذات در زندگی </a:t>
            </a:r>
            <a:r>
              <a:rPr lang="fa-IR" dirty="0">
                <a:solidFill>
                  <a:schemeClr val="accent1">
                    <a:lumMod val="75000"/>
                  </a:schemeClr>
                </a:solidFill>
                <a:cs typeface="B Mitra" pitchFamily="2" charset="-78"/>
              </a:rPr>
              <a:t>هدف غایی </a:t>
            </a:r>
            <a:r>
              <a:rPr lang="fa-IR" dirty="0">
                <a:cs typeface="B Mitra" pitchFamily="2" charset="-78"/>
              </a:rPr>
              <a:t>است و والاترین و بالاترین ارزش مطلوب در همه فعالیت ها هدف غایی است. </a:t>
            </a:r>
            <a:endParaRPr lang="fa-IR" dirty="0" smtClean="0">
              <a:cs typeface="B Mitra" pitchFamily="2" charset="-78"/>
            </a:endParaRPr>
          </a:p>
          <a:p>
            <a:pPr algn="just" rtl="1"/>
            <a:r>
              <a:rPr lang="fa-IR" dirty="0" smtClean="0">
                <a:cs typeface="B Mitra" pitchFamily="2" charset="-78"/>
              </a:rPr>
              <a:t>از آن جایی که </a:t>
            </a:r>
            <a:r>
              <a:rPr lang="fa-IR" dirty="0" smtClean="0">
                <a:solidFill>
                  <a:schemeClr val="bg2">
                    <a:lumMod val="50000"/>
                  </a:schemeClr>
                </a:solidFill>
                <a:cs typeface="B Mitra" pitchFamily="2" charset="-78"/>
              </a:rPr>
              <a:t>غایت تربیت در انسان در راستای غایت زندگی </a:t>
            </a:r>
            <a:r>
              <a:rPr lang="fa-IR" dirty="0" smtClean="0">
                <a:cs typeface="B Mitra" pitchFamily="2" charset="-78"/>
              </a:rPr>
              <a:t>است ابتدا لازم است به بحث غایت زندگی آدمی بپردازیم و سپس بر اساس آن غایت تربیت را بررسی نماییم: </a:t>
            </a:r>
          </a:p>
          <a:p>
            <a:pPr algn="just" rtl="1"/>
            <a:r>
              <a:rPr lang="fa-IR" dirty="0" smtClean="0">
                <a:solidFill>
                  <a:srgbClr val="7030A0"/>
                </a:solidFill>
                <a:cs typeface="B Mitra" pitchFamily="2" charset="-78"/>
              </a:rPr>
              <a:t>غایت هستی خداوند است و تمامی اجزا و عناصر هستی بسوی مقصود و غایت هستی (یعنی خداوند) حرکت می کنند و انسان به عنوان موجودی آزاد و دارای اختیار از این امکان و فرصت برخوردار است تا بسوی غایت هستی حرکتی اختیاری و آگاهانه داشته باشد که هدایت تشریعی خداوند ناظر به جهت دهی این حرکت آگاهانه و اختیاری است. </a:t>
            </a:r>
          </a:p>
          <a:p>
            <a:pPr algn="just" rtl="1"/>
            <a:r>
              <a:rPr lang="fa-IR" dirty="0" smtClean="0">
                <a:solidFill>
                  <a:srgbClr val="FF0000"/>
                </a:solidFill>
                <a:cs typeface="B Mitra" pitchFamily="2" charset="-78"/>
              </a:rPr>
              <a:t>نایل شدن آدمیان به قرب الهی مستلزم تحقق اختیاری نوعی زندگانی شایسته انسان </a:t>
            </a:r>
            <a:r>
              <a:rPr lang="fa-IR" dirty="0" smtClean="0">
                <a:solidFill>
                  <a:srgbClr val="0070C0"/>
                </a:solidFill>
                <a:cs typeface="B Mitra" pitchFamily="2" charset="-78"/>
              </a:rPr>
              <a:t>بر اساس نظام معیار دینی</a:t>
            </a:r>
            <a:r>
              <a:rPr lang="fa-IR" dirty="0" smtClean="0">
                <a:solidFill>
                  <a:srgbClr val="FF0000"/>
                </a:solidFill>
                <a:cs typeface="B Mitra" pitchFamily="2" charset="-78"/>
              </a:rPr>
              <a:t> است که </a:t>
            </a:r>
            <a:r>
              <a:rPr lang="fa-IR" dirty="0" smtClean="0">
                <a:solidFill>
                  <a:srgbClr val="00B050"/>
                </a:solidFill>
                <a:cs typeface="B Mitra" pitchFamily="2" charset="-78"/>
              </a:rPr>
              <a:t>حیات طیبه </a:t>
            </a:r>
            <a:r>
              <a:rPr lang="fa-IR" dirty="0" smtClean="0">
                <a:solidFill>
                  <a:srgbClr val="FF0000"/>
                </a:solidFill>
                <a:cs typeface="B Mitra" pitchFamily="2" charset="-78"/>
              </a:rPr>
              <a:t>نام دارد. </a:t>
            </a:r>
            <a:r>
              <a:rPr lang="fa-IR" dirty="0" smtClean="0">
                <a:solidFill>
                  <a:srgbClr val="00B050"/>
                </a:solidFill>
                <a:cs typeface="B Mitra" pitchFamily="2" charset="-78"/>
              </a:rPr>
              <a:t>حیات طیبه </a:t>
            </a:r>
            <a:r>
              <a:rPr lang="fa-IR" dirty="0" smtClean="0">
                <a:solidFill>
                  <a:srgbClr val="FF0000"/>
                </a:solidFill>
                <a:cs typeface="B Mitra" pitchFamily="2" charset="-78"/>
              </a:rPr>
              <a:t>وضعیت مطلوبی از زندگانی است که در آن انسان ها با عنایت به شناخت و پذیرش خداوند به عنوان غایت هستی برای دست یابی به آسایش و نیک بختی جاودانه اقدام می نمایند. </a:t>
            </a:r>
            <a:endParaRPr lang="fa-IR" dirty="0" smtClean="0">
              <a:cs typeface="B Mitra" pitchFamily="2" charset="-78"/>
            </a:endParaRPr>
          </a:p>
        </p:txBody>
      </p:sp>
    </p:spTree>
    <p:extLst>
      <p:ext uri="{BB962C8B-B14F-4D97-AF65-F5344CB8AC3E}">
        <p14:creationId xmlns:p14="http://schemas.microsoft.com/office/powerpoint/2010/main" val="567135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600200"/>
            <a:ext cx="6553200" cy="3262432"/>
          </a:xfrm>
          <a:prstGeom prst="rect">
            <a:avLst/>
          </a:prstGeom>
          <a:noFill/>
        </p:spPr>
        <p:txBody>
          <a:bodyPr wrap="square" rtlCol="0">
            <a:spAutoFit/>
          </a:bodyPr>
          <a:lstStyle/>
          <a:p>
            <a:pPr algn="r" rtl="1"/>
            <a:r>
              <a:rPr lang="fa-IR" sz="2800" dirty="0" smtClean="0">
                <a:solidFill>
                  <a:srgbClr val="FF0000"/>
                </a:solidFill>
                <a:cs typeface="B Mitra" pitchFamily="2" charset="-78"/>
              </a:rPr>
              <a:t>ب) تربیت در معنای اصطلاحی</a:t>
            </a:r>
          </a:p>
          <a:p>
            <a:pPr algn="r" rtl="1">
              <a:lnSpc>
                <a:spcPct val="150000"/>
              </a:lnSpc>
            </a:pPr>
            <a:r>
              <a:rPr lang="fa-IR" sz="2000" dirty="0" smtClean="0">
                <a:cs typeface="B Mitra" pitchFamily="2" charset="-78"/>
              </a:rPr>
              <a:t>برای تعریف تربیت به دو شیوه می توان عمل کرد: 1- پژوهشگر با توجه به دیدگاه خاص خود تعریفی از تربیت را ارائه دهد. 2- تعاریف مطرح شده در این زمینه را بررسی و عناصر مشترک آنها را استخراج نماید و بر اساس آن به تعریف تربیت دست یابد. </a:t>
            </a:r>
          </a:p>
          <a:p>
            <a:pPr algn="r" rtl="1">
              <a:lnSpc>
                <a:spcPct val="150000"/>
              </a:lnSpc>
            </a:pPr>
            <a:r>
              <a:rPr lang="fa-IR" sz="2000" dirty="0" smtClean="0">
                <a:cs typeface="B Mitra" pitchFamily="2" charset="-78"/>
              </a:rPr>
              <a:t>در این ارائه شیوه دوم بدلیل اتقان و جامعیت آن بکار گرفته شده است. بر این اساس ابتدا نمونه ای از تعریف ها را نقل و سپس به استخراج عناصر مشترک آنها می پردازیم.</a:t>
            </a:r>
          </a:p>
          <a:p>
            <a:pPr algn="r" rtl="1"/>
            <a:r>
              <a:rPr lang="fa-IR" sz="2000" dirty="0" smtClean="0">
                <a:cs typeface="B Mitra" pitchFamily="2" charset="-78"/>
              </a:rPr>
              <a:t>   </a:t>
            </a:r>
            <a:r>
              <a:rPr lang="fa-IR" sz="2800" dirty="0" smtClean="0">
                <a:solidFill>
                  <a:srgbClr val="FF0000"/>
                </a:solidFill>
                <a:cs typeface="B Mitra" pitchFamily="2" charset="-78"/>
              </a:rPr>
              <a:t> </a:t>
            </a:r>
            <a:endParaRPr lang="en-US" sz="2800" dirty="0">
              <a:solidFill>
                <a:srgbClr val="FF0000"/>
              </a:solidFill>
              <a:cs typeface="B Mitra" pitchFamily="2" charset="-78"/>
            </a:endParaRPr>
          </a:p>
        </p:txBody>
      </p:sp>
    </p:spTree>
    <p:extLst>
      <p:ext uri="{BB962C8B-B14F-4D97-AF65-F5344CB8AC3E}">
        <p14:creationId xmlns:p14="http://schemas.microsoft.com/office/powerpoint/2010/main" val="198257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a:bodyPr>
          <a:lstStyle/>
          <a:p>
            <a:pPr algn="just" rtl="1"/>
            <a:r>
              <a:rPr lang="fa-IR" dirty="0" smtClean="0">
                <a:cs typeface="B Mitra" pitchFamily="2" charset="-78"/>
              </a:rPr>
              <a:t>برای تحقق </a:t>
            </a:r>
            <a:r>
              <a:rPr lang="fa-IR" dirty="0" smtClean="0">
                <a:solidFill>
                  <a:srgbClr val="00B050"/>
                </a:solidFill>
                <a:cs typeface="B Mitra" pitchFamily="2" charset="-78"/>
              </a:rPr>
              <a:t>حیات طیبه </a:t>
            </a:r>
            <a:r>
              <a:rPr lang="fa-IR" dirty="0" smtClean="0">
                <a:cs typeface="B Mitra" pitchFamily="2" charset="-78"/>
              </a:rPr>
              <a:t>لازم است که تمامی </a:t>
            </a:r>
            <a:r>
              <a:rPr lang="fa-IR" dirty="0">
                <a:solidFill>
                  <a:schemeClr val="accent1">
                    <a:lumMod val="75000"/>
                  </a:schemeClr>
                </a:solidFill>
                <a:cs typeface="B Mitra" pitchFamily="2" charset="-78"/>
              </a:rPr>
              <a:t>برنامه ریزی </a:t>
            </a:r>
            <a:r>
              <a:rPr lang="fa-IR" dirty="0" smtClean="0">
                <a:solidFill>
                  <a:schemeClr val="accent1">
                    <a:lumMod val="75000"/>
                  </a:schemeClr>
                </a:solidFill>
                <a:cs typeface="B Mitra" pitchFamily="2" charset="-78"/>
              </a:rPr>
              <a:t>های بشر در زندگی روزمره اش از قبیل مدنیت، علم و فن آوری</a:t>
            </a:r>
            <a:r>
              <a:rPr lang="fa-IR" dirty="0" smtClean="0">
                <a:cs typeface="B Mitra" pitchFamily="2" charset="-78"/>
              </a:rPr>
              <a:t> </a:t>
            </a:r>
            <a:r>
              <a:rPr lang="fa-IR" dirty="0">
                <a:cs typeface="B Mitra" pitchFamily="2" charset="-78"/>
              </a:rPr>
              <a:t>و </a:t>
            </a:r>
            <a:r>
              <a:rPr lang="fa-IR" dirty="0">
                <a:solidFill>
                  <a:srgbClr val="00B0F0"/>
                </a:solidFill>
                <a:cs typeface="B Mitra" pitchFamily="2" charset="-78"/>
              </a:rPr>
              <a:t>سازمان دهی تمامی نهادهای اجتماعی اعم از سیاست، اقتصاد، فرهنگ، بهداشت و تمامی اعمال فردی و اجتماعی </a:t>
            </a:r>
            <a:r>
              <a:rPr lang="fa-IR" dirty="0" smtClean="0">
                <a:cs typeface="B Mitra" pitchFamily="2" charset="-78"/>
              </a:rPr>
              <a:t>تنها در راستای هدف غایی و مراتب حیات طیبه او باشد.  </a:t>
            </a:r>
          </a:p>
          <a:p>
            <a:pPr algn="r" rtl="1"/>
            <a:r>
              <a:rPr lang="fa-IR" dirty="0" smtClean="0">
                <a:cs typeface="B Mitra" pitchFamily="2" charset="-78"/>
              </a:rPr>
              <a:t>لذا در تحقق مراتب حیات طیبه در همه ابعاد تمام افراد و نهادهای جامعه اسلامی متناسب با ظرفیت ها و تاثیرات خود مسئولیت دارند و باید در مشارکتی همدلانه و هماهنگ فعالیت کنند.  </a:t>
            </a:r>
            <a:endParaRPr lang="fa-IR" dirty="0">
              <a:cs typeface="B Mitra" pitchFamily="2" charset="-78"/>
            </a:endParaRPr>
          </a:p>
          <a:p>
            <a:pPr algn="r" rtl="1"/>
            <a:endParaRPr lang="en-US" dirty="0"/>
          </a:p>
        </p:txBody>
      </p:sp>
    </p:spTree>
    <p:extLst>
      <p:ext uri="{BB962C8B-B14F-4D97-AF65-F5344CB8AC3E}">
        <p14:creationId xmlns:p14="http://schemas.microsoft.com/office/powerpoint/2010/main" val="266849585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a:bodyPr>
          <a:lstStyle/>
          <a:p>
            <a:pPr algn="r" rtl="1"/>
            <a:r>
              <a:rPr lang="fa-IR" dirty="0" smtClean="0">
                <a:cs typeface="B Mitra" pitchFamily="2" charset="-78"/>
              </a:rPr>
              <a:t>نتیجه تربیت</a:t>
            </a:r>
          </a:p>
          <a:p>
            <a:pPr algn="just" rtl="1"/>
            <a:r>
              <a:rPr lang="fa-IR" dirty="0" smtClean="0">
                <a:cs typeface="B Mitra" pitchFamily="2" charset="-78"/>
              </a:rPr>
              <a:t>در مسیر رسیدن جامعه اسلامی به قرب الی الله (غایت زندگی انسان) لازم است که زمینه هدایت افراد جامعه در جهت تحقق مراتب حیات طیبه در همه ابعاد فراهم آید. </a:t>
            </a:r>
            <a:r>
              <a:rPr lang="fa-IR" dirty="0" smtClean="0">
                <a:solidFill>
                  <a:schemeClr val="accent1"/>
                </a:solidFill>
                <a:cs typeface="B Mitra" pitchFamily="2" charset="-78"/>
              </a:rPr>
              <a:t>لذا جامعه اسلامی برای رسیدن به این مقصود از فرایند تربیت کمک می گیرد تا افراد جامعه برای تحقق مراتب حیات طیبه در همه ابعاد آماده شوند</a:t>
            </a:r>
            <a:r>
              <a:rPr lang="fa-IR" dirty="0" smtClean="0">
                <a:cs typeface="B Mitra" pitchFamily="2" charset="-78"/>
              </a:rPr>
              <a:t>. </a:t>
            </a:r>
          </a:p>
          <a:p>
            <a:pPr algn="just" rtl="1"/>
            <a:r>
              <a:rPr lang="fa-IR" dirty="0" smtClean="0">
                <a:cs typeface="B Mitra" pitchFamily="2" charset="-78"/>
              </a:rPr>
              <a:t>از این رو: </a:t>
            </a:r>
            <a:r>
              <a:rPr lang="fa-IR" dirty="0" smtClean="0">
                <a:solidFill>
                  <a:schemeClr val="accent2">
                    <a:lumMod val="75000"/>
                  </a:schemeClr>
                </a:solidFill>
                <a:cs typeface="B Mitra" pitchFamily="2" charset="-78"/>
              </a:rPr>
              <a:t>نظام </a:t>
            </a:r>
            <a:r>
              <a:rPr lang="fa-IR" dirty="0">
                <a:solidFill>
                  <a:schemeClr val="accent2">
                    <a:lumMod val="75000"/>
                  </a:schemeClr>
                </a:solidFill>
                <a:cs typeface="B Mitra" pitchFamily="2" charset="-78"/>
              </a:rPr>
              <a:t>تعلیم و تربیت باید کاملا در خدمت اهداف غایی باشد، و غایات تربیت زمانی تحقق می یابند که اجزای مختلف نظام تربیتی با یکدیگر هماهنگ شوند. </a:t>
            </a:r>
          </a:p>
          <a:p>
            <a:pPr algn="just" rtl="1"/>
            <a:r>
              <a:rPr lang="fa-IR" dirty="0" smtClean="0">
                <a:solidFill>
                  <a:srgbClr val="00B050"/>
                </a:solidFill>
                <a:cs typeface="B Mitra" pitchFamily="2" charset="-78"/>
              </a:rPr>
              <a:t>بر این اساس نتیجه تربیت آماده شدن افراد جامعه برای تحقق آگاهانه و اختیاری مراتب حیات طیبه در همه ابعاد در مسیر قرب الی الله است. </a:t>
            </a:r>
            <a:endParaRPr lang="en-US" dirty="0">
              <a:solidFill>
                <a:srgbClr val="00B050"/>
              </a:solidFill>
            </a:endParaRPr>
          </a:p>
        </p:txBody>
      </p:sp>
    </p:spTree>
    <p:extLst>
      <p:ext uri="{BB962C8B-B14F-4D97-AF65-F5344CB8AC3E}">
        <p14:creationId xmlns:p14="http://schemas.microsoft.com/office/powerpoint/2010/main" val="158249877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lstStyle/>
          <a:p>
            <a:pPr algn="r" rtl="1"/>
            <a:r>
              <a:rPr lang="fa-IR" dirty="0" smtClean="0">
                <a:cs typeface="B Mitra" pitchFamily="2" charset="-78"/>
              </a:rPr>
              <a:t>سؤال: </a:t>
            </a:r>
            <a:r>
              <a:rPr lang="fa-IR" dirty="0" smtClean="0">
                <a:solidFill>
                  <a:srgbClr val="00B050"/>
                </a:solidFill>
                <a:cs typeface="B Mitra" pitchFamily="2" charset="-78"/>
              </a:rPr>
              <a:t>آیا فهم </a:t>
            </a:r>
            <a:r>
              <a:rPr lang="fa-IR" dirty="0">
                <a:solidFill>
                  <a:srgbClr val="00B050"/>
                </a:solidFill>
                <a:cs typeface="B Mitra" pitchFamily="2" charset="-78"/>
              </a:rPr>
              <a:t>و اندیشه بشر به تنهایی قادر </a:t>
            </a:r>
            <a:r>
              <a:rPr lang="fa-IR" dirty="0" smtClean="0">
                <a:solidFill>
                  <a:srgbClr val="00B050"/>
                </a:solidFill>
                <a:cs typeface="B Mitra" pitchFamily="2" charset="-78"/>
              </a:rPr>
              <a:t>است نظامی </a:t>
            </a:r>
            <a:r>
              <a:rPr lang="fa-IR" dirty="0">
                <a:solidFill>
                  <a:srgbClr val="00B050"/>
                </a:solidFill>
                <a:cs typeface="B Mitra" pitchFamily="2" charset="-78"/>
              </a:rPr>
              <a:t>را در تعلیم و تربیت بنا </a:t>
            </a:r>
            <a:r>
              <a:rPr lang="fa-IR" dirty="0" smtClean="0">
                <a:solidFill>
                  <a:srgbClr val="00B050"/>
                </a:solidFill>
                <a:cs typeface="B Mitra" pitchFamily="2" charset="-78"/>
              </a:rPr>
              <a:t>کند تا زمینه هدایت افراد جامعه اسلامی در تحقق مراتب حیات طیبه در همه ابعاد آن را فراهم آورد؟ </a:t>
            </a:r>
          </a:p>
          <a:p>
            <a:pPr algn="just" rtl="1"/>
            <a:r>
              <a:rPr lang="fa-IR" dirty="0" smtClean="0">
                <a:solidFill>
                  <a:srgbClr val="FF0000"/>
                </a:solidFill>
                <a:cs typeface="B Mitra" pitchFamily="2" charset="-78"/>
              </a:rPr>
              <a:t>از </a:t>
            </a:r>
            <a:r>
              <a:rPr lang="fa-IR" dirty="0">
                <a:solidFill>
                  <a:srgbClr val="FF0000"/>
                </a:solidFill>
                <a:cs typeface="B Mitra" pitchFamily="2" charset="-78"/>
              </a:rPr>
              <a:t>این رو باید دست خود به سوی منبعی دراز کند که سرشار از معرفت نسبت به کلیات و جزئیات است و این منبع همان دریای معارف دینی است که از سوی خداوند حکیم و بواسطه پیامبر بزرگ اسلام بر بشر نازل شده است. </a:t>
            </a:r>
            <a:endParaRPr lang="en-US" dirty="0">
              <a:solidFill>
                <a:srgbClr val="FF0000"/>
              </a:solidFill>
              <a:cs typeface="B Mitra" pitchFamily="2" charset="-78"/>
            </a:endParaRPr>
          </a:p>
          <a:p>
            <a:pPr algn="r" rtl="1"/>
            <a:endParaRPr lang="en-US" dirty="0"/>
          </a:p>
          <a:p>
            <a:pPr algn="r" rtl="1"/>
            <a:endParaRPr lang="en-US" dirty="0"/>
          </a:p>
        </p:txBody>
      </p:sp>
    </p:spTree>
    <p:extLst>
      <p:ext uri="{BB962C8B-B14F-4D97-AF65-F5344CB8AC3E}">
        <p14:creationId xmlns:p14="http://schemas.microsoft.com/office/powerpoint/2010/main" val="421595415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lnSpcReduction="10000"/>
          </a:bodyPr>
          <a:lstStyle/>
          <a:p>
            <a:pPr algn="r" rtl="1"/>
            <a:r>
              <a:rPr lang="fa-IR" dirty="0" smtClean="0">
                <a:solidFill>
                  <a:srgbClr val="C00000"/>
                </a:solidFill>
                <a:cs typeface="B Mitra" pitchFamily="2" charset="-78"/>
              </a:rPr>
              <a:t>تعیین و تشخیص هدف غایی(ویژگی های هدف غایی)</a:t>
            </a:r>
          </a:p>
          <a:p>
            <a:pPr algn="just" rtl="1"/>
            <a:r>
              <a:rPr lang="fa-IR" dirty="0" smtClean="0">
                <a:cs typeface="B Mitra" pitchFamily="2" charset="-78"/>
              </a:rPr>
              <a:t>با توجه به اینکه همه هدف های کلی و جزئی در نهایت باید در طریق وصول به هدف غایی باشند، لازم است که هدف غایی:</a:t>
            </a:r>
          </a:p>
          <a:p>
            <a:pPr algn="just" rtl="1"/>
            <a:r>
              <a:rPr lang="fa-IR" dirty="0" smtClean="0">
                <a:cs typeface="B Mitra" pitchFamily="2" charset="-78"/>
              </a:rPr>
              <a:t> </a:t>
            </a:r>
            <a:r>
              <a:rPr lang="fa-IR" dirty="0" smtClean="0">
                <a:solidFill>
                  <a:srgbClr val="7030A0"/>
                </a:solidFill>
                <a:cs typeface="B Mitra" pitchFamily="2" charset="-78"/>
              </a:rPr>
              <a:t>در طول همه آنها </a:t>
            </a:r>
            <a:r>
              <a:rPr lang="fa-IR" dirty="0" smtClean="0">
                <a:cs typeface="B Mitra" pitchFamily="2" charset="-78"/>
              </a:rPr>
              <a:t>و</a:t>
            </a:r>
          </a:p>
          <a:p>
            <a:pPr algn="just" rtl="1"/>
            <a:r>
              <a:rPr lang="fa-IR" dirty="0" smtClean="0">
                <a:solidFill>
                  <a:srgbClr val="0070C0"/>
                </a:solidFill>
                <a:cs typeface="B Mitra" pitchFamily="2" charset="-78"/>
              </a:rPr>
              <a:t>کلی تر از همه آنها باشد. </a:t>
            </a:r>
          </a:p>
          <a:p>
            <a:pPr algn="just" rtl="1"/>
            <a:r>
              <a:rPr lang="fa-IR" dirty="0" smtClean="0">
                <a:solidFill>
                  <a:schemeClr val="accent3">
                    <a:lumMod val="60000"/>
                    <a:lumOff val="40000"/>
                  </a:schemeClr>
                </a:solidFill>
                <a:cs typeface="B Mitra" pitchFamily="2" charset="-78"/>
              </a:rPr>
              <a:t>نباید به شأنی از شئون انسانی و بُعد خاصی از وجود او باشد</a:t>
            </a:r>
            <a:r>
              <a:rPr lang="fa-IR" dirty="0" smtClean="0">
                <a:cs typeface="B Mitra" pitchFamily="2" charset="-78"/>
              </a:rPr>
              <a:t>. </a:t>
            </a:r>
          </a:p>
          <a:p>
            <a:pPr algn="just" rtl="1"/>
            <a:r>
              <a:rPr lang="fa-IR" dirty="0" smtClean="0">
                <a:solidFill>
                  <a:srgbClr val="00B0F0"/>
                </a:solidFill>
                <a:cs typeface="B Mitra" pitchFamily="2" charset="-78"/>
              </a:rPr>
              <a:t>باید کلی ترین هدف ها باشد و همه را بدنبال خود بکشاند. </a:t>
            </a:r>
          </a:p>
          <a:p>
            <a:pPr algn="just" rtl="1"/>
            <a:r>
              <a:rPr lang="fa-IR" dirty="0" smtClean="0">
                <a:solidFill>
                  <a:srgbClr val="00B050"/>
                </a:solidFill>
                <a:cs typeface="B Mitra" pitchFamily="2" charset="-78"/>
              </a:rPr>
              <a:t>منطقا هم یکی بیشتر نباید باشد. </a:t>
            </a:r>
          </a:p>
          <a:p>
            <a:pPr algn="just" rtl="1"/>
            <a:r>
              <a:rPr lang="fa-IR" dirty="0" smtClean="0">
                <a:solidFill>
                  <a:srgbClr val="FF0000"/>
                </a:solidFill>
                <a:cs typeface="B Mitra" pitchFamily="2" charset="-78"/>
              </a:rPr>
              <a:t>و چون برای زندگی و تربیت انسان است باید همساز با فطرت و استعداد و نیاز ذاتی بشر باشد. </a:t>
            </a:r>
          </a:p>
          <a:p>
            <a:pPr algn="just" rtl="1"/>
            <a:r>
              <a:rPr lang="fa-IR" dirty="0" smtClean="0">
                <a:cs typeface="B Mitra" pitchFamily="2" charset="-78"/>
              </a:rPr>
              <a:t>مجموع این ویژگی ها سبب می شود تا </a:t>
            </a:r>
            <a:r>
              <a:rPr lang="fa-IR" dirty="0" smtClean="0">
                <a:solidFill>
                  <a:schemeClr val="accent2">
                    <a:lumMod val="75000"/>
                  </a:schemeClr>
                </a:solidFill>
                <a:cs typeface="B Mitra" pitchFamily="2" charset="-78"/>
              </a:rPr>
              <a:t>هدف غایی برانگیزاننده</a:t>
            </a:r>
            <a:r>
              <a:rPr lang="fa-IR" dirty="0" smtClean="0">
                <a:cs typeface="B Mitra" pitchFamily="2" charset="-78"/>
              </a:rPr>
              <a:t>، </a:t>
            </a:r>
            <a:r>
              <a:rPr lang="fa-IR" dirty="0" smtClean="0">
                <a:solidFill>
                  <a:schemeClr val="accent1">
                    <a:lumMod val="75000"/>
                  </a:schemeClr>
                </a:solidFill>
                <a:cs typeface="B Mitra" pitchFamily="2" charset="-78"/>
              </a:rPr>
              <a:t>امیدبخش</a:t>
            </a:r>
            <a:r>
              <a:rPr lang="fa-IR" dirty="0" smtClean="0">
                <a:cs typeface="B Mitra" pitchFamily="2" charset="-78"/>
              </a:rPr>
              <a:t>، و </a:t>
            </a:r>
            <a:r>
              <a:rPr lang="fa-IR" dirty="0" smtClean="0">
                <a:solidFill>
                  <a:srgbClr val="00B0F0"/>
                </a:solidFill>
                <a:cs typeface="B Mitra" pitchFamily="2" charset="-78"/>
              </a:rPr>
              <a:t>تحریک کننده </a:t>
            </a:r>
            <a:r>
              <a:rPr lang="fa-IR" dirty="0" smtClean="0">
                <a:cs typeface="B Mitra" pitchFamily="2" charset="-78"/>
              </a:rPr>
              <a:t>باشد و انسان را با سرعت بیشتر برای رسیدن به آن وادارد.  </a:t>
            </a:r>
          </a:p>
          <a:p>
            <a:pPr algn="r" rtl="1"/>
            <a:endParaRPr lang="en-US" dirty="0">
              <a:cs typeface="B Mitra" pitchFamily="2" charset="-78"/>
            </a:endParaRPr>
          </a:p>
        </p:txBody>
      </p:sp>
    </p:spTree>
    <p:extLst>
      <p:ext uri="{BB962C8B-B14F-4D97-AF65-F5344CB8AC3E}">
        <p14:creationId xmlns:p14="http://schemas.microsoft.com/office/powerpoint/2010/main" val="16533382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lstStyle/>
          <a:p>
            <a:pPr algn="r" rtl="1"/>
            <a:r>
              <a:rPr lang="fa-IR" dirty="0" smtClean="0">
                <a:cs typeface="B Mitra" pitchFamily="2" charset="-78"/>
              </a:rPr>
              <a:t>سؤال: آیا می توان هدفی یافت که دارای این ویژگی ها باشد؟ و هیچ هدف دیگری به پای آن نرسد؟ </a:t>
            </a:r>
          </a:p>
          <a:p>
            <a:pPr algn="r" rtl="1"/>
            <a:r>
              <a:rPr lang="fa-IR" dirty="0" smtClean="0">
                <a:cs typeface="B Mitra" pitchFamily="2" charset="-78"/>
              </a:rPr>
              <a:t>در قرآن کریم واژه هایی هستند که ناظر بر هدف ها می باشند اما حیطه آنها از حیث وسعت و ضیق بر هم منطبق نیستند: </a:t>
            </a:r>
          </a:p>
          <a:p>
            <a:pPr algn="just" rtl="1"/>
            <a:r>
              <a:rPr lang="fa-IR" dirty="0" smtClean="0">
                <a:solidFill>
                  <a:srgbClr val="00B0F0"/>
                </a:solidFill>
                <a:cs typeface="B Mitra" pitchFamily="2" charset="-78"/>
              </a:rPr>
              <a:t>1- بعضی از آن اهداف، هدف های دیگر را در درون خود جای می دهند</a:t>
            </a:r>
            <a:r>
              <a:rPr lang="fa-IR" dirty="0" smtClean="0">
                <a:cs typeface="B Mitra" pitchFamily="2" charset="-78"/>
              </a:rPr>
              <a:t> </a:t>
            </a:r>
            <a:r>
              <a:rPr lang="fa-IR" dirty="0" smtClean="0">
                <a:solidFill>
                  <a:srgbClr val="00B0F0"/>
                </a:solidFill>
                <a:cs typeface="B Mitra" pitchFamily="2" charset="-78"/>
              </a:rPr>
              <a:t>و اختصاص به شأن معینی ندارند و همه شئون آدمی را در بر می گیرند و به همین جهت </a:t>
            </a:r>
            <a:r>
              <a:rPr lang="fa-IR" dirty="0" smtClean="0">
                <a:solidFill>
                  <a:srgbClr val="FF0000"/>
                </a:solidFill>
                <a:cs typeface="B Mitra" pitchFamily="2" charset="-78"/>
              </a:rPr>
              <a:t>اهداف غایی</a:t>
            </a:r>
            <a:r>
              <a:rPr lang="fa-IR" dirty="0" smtClean="0">
                <a:solidFill>
                  <a:srgbClr val="00B0F0"/>
                </a:solidFill>
                <a:cs typeface="B Mitra" pitchFamily="2" charset="-78"/>
              </a:rPr>
              <a:t> محسوب می شوند</a:t>
            </a:r>
            <a:r>
              <a:rPr lang="fa-IR" dirty="0" smtClean="0">
                <a:cs typeface="B Mitra" pitchFamily="2" charset="-78"/>
              </a:rPr>
              <a:t> که عبارتند از: </a:t>
            </a:r>
            <a:r>
              <a:rPr lang="fa-IR" dirty="0" smtClean="0">
                <a:solidFill>
                  <a:srgbClr val="FF0000"/>
                </a:solidFill>
                <a:cs typeface="B Mitra" pitchFamily="2" charset="-78"/>
              </a:rPr>
              <a:t>هدایت و رشد</a:t>
            </a:r>
            <a:r>
              <a:rPr lang="fa-IR" dirty="0" smtClean="0">
                <a:cs typeface="B Mitra" pitchFamily="2" charset="-78"/>
              </a:rPr>
              <a:t>، </a:t>
            </a:r>
            <a:r>
              <a:rPr lang="fa-IR" dirty="0" smtClean="0">
                <a:solidFill>
                  <a:srgbClr val="C00000"/>
                </a:solidFill>
                <a:cs typeface="B Mitra" pitchFamily="2" charset="-78"/>
              </a:rPr>
              <a:t>طهارت و حیات طیبه</a:t>
            </a:r>
            <a:r>
              <a:rPr lang="fa-IR" dirty="0" smtClean="0">
                <a:cs typeface="B Mitra" pitchFamily="2" charset="-78"/>
              </a:rPr>
              <a:t>، </a:t>
            </a:r>
            <a:r>
              <a:rPr lang="fa-IR" dirty="0" smtClean="0">
                <a:solidFill>
                  <a:schemeClr val="accent2">
                    <a:lumMod val="75000"/>
                  </a:schemeClr>
                </a:solidFill>
                <a:cs typeface="B Mitra" pitchFamily="2" charset="-78"/>
              </a:rPr>
              <a:t>تقو</a:t>
            </a:r>
            <a:r>
              <a:rPr lang="fa-IR" dirty="0" smtClean="0">
                <a:cs typeface="B Mitra" pitchFamily="2" charset="-78"/>
              </a:rPr>
              <a:t>ا، </a:t>
            </a:r>
            <a:r>
              <a:rPr lang="fa-IR" dirty="0" smtClean="0">
                <a:solidFill>
                  <a:srgbClr val="00B050"/>
                </a:solidFill>
                <a:cs typeface="B Mitra" pitchFamily="2" charset="-78"/>
              </a:rPr>
              <a:t>قرب و رضوان </a:t>
            </a:r>
            <a:r>
              <a:rPr lang="fa-IR" dirty="0" smtClean="0">
                <a:cs typeface="B Mitra" pitchFamily="2" charset="-78"/>
              </a:rPr>
              <a:t>و </a:t>
            </a:r>
            <a:r>
              <a:rPr lang="fa-IR" dirty="0" smtClean="0">
                <a:solidFill>
                  <a:srgbClr val="7030A0"/>
                </a:solidFill>
                <a:cs typeface="B Mitra" pitchFamily="2" charset="-78"/>
              </a:rPr>
              <a:t>عبادت</a:t>
            </a:r>
            <a:r>
              <a:rPr lang="fa-IR" dirty="0" smtClean="0">
                <a:cs typeface="B Mitra" pitchFamily="2" charset="-78"/>
              </a:rPr>
              <a:t>. </a:t>
            </a:r>
          </a:p>
          <a:p>
            <a:pPr algn="just" rtl="1"/>
            <a:r>
              <a:rPr lang="fa-IR" dirty="0" smtClean="0">
                <a:cs typeface="B Mitra" pitchFamily="2" charset="-78"/>
              </a:rPr>
              <a:t>البته در میان اینها نیز </a:t>
            </a:r>
            <a:r>
              <a:rPr lang="fa-IR" dirty="0" smtClean="0">
                <a:solidFill>
                  <a:srgbClr val="00B050"/>
                </a:solidFill>
                <a:cs typeface="B Mitra" pitchFamily="2" charset="-78"/>
              </a:rPr>
              <a:t>قرب و رضوان </a:t>
            </a:r>
            <a:r>
              <a:rPr lang="fa-IR" dirty="0" smtClean="0">
                <a:cs typeface="B Mitra" pitchFamily="2" charset="-78"/>
              </a:rPr>
              <a:t>بیشتر رنگ هدف غایی را دارند و بقیه </a:t>
            </a:r>
            <a:r>
              <a:rPr lang="fa-IR" dirty="0" smtClean="0">
                <a:solidFill>
                  <a:srgbClr val="00B0F0"/>
                </a:solidFill>
                <a:cs typeface="B Mitra" pitchFamily="2" charset="-78"/>
              </a:rPr>
              <a:t>بیشتر شبیه به مسیر و طریق هستند</a:t>
            </a:r>
            <a:r>
              <a:rPr lang="fa-IR" dirty="0" smtClean="0">
                <a:cs typeface="B Mitra" pitchFamily="2" charset="-78"/>
              </a:rPr>
              <a:t> و </a:t>
            </a:r>
            <a:r>
              <a:rPr lang="fa-IR" dirty="0" smtClean="0">
                <a:solidFill>
                  <a:srgbClr val="7030A0"/>
                </a:solidFill>
                <a:cs typeface="B Mitra" pitchFamily="2" charset="-78"/>
              </a:rPr>
              <a:t>آدمی را به بالاترین درجات قرب و رضوان می رسانند</a:t>
            </a:r>
            <a:r>
              <a:rPr lang="fa-IR" dirty="0" smtClean="0">
                <a:cs typeface="B Mitra" pitchFamily="2" charset="-78"/>
              </a:rPr>
              <a:t> یا </a:t>
            </a:r>
            <a:r>
              <a:rPr lang="fa-IR" dirty="0" smtClean="0">
                <a:solidFill>
                  <a:schemeClr val="accent3">
                    <a:lumMod val="60000"/>
                    <a:lumOff val="40000"/>
                  </a:schemeClr>
                </a:solidFill>
                <a:cs typeface="B Mitra" pitchFamily="2" charset="-78"/>
              </a:rPr>
              <a:t>نقش سببی را دارند و مسبّب آنها قرب و رضوان است</a:t>
            </a:r>
            <a:r>
              <a:rPr lang="fa-IR" dirty="0" smtClean="0">
                <a:cs typeface="B Mitra" pitchFamily="2" charset="-78"/>
              </a:rPr>
              <a:t>.  </a:t>
            </a:r>
          </a:p>
          <a:p>
            <a:pPr algn="r" rtl="1"/>
            <a:endParaRPr lang="fa-IR" dirty="0" smtClean="0">
              <a:cs typeface="B Mitra" pitchFamily="2" charset="-78"/>
            </a:endParaRPr>
          </a:p>
        </p:txBody>
      </p:sp>
    </p:spTree>
    <p:extLst>
      <p:ext uri="{BB962C8B-B14F-4D97-AF65-F5344CB8AC3E}">
        <p14:creationId xmlns:p14="http://schemas.microsoft.com/office/powerpoint/2010/main" val="55520875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a:bodyPr>
          <a:lstStyle/>
          <a:p>
            <a:pPr algn="r" rtl="1"/>
            <a:r>
              <a:rPr lang="fa-IR" dirty="0">
                <a:solidFill>
                  <a:srgbClr val="00B0F0"/>
                </a:solidFill>
                <a:cs typeface="B Mitra" pitchFamily="2" charset="-78"/>
              </a:rPr>
              <a:t>2- </a:t>
            </a:r>
            <a:r>
              <a:rPr lang="fa-IR" dirty="0" smtClean="0">
                <a:solidFill>
                  <a:srgbClr val="00B0F0"/>
                </a:solidFill>
                <a:cs typeface="B Mitra" pitchFamily="2" charset="-78"/>
              </a:rPr>
              <a:t>اما برخی اهداف در کنار یکدیگر قرار می گیرند و با همدیگر رابطه عرضی دارند؛ چرا که هر کدام به شأن خاصی از شئون انسان مربوط هستند. </a:t>
            </a:r>
            <a:r>
              <a:rPr lang="fa-IR" dirty="0" smtClean="0">
                <a:solidFill>
                  <a:srgbClr val="FF0000"/>
                </a:solidFill>
                <a:cs typeface="B Mitra" pitchFamily="2" charset="-78"/>
              </a:rPr>
              <a:t>مانند: </a:t>
            </a:r>
            <a:r>
              <a:rPr lang="fa-IR" dirty="0" smtClean="0">
                <a:solidFill>
                  <a:srgbClr val="7030A0"/>
                </a:solidFill>
                <a:cs typeface="B Mitra" pitchFamily="2" charset="-78"/>
              </a:rPr>
              <a:t>صحت، قوت و نظافت</a:t>
            </a:r>
            <a:r>
              <a:rPr lang="fa-IR" dirty="0" smtClean="0">
                <a:solidFill>
                  <a:srgbClr val="FF0000"/>
                </a:solidFill>
                <a:cs typeface="B Mitra" pitchFamily="2" charset="-78"/>
              </a:rPr>
              <a:t>(شأن جسمی)، </a:t>
            </a:r>
            <a:r>
              <a:rPr lang="fa-IR" dirty="0" smtClean="0">
                <a:solidFill>
                  <a:srgbClr val="002060"/>
                </a:solidFill>
                <a:cs typeface="B Mitra" pitchFamily="2" charset="-78"/>
              </a:rPr>
              <a:t>تفکر و تعقل</a:t>
            </a:r>
            <a:r>
              <a:rPr lang="fa-IR" dirty="0" smtClean="0">
                <a:solidFill>
                  <a:srgbClr val="FF0000"/>
                </a:solidFill>
                <a:cs typeface="B Mitra" pitchFamily="2" charset="-78"/>
              </a:rPr>
              <a:t>(شأن فکری)، </a:t>
            </a:r>
            <a:r>
              <a:rPr lang="fa-IR" dirty="0" smtClean="0">
                <a:solidFill>
                  <a:srgbClr val="0070C0"/>
                </a:solidFill>
                <a:cs typeface="B Mitra" pitchFamily="2" charset="-78"/>
              </a:rPr>
              <a:t>تزکیه و تهذیب</a:t>
            </a:r>
            <a:r>
              <a:rPr lang="fa-IR" dirty="0" smtClean="0">
                <a:solidFill>
                  <a:srgbClr val="FF0000"/>
                </a:solidFill>
                <a:cs typeface="B Mitra" pitchFamily="2" charset="-78"/>
              </a:rPr>
              <a:t>(شأن اخلاقی)، </a:t>
            </a:r>
            <a:r>
              <a:rPr lang="fa-IR" dirty="0" smtClean="0">
                <a:solidFill>
                  <a:srgbClr val="00B050"/>
                </a:solidFill>
                <a:cs typeface="B Mitra" pitchFamily="2" charset="-78"/>
              </a:rPr>
              <a:t>اقامه قسط</a:t>
            </a:r>
            <a:r>
              <a:rPr lang="fa-IR" dirty="0" smtClean="0">
                <a:solidFill>
                  <a:srgbClr val="FF0000"/>
                </a:solidFill>
                <a:cs typeface="B Mitra" pitchFamily="2" charset="-78"/>
              </a:rPr>
              <a:t>(شأن اقتصادی)، </a:t>
            </a:r>
            <a:r>
              <a:rPr lang="fa-IR" dirty="0" smtClean="0">
                <a:solidFill>
                  <a:schemeClr val="accent1"/>
                </a:solidFill>
                <a:cs typeface="B Mitra" pitchFamily="2" charset="-78"/>
              </a:rPr>
              <a:t>تعاون</a:t>
            </a:r>
            <a:r>
              <a:rPr lang="fa-IR" dirty="0" smtClean="0">
                <a:solidFill>
                  <a:srgbClr val="FF0000"/>
                </a:solidFill>
                <a:cs typeface="B Mitra" pitchFamily="2" charset="-78"/>
              </a:rPr>
              <a:t>(شأن اجتماعی) و </a:t>
            </a:r>
            <a:r>
              <a:rPr lang="fa-IR" dirty="0" smtClean="0">
                <a:solidFill>
                  <a:schemeClr val="accent2"/>
                </a:solidFill>
                <a:cs typeface="B Mitra" pitchFamily="2" charset="-78"/>
              </a:rPr>
              <a:t>استقلال و عزت جامعه اسلامی</a:t>
            </a:r>
            <a:r>
              <a:rPr lang="fa-IR" dirty="0" smtClean="0">
                <a:solidFill>
                  <a:srgbClr val="FF0000"/>
                </a:solidFill>
                <a:cs typeface="B Mitra" pitchFamily="2" charset="-78"/>
              </a:rPr>
              <a:t>(شأن سیاسی).</a:t>
            </a:r>
          </a:p>
          <a:p>
            <a:pPr algn="r" rtl="1"/>
            <a:r>
              <a:rPr lang="fa-IR" dirty="0" smtClean="0">
                <a:cs typeface="B Mitra" pitchFamily="2" charset="-78"/>
              </a:rPr>
              <a:t>اینها همان </a:t>
            </a:r>
            <a:r>
              <a:rPr lang="fa-IR" dirty="0" smtClean="0">
                <a:solidFill>
                  <a:srgbClr val="00B0F0"/>
                </a:solidFill>
                <a:cs typeface="B Mitra" pitchFamily="2" charset="-78"/>
              </a:rPr>
              <a:t>اهداف کلی </a:t>
            </a:r>
            <a:r>
              <a:rPr lang="fa-IR" dirty="0" smtClean="0">
                <a:cs typeface="B Mitra" pitchFamily="2" charset="-78"/>
              </a:rPr>
              <a:t>هستند که بر اساس هدف غایی و معیارهای دیگر در شئون مختلف زندگی آدمی مثل </a:t>
            </a:r>
            <a:r>
              <a:rPr lang="fa-IR" dirty="0" smtClean="0">
                <a:solidFill>
                  <a:srgbClr val="FF0000"/>
                </a:solidFill>
                <a:cs typeface="B Mitra" pitchFamily="2" charset="-78"/>
              </a:rPr>
              <a:t>شئون فردی، اجتماعی، اقتصادی، سیاسی و فرهنگی </a:t>
            </a:r>
            <a:r>
              <a:rPr lang="fa-IR" dirty="0" smtClean="0">
                <a:cs typeface="B Mitra" pitchFamily="2" charset="-78"/>
              </a:rPr>
              <a:t>تعیین می شوند و دارای نوعی شمول و فراگیری هستند.</a:t>
            </a:r>
            <a:r>
              <a:rPr lang="fa-IR" dirty="0" smtClean="0">
                <a:solidFill>
                  <a:srgbClr val="FF0000"/>
                </a:solidFill>
                <a:cs typeface="B Mitra" pitchFamily="2" charset="-78"/>
              </a:rPr>
              <a:t> </a:t>
            </a:r>
          </a:p>
          <a:p>
            <a:pPr algn="r" rtl="1"/>
            <a:endParaRPr lang="en-US" dirty="0"/>
          </a:p>
        </p:txBody>
      </p:sp>
    </p:spTree>
    <p:extLst>
      <p:ext uri="{BB962C8B-B14F-4D97-AF65-F5344CB8AC3E}">
        <p14:creationId xmlns:p14="http://schemas.microsoft.com/office/powerpoint/2010/main" val="41188021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lstStyle/>
          <a:p>
            <a:pPr algn="just" rtl="1"/>
            <a:r>
              <a:rPr lang="fa-IR" dirty="0">
                <a:solidFill>
                  <a:srgbClr val="0070C0"/>
                </a:solidFill>
                <a:cs typeface="B Mitra" pitchFamily="2" charset="-78"/>
              </a:rPr>
              <a:t>اهداف کلی آرزوهایی هستند که درجه کلیتشان کمتر از اهداف غایی است و در مقایسه با هدف غایی با عبارات و شاخص های ملموس تر بیان شده اند و به واقعیات عینی نزدیک ترند. </a:t>
            </a:r>
          </a:p>
          <a:p>
            <a:pPr algn="just" rtl="1"/>
            <a:r>
              <a:rPr lang="fa-IR" dirty="0" smtClean="0">
                <a:solidFill>
                  <a:srgbClr val="7030A0"/>
                </a:solidFill>
                <a:cs typeface="B Mitra" pitchFamily="2" charset="-78"/>
              </a:rPr>
              <a:t>به عبارت دیگر هدف های کلی طیف وسیعی را تشکیل می دهند که از هدف غایی پایین تر بوده و تا اهداف جزئی رفتاری امتداد می یابند. </a:t>
            </a:r>
          </a:p>
          <a:p>
            <a:pPr algn="just" rtl="1"/>
            <a:r>
              <a:rPr lang="fa-IR" dirty="0" smtClean="0">
                <a:solidFill>
                  <a:schemeClr val="accent1">
                    <a:lumMod val="75000"/>
                  </a:schemeClr>
                </a:solidFill>
                <a:cs typeface="B Mitra" pitchFamily="2" charset="-78"/>
              </a:rPr>
              <a:t>این اهداف مبانی سیاست های آموزشی و تربیتی می باشند و جهتِ برنامه ریزی های میان مدت تربیتی را تعیین می کنند. </a:t>
            </a:r>
            <a:endParaRPr lang="en-US" dirty="0">
              <a:solidFill>
                <a:schemeClr val="accent1">
                  <a:lumMod val="75000"/>
                </a:schemeClr>
              </a:solidFill>
              <a:cs typeface="B Mitra" pitchFamily="2" charset="-78"/>
            </a:endParaRPr>
          </a:p>
        </p:txBody>
      </p:sp>
    </p:spTree>
    <p:extLst>
      <p:ext uri="{BB962C8B-B14F-4D97-AF65-F5344CB8AC3E}">
        <p14:creationId xmlns:p14="http://schemas.microsoft.com/office/powerpoint/2010/main" val="407264071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normAutofit/>
          </a:bodyPr>
          <a:lstStyle/>
          <a:p>
            <a:pPr algn="just" rtl="1"/>
            <a:r>
              <a:rPr lang="fa-IR" sz="2800" dirty="0" smtClean="0">
                <a:solidFill>
                  <a:srgbClr val="00B050"/>
                </a:solidFill>
                <a:cs typeface="B Mitra" pitchFamily="2" charset="-78"/>
              </a:rPr>
              <a:t>ضرورت هماهنگی اهداف کلی با اهداف غایی</a:t>
            </a:r>
          </a:p>
          <a:p>
            <a:pPr algn="just" rtl="1"/>
            <a:r>
              <a:rPr lang="fa-IR" sz="2800" dirty="0" smtClean="0">
                <a:solidFill>
                  <a:srgbClr val="FF0000"/>
                </a:solidFill>
                <a:cs typeface="B Mitra" pitchFamily="2" charset="-78"/>
              </a:rPr>
              <a:t>چنانچه اهداف کلی با واقعیت های عینی سازگار نباشند و نتوانند رابطه لازم را با هدف غایی برقرار یا حفظ کنند، محصول نهایی تعلیم و تربیت، خواه ناخواه با آرزوها و غایات تطبیق نمی کنند و در نتیجه بین نظر و عمل دوگانگی ایجاد می شود و احتمالا نظام تعلیم و تربیت نیز متهم به شعار زدگی خواهد شد. </a:t>
            </a:r>
          </a:p>
          <a:p>
            <a:pPr algn="just" rtl="1"/>
            <a:r>
              <a:rPr lang="fa-IR" sz="2800" dirty="0" smtClean="0">
                <a:solidFill>
                  <a:srgbClr val="00B0F0"/>
                </a:solidFill>
                <a:cs typeface="B Mitra" pitchFamily="2" charset="-78"/>
              </a:rPr>
              <a:t>از آنجا که نظام تعلیم و تربیت کاملا در خدمت تحقق اهداف غایی است این امر جز در نظامی که اجزای مختلف آن با یکدیگر هماهنگ باشند قابل تصور نیست. </a:t>
            </a:r>
            <a:endParaRPr lang="en-US" sz="2800" dirty="0">
              <a:solidFill>
                <a:srgbClr val="00B0F0"/>
              </a:solidFill>
              <a:cs typeface="B Mitra" pitchFamily="2" charset="-78"/>
            </a:endParaRPr>
          </a:p>
        </p:txBody>
      </p:sp>
    </p:spTree>
    <p:extLst>
      <p:ext uri="{BB962C8B-B14F-4D97-AF65-F5344CB8AC3E}">
        <p14:creationId xmlns:p14="http://schemas.microsoft.com/office/powerpoint/2010/main" val="4313339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a:solidFill>
                  <a:srgbClr val="00B0F0"/>
                </a:solidFill>
                <a:cs typeface="B Mitra" pitchFamily="2" charset="-78"/>
              </a:rPr>
              <a:t>اهداف تربیت اسلامی</a:t>
            </a:r>
            <a:endParaRPr lang="en-US" dirty="0"/>
          </a:p>
        </p:txBody>
      </p:sp>
      <p:sp>
        <p:nvSpPr>
          <p:cNvPr id="3" name="Content Placeholder 2"/>
          <p:cNvSpPr>
            <a:spLocks noGrp="1"/>
          </p:cNvSpPr>
          <p:nvPr>
            <p:ph sz="quarter" idx="1"/>
          </p:nvPr>
        </p:nvSpPr>
        <p:spPr/>
        <p:txBody>
          <a:bodyPr/>
          <a:lstStyle/>
          <a:p>
            <a:pPr algn="r" rtl="1"/>
            <a:r>
              <a:rPr lang="fa-IR" sz="2800" dirty="0" smtClean="0">
                <a:cs typeface="B Mitra" pitchFamily="2" charset="-78"/>
              </a:rPr>
              <a:t>اقسام اهداف کلی </a:t>
            </a:r>
          </a:p>
          <a:p>
            <a:pPr algn="just" rtl="1"/>
            <a:r>
              <a:rPr lang="fa-IR" dirty="0" smtClean="0">
                <a:solidFill>
                  <a:srgbClr val="0070C0"/>
                </a:solidFill>
                <a:cs typeface="B Mitra" pitchFamily="2" charset="-78"/>
              </a:rPr>
              <a:t>اهداف کلی با توجه به ساحت های تربیت (</a:t>
            </a:r>
            <a:r>
              <a:rPr lang="fa-IR" dirty="0" smtClean="0">
                <a:solidFill>
                  <a:srgbClr val="FF0000"/>
                </a:solidFill>
                <a:cs typeface="B Mitra" pitchFamily="2" charset="-78"/>
              </a:rPr>
              <a:t>انواع تربیت با توجه به حیثیت ها یا شئون حیات آدمی، مراحل رشد متربیان، میزان و نحوه شمول نسبت به افراد جامعه، نحوه حضور متربیان و نوع سازمان دهی و اعتبار قانونی</a:t>
            </a:r>
            <a:r>
              <a:rPr lang="fa-IR" dirty="0" smtClean="0">
                <a:solidFill>
                  <a:srgbClr val="0070C0"/>
                </a:solidFill>
                <a:cs typeface="B Mitra" pitchFamily="2" charset="-78"/>
              </a:rPr>
              <a:t>) بر حسب شئون مختلف حیات طیبه دارای تقسیم بندی هایی است </a:t>
            </a:r>
            <a:r>
              <a:rPr lang="fa-IR" dirty="0" smtClean="0">
                <a:cs typeface="B Mitra" pitchFamily="2" charset="-78"/>
              </a:rPr>
              <a:t>از جمله:</a:t>
            </a:r>
          </a:p>
          <a:p>
            <a:pPr algn="just" rtl="1"/>
            <a:r>
              <a:rPr lang="fa-IR" dirty="0" smtClean="0">
                <a:solidFill>
                  <a:srgbClr val="FF0000"/>
                </a:solidFill>
                <a:cs typeface="B Mitra" pitchFamily="2" charset="-78"/>
              </a:rPr>
              <a:t>اهداف ساحت تربیت اعتقادی، عبادی و اخلاقی- اهداف ساحت تربیت اجتماعی و سیاسی- تربیت زیستی و بدنی- تربیت زیبایی شناختی و هنری- تربیت اقتصادی و حرفه ای- تربیت علمی و فناوری </a:t>
            </a:r>
            <a:r>
              <a:rPr lang="fa-IR" dirty="0" smtClean="0">
                <a:cs typeface="B Mitra" pitchFamily="2" charset="-78"/>
              </a:rPr>
              <a:t>(صص 154تا157 مبانی نظری تحول بنیادین)</a:t>
            </a:r>
          </a:p>
          <a:p>
            <a:pPr algn="just" rtl="1"/>
            <a:r>
              <a:rPr lang="fa-IR" dirty="0" smtClean="0">
                <a:cs typeface="B Mitra" pitchFamily="2" charset="-78"/>
              </a:rPr>
              <a:t> اما آنچه در اینجا مورد توجه و نظر است تقسیم اهداف کلی بر اساس زمینه ها و حوزه های تربیت است که دارای اقسامی است: </a:t>
            </a:r>
            <a:r>
              <a:rPr lang="fa-IR" dirty="0" smtClean="0">
                <a:solidFill>
                  <a:srgbClr val="7030A0"/>
                </a:solidFill>
                <a:cs typeface="B Mitra" pitchFamily="2" charset="-78"/>
              </a:rPr>
              <a:t>تربیت عقلانی</a:t>
            </a:r>
            <a:r>
              <a:rPr lang="fa-IR" dirty="0" smtClean="0">
                <a:cs typeface="B Mitra" pitchFamily="2" charset="-78"/>
              </a:rPr>
              <a:t>، </a:t>
            </a:r>
            <a:r>
              <a:rPr lang="fa-IR" dirty="0" smtClean="0">
                <a:solidFill>
                  <a:srgbClr val="0070C0"/>
                </a:solidFill>
                <a:cs typeface="B Mitra" pitchFamily="2" charset="-78"/>
              </a:rPr>
              <a:t>دینی</a:t>
            </a:r>
            <a:r>
              <a:rPr lang="fa-IR" dirty="0" smtClean="0">
                <a:cs typeface="B Mitra" pitchFamily="2" charset="-78"/>
              </a:rPr>
              <a:t>، </a:t>
            </a:r>
            <a:r>
              <a:rPr lang="fa-IR" dirty="0" smtClean="0">
                <a:solidFill>
                  <a:srgbClr val="C00000"/>
                </a:solidFill>
                <a:cs typeface="B Mitra" pitchFamily="2" charset="-78"/>
              </a:rPr>
              <a:t>اجتماعی</a:t>
            </a:r>
            <a:r>
              <a:rPr lang="fa-IR" dirty="0" smtClean="0">
                <a:cs typeface="B Mitra" pitchFamily="2" charset="-78"/>
              </a:rPr>
              <a:t>، </a:t>
            </a:r>
            <a:r>
              <a:rPr lang="fa-IR" dirty="0" smtClean="0">
                <a:solidFill>
                  <a:srgbClr val="00B050"/>
                </a:solidFill>
                <a:cs typeface="B Mitra" pitchFamily="2" charset="-78"/>
              </a:rPr>
              <a:t>خانوادگی</a:t>
            </a:r>
            <a:r>
              <a:rPr lang="fa-IR" dirty="0" smtClean="0">
                <a:cs typeface="B Mitra" pitchFamily="2" charset="-78"/>
              </a:rPr>
              <a:t> و </a:t>
            </a:r>
            <a:r>
              <a:rPr lang="fa-IR" dirty="0" smtClean="0">
                <a:solidFill>
                  <a:srgbClr val="00B0F0"/>
                </a:solidFill>
                <a:cs typeface="B Mitra" pitchFamily="2" charset="-78"/>
              </a:rPr>
              <a:t>سیاسی</a:t>
            </a:r>
            <a:r>
              <a:rPr lang="fa-IR" dirty="0" smtClean="0">
                <a:cs typeface="B Mitra" pitchFamily="2" charset="-78"/>
              </a:rPr>
              <a:t> است. </a:t>
            </a:r>
            <a:endParaRPr lang="en-US" dirty="0">
              <a:cs typeface="B Mitra" pitchFamily="2" charset="-78"/>
            </a:endParaRPr>
          </a:p>
        </p:txBody>
      </p:sp>
    </p:spTree>
    <p:extLst>
      <p:ext uri="{BB962C8B-B14F-4D97-AF65-F5344CB8AC3E}">
        <p14:creationId xmlns:p14="http://schemas.microsoft.com/office/powerpoint/2010/main" val="339674685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990600"/>
          </a:xfrm>
        </p:spPr>
        <p:txBody>
          <a:bodyPr>
            <a:normAutofit fontScale="90000"/>
          </a:bodyPr>
          <a:lstStyle/>
          <a:p>
            <a:pPr algn="r" rtl="1"/>
            <a:r>
              <a:rPr lang="fa-IR" sz="3200" dirty="0" smtClean="0">
                <a:cs typeface="B Mitra" pitchFamily="2" charset="-78"/>
              </a:rPr>
              <a:t/>
            </a:r>
            <a:br>
              <a:rPr lang="fa-IR" sz="3200" dirty="0" smtClean="0">
                <a:cs typeface="B Mitra" pitchFamily="2" charset="-78"/>
              </a:rPr>
            </a:br>
            <a:r>
              <a:rPr lang="fa-IR" sz="3600" dirty="0" smtClean="0">
                <a:solidFill>
                  <a:srgbClr val="00B0F0"/>
                </a:solidFill>
                <a:cs typeface="B Mitra" pitchFamily="2" charset="-78"/>
              </a:rPr>
              <a:t>اقسام </a:t>
            </a:r>
            <a:r>
              <a:rPr lang="fa-IR" sz="3600" dirty="0">
                <a:solidFill>
                  <a:srgbClr val="00B0F0"/>
                </a:solidFill>
                <a:cs typeface="B Mitra" pitchFamily="2" charset="-78"/>
              </a:rPr>
              <a:t>اهداف کلی </a:t>
            </a:r>
            <a:r>
              <a:rPr lang="fa-IR" sz="3200" dirty="0">
                <a:cs typeface="B Mitra" pitchFamily="2" charset="-78"/>
              </a:rPr>
              <a:t/>
            </a:r>
            <a:br>
              <a:rPr lang="fa-IR" sz="3200" dirty="0">
                <a:cs typeface="B Mitra" pitchFamily="2" charset="-78"/>
              </a:rPr>
            </a:br>
            <a:endParaRPr lang="en-US" dirty="0"/>
          </a:p>
        </p:txBody>
      </p:sp>
      <p:sp>
        <p:nvSpPr>
          <p:cNvPr id="3" name="Content Placeholder 2"/>
          <p:cNvSpPr>
            <a:spLocks noGrp="1"/>
          </p:cNvSpPr>
          <p:nvPr>
            <p:ph sz="quarter" idx="1"/>
          </p:nvPr>
        </p:nvSpPr>
        <p:spPr>
          <a:xfrm>
            <a:off x="457200" y="914400"/>
            <a:ext cx="7467600" cy="5559552"/>
          </a:xfrm>
        </p:spPr>
        <p:txBody>
          <a:bodyPr/>
          <a:lstStyle/>
          <a:p>
            <a:pPr algn="r" rtl="1"/>
            <a:r>
              <a:rPr lang="fa-IR" sz="2800" dirty="0" smtClean="0">
                <a:solidFill>
                  <a:srgbClr val="C00000"/>
                </a:solidFill>
                <a:cs typeface="B Mitra" pitchFamily="2" charset="-78"/>
              </a:rPr>
              <a:t>1- تربیت عقلانی </a:t>
            </a:r>
          </a:p>
          <a:p>
            <a:pPr algn="r" rtl="1"/>
            <a:r>
              <a:rPr lang="fa-IR" sz="2800" dirty="0" smtClean="0">
                <a:cs typeface="B Mitra" pitchFamily="2" charset="-78"/>
              </a:rPr>
              <a:t>در مبانی تربیت آمد که: بارزترین و ممتازترین جنبه های آدمی </a:t>
            </a:r>
            <a:r>
              <a:rPr lang="fa-IR" sz="2800" dirty="0" smtClean="0">
                <a:solidFill>
                  <a:srgbClr val="FF0000"/>
                </a:solidFill>
                <a:cs typeface="B Mitra" pitchFamily="2" charset="-78"/>
              </a:rPr>
              <a:t>قدرت تفکر و تعقل</a:t>
            </a:r>
            <a:r>
              <a:rPr lang="fa-IR" sz="2800" dirty="0" smtClean="0">
                <a:cs typeface="B Mitra" pitchFamily="2" charset="-78"/>
              </a:rPr>
              <a:t> اوست که در سایه عقل صورت می پذیرد.</a:t>
            </a:r>
          </a:p>
          <a:p>
            <a:pPr algn="r" rtl="1"/>
            <a:r>
              <a:rPr lang="fa-IR" sz="2800" dirty="0" smtClean="0">
                <a:cs typeface="B Mitra" pitchFamily="2" charset="-78"/>
              </a:rPr>
              <a:t>از دیدگاه اسلام، مهم ترین ابزارها برای صعود به مراحل عالی انسانی و رسیدن به اهداف غایی، </a:t>
            </a:r>
            <a:r>
              <a:rPr lang="fa-IR" sz="2800" dirty="0" smtClean="0">
                <a:solidFill>
                  <a:srgbClr val="FF0000"/>
                </a:solidFill>
                <a:cs typeface="B Mitra" pitchFamily="2" charset="-78"/>
              </a:rPr>
              <a:t>پرورش و بکارگیری صحیح توانایی عقل</a:t>
            </a:r>
            <a:r>
              <a:rPr lang="fa-IR" sz="2800" dirty="0" smtClean="0">
                <a:cs typeface="B Mitra" pitchFamily="2" charset="-78"/>
              </a:rPr>
              <a:t> است. </a:t>
            </a:r>
          </a:p>
          <a:p>
            <a:pPr algn="r" rtl="1"/>
            <a:r>
              <a:rPr lang="fa-IR" sz="2800" dirty="0" smtClean="0">
                <a:cs typeface="B Mitra" pitchFamily="2" charset="-78"/>
              </a:rPr>
              <a:t>در بسیاری از آیات قرآن و روایات نیز </a:t>
            </a:r>
            <a:r>
              <a:rPr lang="fa-IR" sz="2800" dirty="0" smtClean="0">
                <a:solidFill>
                  <a:srgbClr val="FF0000"/>
                </a:solidFill>
                <a:cs typeface="B Mitra" pitchFamily="2" charset="-78"/>
              </a:rPr>
              <a:t>اهمیت عقل و ارزش اندیشه و تفکر</a:t>
            </a:r>
            <a:r>
              <a:rPr lang="fa-IR" sz="2800" dirty="0" smtClean="0">
                <a:cs typeface="B Mitra" pitchFamily="2" charset="-78"/>
              </a:rPr>
              <a:t> به طرق مختلف بیان شده است. </a:t>
            </a:r>
          </a:p>
          <a:p>
            <a:pPr algn="r" rtl="1"/>
            <a:r>
              <a:rPr lang="fa-IR" sz="2800" dirty="0" smtClean="0">
                <a:cs typeface="B Mitra" pitchFamily="2" charset="-78"/>
              </a:rPr>
              <a:t>از این رو </a:t>
            </a:r>
            <a:r>
              <a:rPr lang="fa-IR" sz="2800" dirty="0" smtClean="0">
                <a:solidFill>
                  <a:srgbClr val="FF0000"/>
                </a:solidFill>
                <a:cs typeface="B Mitra" pitchFamily="2" charset="-78"/>
              </a:rPr>
              <a:t>برای رسیدن به قرب الهی، بکارگیری عقل و اندیشه اجتناب ناپذیر است </a:t>
            </a:r>
            <a:r>
              <a:rPr lang="fa-IR" sz="2800" dirty="0" smtClean="0">
                <a:cs typeface="B Mitra" pitchFamily="2" charset="-78"/>
              </a:rPr>
              <a:t>و </a:t>
            </a:r>
            <a:r>
              <a:rPr lang="fa-IR" sz="2800" dirty="0" smtClean="0">
                <a:solidFill>
                  <a:srgbClr val="00B0F0"/>
                </a:solidFill>
                <a:cs typeface="B Mitra" pitchFamily="2" charset="-78"/>
              </a:rPr>
              <a:t>پرورش و هدایت عقل در انسان از اهداف مهم واسطه ای در تربیت </a:t>
            </a:r>
            <a:r>
              <a:rPr lang="fa-IR" sz="2800" dirty="0" smtClean="0">
                <a:cs typeface="B Mitra" pitchFamily="2" charset="-78"/>
              </a:rPr>
              <a:t>بشمار می رود. </a:t>
            </a:r>
          </a:p>
          <a:p>
            <a:pPr algn="r" rtl="1"/>
            <a:endParaRPr lang="en-US" dirty="0">
              <a:cs typeface="B Mitra" pitchFamily="2" charset="-78"/>
            </a:endParaRPr>
          </a:p>
        </p:txBody>
      </p:sp>
    </p:spTree>
    <p:extLst>
      <p:ext uri="{BB962C8B-B14F-4D97-AF65-F5344CB8AC3E}">
        <p14:creationId xmlns:p14="http://schemas.microsoft.com/office/powerpoint/2010/main" val="1019973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6720</TotalTime>
  <Words>17470</Words>
  <Application>Microsoft Office PowerPoint</Application>
  <PresentationFormat>On-screen Show (4:3)</PresentationFormat>
  <Paragraphs>703</Paragraphs>
  <Slides>131</Slides>
  <Notes>1</Notes>
  <HiddenSlides>0</HiddenSlides>
  <MMClips>0</MMClips>
  <ScaleCrop>false</ScaleCrop>
  <HeadingPairs>
    <vt:vector size="4" baseType="variant">
      <vt:variant>
        <vt:lpstr>Theme</vt:lpstr>
      </vt:variant>
      <vt:variant>
        <vt:i4>1</vt:i4>
      </vt:variant>
      <vt:variant>
        <vt:lpstr>Slide Titles</vt:lpstr>
      </vt:variant>
      <vt:variant>
        <vt:i4>131</vt:i4>
      </vt:variant>
    </vt:vector>
  </HeadingPairs>
  <TitlesOfParts>
    <vt:vector size="132" baseType="lpstr">
      <vt:lpstr>Oriel</vt:lpstr>
      <vt:lpstr>درآمدی بر نظام تربیتی اسلام </vt:lpstr>
      <vt:lpstr>PowerPoint Presentation</vt:lpstr>
      <vt:lpstr> تعریف تربیت معمولا در برخوردهای شخصی کلماتی چون «باتربیت» و «باادب» را بکار می بریم، اما اگر از ما سؤال کنند که تربیت یعنی چه؟ ... </vt:lpstr>
      <vt:lpstr>دانشمندان تعلیم و تربیت در باره مفهوم و معنای تربیت اتفاق نظر نداشته و برای آن تعاریف متعددی آورده اند:  </vt:lpstr>
      <vt:lpstr>الف) مفهوم شناسی تربیت</vt:lpstr>
      <vt:lpstr>2- تربیت در زبان انگلیسی</vt:lpstr>
      <vt:lpstr>3- تربیت در زبان عربی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تفاوت تعلیم و تربیت </vt:lpstr>
      <vt:lpstr>PowerPoint Presentation</vt:lpstr>
      <vt:lpstr>تفاوت تربیت و اخلاق</vt:lpstr>
      <vt:lpstr>PowerPoint Presentation</vt:lpstr>
      <vt:lpstr>نظام تربیتی</vt:lpstr>
      <vt:lpstr>مراد از نظام تربیتی چیست؟</vt:lpstr>
      <vt:lpstr>عناصر نظام تربیتی </vt:lpstr>
      <vt:lpstr>عناصر نظام تربیتی</vt:lpstr>
      <vt:lpstr>عناصر نظام تربیتی</vt:lpstr>
      <vt:lpstr>عناصر نظام تربیتی</vt:lpstr>
      <vt:lpstr>روش های تربیتی</vt:lpstr>
      <vt:lpstr>PowerPoint Presentation</vt:lpstr>
      <vt:lpstr>نظام تربیتی اسلام </vt:lpstr>
      <vt:lpstr>اهمیت و ضرورت تبیین نظام تربیتی اسلام (1)</vt:lpstr>
      <vt:lpstr>اهمیت و ضرورت تبیین نظام تربیتی اسلام (2)</vt:lpstr>
      <vt:lpstr>اقسام تربیت</vt:lpstr>
      <vt:lpstr>فصل دوم: دین و تربیت</vt:lpstr>
      <vt:lpstr>PowerPoint Presentation</vt:lpstr>
      <vt:lpstr>PowerPoint Presentation</vt:lpstr>
      <vt:lpstr>PowerPoint Presentation</vt:lpstr>
      <vt:lpstr>قلمرو دین (1)</vt:lpstr>
      <vt:lpstr>PowerPoint Presentation</vt:lpstr>
      <vt:lpstr>دین و نظام تربیتی(1) </vt:lpstr>
      <vt:lpstr>دین و نظام تربیتی(2)</vt:lpstr>
      <vt:lpstr>ارجحیت نظام تربیتی اسلام بر سایر نظام های تربیتی</vt:lpstr>
      <vt:lpstr>فصل سوم: مبانی و اصول </vt:lpstr>
      <vt:lpstr>اندیشه های تربیتی جان لاک و روسو </vt:lpstr>
      <vt:lpstr>مقایسه دو دیدگاه</vt:lpstr>
      <vt:lpstr>دیدگاه اسلام</vt:lpstr>
      <vt:lpstr>عناصر نظام تربیتی 1و2- مبانی و اصول تربیتی</vt:lpstr>
      <vt:lpstr>عناصر نظام تربیتی 1و2- مبانی و اصول تربیتی</vt:lpstr>
      <vt:lpstr>رابطه اصول و مبانی </vt:lpstr>
      <vt:lpstr>مبانی و اصول تربیتی انسان از دیدگاه اسلام (1)</vt:lpstr>
      <vt:lpstr>مبانی و اصول تربیتی انسان از دیدگاه اسلام (2)</vt:lpstr>
      <vt:lpstr>مبانی و اصول تربیتی انسان از دیدگاه اسلام (3)</vt:lpstr>
      <vt:lpstr>مبانی و اصول تربیتی انسان از دیدگاه اسلام (4)</vt:lpstr>
      <vt:lpstr>مبانی و اصول تربیتی انسان از دیدگاه اسلام (5)</vt:lpstr>
      <vt:lpstr>مبانی و اصول تربیتی انسان از دیدگاه اسلام (6)</vt:lpstr>
      <vt:lpstr>مبانی و اصول تربیتی انسان از دیدگاه اسلام (7)</vt:lpstr>
      <vt:lpstr>مبانی و اصول تربیتی انسان از دیدگاه اسلام (8)</vt:lpstr>
      <vt:lpstr>مبانی و اصول تربیتی انسان از دیدگاه اسلام (9)</vt:lpstr>
      <vt:lpstr>مبانی و اصول تربیتی انسان از دیدگاه اسلام (10)</vt:lpstr>
      <vt:lpstr>مبانی و اصول تربیتی انسان از دیدگاه اسلام (11)</vt:lpstr>
      <vt:lpstr>مبانی و اصول تربیتی انسان از دیدگاه اسلام (12)</vt:lpstr>
      <vt:lpstr>مبانی و اصول تربیتی انسان از دیدگاه اسلام (13)</vt:lpstr>
      <vt:lpstr>مبانی و اصول تربیتی انسان از دیدگاه اسلام (14)</vt:lpstr>
      <vt:lpstr>مبانی و اصول تربیتی انسان از دیدگاه اسلام (15)</vt:lpstr>
      <vt:lpstr>مبانی و اصول تربیتی انسان از دیدگاه اسلام (16)</vt:lpstr>
      <vt:lpstr>مبانی و اصول تربیتی انسان از دیدگاه اسلام (17)</vt:lpstr>
      <vt:lpstr>مبانی و اصول تربیتی انسان از دیدگاه اسلام (18)</vt:lpstr>
      <vt:lpstr>مبانی و اصول تربیتی انسان از دیدگاه اسلام (19)</vt:lpstr>
      <vt:lpstr>مبانی و اصول تربیتی انسان از دیدگاه اسلام (20)</vt:lpstr>
      <vt:lpstr>مبانی و اصول تربیتی انسان از دیدگاه اسلام (21)</vt:lpstr>
      <vt:lpstr>مبانی و اصول تربیتی انسان از دیدگاه اسلام (22)</vt:lpstr>
      <vt:lpstr>مبانی و اصول تربیتی انسان از دیدگاه اسلام (23)</vt:lpstr>
      <vt:lpstr>مبانی و اصول تربیتی انسان از دیدگاه اسلام (23)</vt:lpstr>
      <vt:lpstr>مبانی و اصول تربیتی انسان از دیدگاه اسلام (23)</vt:lpstr>
      <vt:lpstr>مبانی و اصول تربیتی انسان از دیدگاه اسلام (24)</vt:lpstr>
      <vt:lpstr>مبانی و اصول تربیتی انسان از دیدگاه اسلام (25)</vt:lpstr>
      <vt:lpstr>مبانی و اصول تربیتی انسان از دیدگاه اسلام (26)</vt:lpstr>
      <vt:lpstr>     فصل چهارم  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تربیتی</vt:lpstr>
      <vt:lpstr>اهداف تربیت اسلامی</vt:lpstr>
      <vt:lpstr>اهداف تربیتی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اهداف تربیت اسلامی</vt:lpstr>
      <vt:lpstr> اقسام اهداف کلی  </vt:lpstr>
      <vt:lpstr>اقسام اهداف کلی</vt:lpstr>
      <vt:lpstr>اقسام اهداف کلی</vt:lpstr>
      <vt:lpstr>اهداف تربیت دینی</vt:lpstr>
      <vt:lpstr>اهداف تربیت دینی </vt:lpstr>
      <vt:lpstr>اقسام اهداف کلی </vt:lpstr>
      <vt:lpstr>اقسام تربیت کلی</vt:lpstr>
      <vt:lpstr>اقسام اهداف کلی</vt:lpstr>
      <vt:lpstr>PowerPoint Presentation</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lpstr>روش های تربیت اسلامی</vt:lpstr>
    </vt:vector>
  </TitlesOfParts>
  <Company>Novin Pendar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درآمدی بر نظام تربیتی اسلام</dc:title>
  <dc:creator>NanoTech</dc:creator>
  <cp:lastModifiedBy>NanoTech</cp:lastModifiedBy>
  <cp:revision>423</cp:revision>
  <dcterms:created xsi:type="dcterms:W3CDTF">2019-02-15T19:56:08Z</dcterms:created>
  <dcterms:modified xsi:type="dcterms:W3CDTF">2020-03-27T11:07:04Z</dcterms:modified>
</cp:coreProperties>
</file>