
<file path=[Content_Types].xml><?xml version="1.0" encoding="utf-8"?>
<Types xmlns="http://schemas.openxmlformats.org/package/2006/content-types">
  <Default Extension="png" ContentType="image/png"/>
  <Default Extension="3gp" ContentType="audio/3gp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0" r:id="rId2"/>
    <p:sldId id="307" r:id="rId3"/>
    <p:sldId id="275" r:id="rId4"/>
    <p:sldId id="293" r:id="rId5"/>
    <p:sldId id="297" r:id="rId6"/>
    <p:sldId id="308" r:id="rId7"/>
    <p:sldId id="309" r:id="rId8"/>
    <p:sldId id="310" r:id="rId9"/>
    <p:sldId id="296" r:id="rId10"/>
    <p:sldId id="291" r:id="rId11"/>
    <p:sldId id="301" r:id="rId12"/>
    <p:sldId id="300" r:id="rId13"/>
    <p:sldId id="311" r:id="rId14"/>
    <p:sldId id="312" r:id="rId15"/>
    <p:sldId id="302" r:id="rId16"/>
    <p:sldId id="313" r:id="rId17"/>
    <p:sldId id="299"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53" d="100"/>
          <a:sy n="53"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gp"/><Relationship Id="rId1" Type="http://schemas.microsoft.com/office/2007/relationships/media" Target="../media/media1.3g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پژوهش روایی: شماره </a:t>
            </a:r>
            <a:r>
              <a:rPr lang="fa-IR" dirty="0" smtClean="0"/>
              <a:t>6</a:t>
            </a:r>
            <a:endParaRPr lang="fa-IR" dirty="0"/>
          </a:p>
        </p:txBody>
      </p:sp>
      <p:sp>
        <p:nvSpPr>
          <p:cNvPr id="3" name="Content Placeholder 2"/>
          <p:cNvSpPr>
            <a:spLocks noGrp="1"/>
          </p:cNvSpPr>
          <p:nvPr>
            <p:ph idx="1"/>
          </p:nvPr>
        </p:nvSpPr>
        <p:spPr/>
        <p:txBody>
          <a:bodyPr>
            <a:normAutofit/>
          </a:bodyPr>
          <a:lstStyle/>
          <a:p>
            <a:pPr algn="ctr"/>
            <a:r>
              <a:rPr lang="fa-IR" sz="2400" dirty="0"/>
              <a:t>مدرس : علی داوطلب </a:t>
            </a:r>
          </a:p>
          <a:p>
            <a:pPr algn="ctr"/>
            <a:r>
              <a:rPr lang="fa-IR" sz="2400" dirty="0"/>
              <a:t>دانشگاه فرهنگیان پردیس شهید رجایی ارومیه </a:t>
            </a:r>
            <a:r>
              <a:rPr lang="fa-IR" sz="2400" dirty="0" smtClean="0"/>
              <a:t>خرداد 99</a:t>
            </a:r>
            <a:endParaRPr lang="fa-IR" sz="2400" dirty="0"/>
          </a:p>
          <a:p>
            <a:pPr algn="ctr"/>
            <a:endParaRPr lang="fa-IR" sz="2400" dirty="0"/>
          </a:p>
        </p:txBody>
      </p:sp>
    </p:spTree>
    <p:extLst>
      <p:ext uri="{BB962C8B-B14F-4D97-AF65-F5344CB8AC3E}">
        <p14:creationId xmlns:p14="http://schemas.microsoft.com/office/powerpoint/2010/main" val="3640354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5-2-1- مرحله 1 : نوشتن متن </a:t>
            </a:r>
            <a:endParaRPr lang="fa-IR" dirty="0"/>
          </a:p>
        </p:txBody>
      </p:sp>
      <p:sp>
        <p:nvSpPr>
          <p:cNvPr id="3" name="Content Placeholder 2"/>
          <p:cNvSpPr>
            <a:spLocks noGrp="1"/>
          </p:cNvSpPr>
          <p:nvPr>
            <p:ph idx="1"/>
          </p:nvPr>
        </p:nvSpPr>
        <p:spPr>
          <a:xfrm>
            <a:off x="677334" y="2142301"/>
            <a:ext cx="8596668" cy="3880773"/>
          </a:xfrm>
        </p:spPr>
        <p:txBody>
          <a:bodyPr>
            <a:normAutofit/>
          </a:bodyPr>
          <a:lstStyle/>
          <a:p>
            <a:pPr marL="0" indent="0">
              <a:buNone/>
            </a:pPr>
            <a:r>
              <a:rPr lang="fa-IR" sz="2400" dirty="0" smtClean="0"/>
              <a:t>فرایند کار روایی در سه مرحله  انجام می شود : 1-نوشتن روایت ها   2-خواندن وتامل در انها   3- همرسانی آنها  با معلمان دیگر .</a:t>
            </a:r>
          </a:p>
          <a:p>
            <a:pPr marL="0" indent="0">
              <a:buNone/>
            </a:pPr>
            <a:endParaRPr lang="fa-IR" sz="2400" dirty="0"/>
          </a:p>
          <a:p>
            <a:pPr marL="0" indent="0">
              <a:buNone/>
            </a:pPr>
            <a:r>
              <a:rPr lang="fa-IR" sz="2400" dirty="0" smtClean="0"/>
              <a:t>به معلمان گفته می شود در نوشته هایشان جزییات بیشتری را بگنجانند  تا خواننده درک  واضحی از آن به دست اورد .</a:t>
            </a:r>
            <a:endParaRPr lang="fa-IR" sz="2400" dirty="0"/>
          </a:p>
        </p:txBody>
      </p:sp>
    </p:spTree>
    <p:extLst>
      <p:ext uri="{BB962C8B-B14F-4D97-AF65-F5344CB8AC3E}">
        <p14:creationId xmlns:p14="http://schemas.microsoft.com/office/powerpoint/2010/main" val="1335413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5-2-1- مرحله 2 : تامل در متن </a:t>
            </a:r>
            <a:endParaRPr lang="fa-IR" dirty="0"/>
          </a:p>
        </p:txBody>
      </p:sp>
      <p:sp>
        <p:nvSpPr>
          <p:cNvPr id="3" name="Content Placeholder 2"/>
          <p:cNvSpPr>
            <a:spLocks noGrp="1"/>
          </p:cNvSpPr>
          <p:nvPr>
            <p:ph idx="1"/>
          </p:nvPr>
        </p:nvSpPr>
        <p:spPr/>
        <p:txBody>
          <a:bodyPr>
            <a:normAutofit/>
          </a:bodyPr>
          <a:lstStyle/>
          <a:p>
            <a:r>
              <a:rPr lang="fa-IR" sz="2800" dirty="0" smtClean="0"/>
              <a:t>تفکر تحلیل متن ها وتکنیک های شناسایی مضامین در این مرحله بررسی می شود . </a:t>
            </a:r>
          </a:p>
          <a:p>
            <a:r>
              <a:rPr lang="fa-IR" sz="2800" dirty="0" smtClean="0"/>
              <a:t>تامل به این نکته که چه مضامینی از برنامه درسی  وپداگوژی (هنر یا علم وجودی یک معلم ، استراتژی  یا راهبرد های اموزشی ، روش اموزگاری ، فن تعلیم یا علم تعلیم ) آشکار شدند ؟</a:t>
            </a:r>
            <a:endParaRPr lang="fa-IR" sz="2800" dirty="0"/>
          </a:p>
        </p:txBody>
      </p:sp>
    </p:spTree>
    <p:extLst>
      <p:ext uri="{BB962C8B-B14F-4D97-AF65-F5344CB8AC3E}">
        <p14:creationId xmlns:p14="http://schemas.microsoft.com/office/powerpoint/2010/main" val="3763112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5-2-3- مرحله 3 : همرسانی روایت با معلمان دیگر </a:t>
            </a:r>
            <a:endParaRPr lang="fa-IR" dirty="0"/>
          </a:p>
        </p:txBody>
      </p:sp>
      <p:sp>
        <p:nvSpPr>
          <p:cNvPr id="3" name="Content Placeholder 2"/>
          <p:cNvSpPr>
            <a:spLocks noGrp="1"/>
          </p:cNvSpPr>
          <p:nvPr>
            <p:ph idx="1"/>
          </p:nvPr>
        </p:nvSpPr>
        <p:spPr/>
        <p:txBody>
          <a:bodyPr>
            <a:normAutofit/>
          </a:bodyPr>
          <a:lstStyle/>
          <a:p>
            <a:endParaRPr lang="fa-IR" sz="2400" dirty="0" smtClean="0"/>
          </a:p>
          <a:p>
            <a:r>
              <a:rPr lang="fa-IR" sz="2400" dirty="0" smtClean="0"/>
              <a:t>در این مرحله معلمان ، پیش نویس روایت های پایانی را برای بحث  وبررسی  بیشتر به یکدیگر  می دهند ، با همدیگر آشنا می شوند ، با معلمان دیگر گفت و گو می کنند . </a:t>
            </a:r>
          </a:p>
          <a:p>
            <a:r>
              <a:rPr lang="fa-IR" sz="2400" dirty="0"/>
              <a:t> </a:t>
            </a:r>
            <a:r>
              <a:rPr lang="fa-IR" sz="2400" dirty="0" smtClean="0"/>
              <a:t>در حقیقت کانون فرهنگ پژوهش  ویادگیری  همرسانی داستانهای تولید شده به عنوان بخشی از گفتگو ی مداوم در مورد کار معلمی است  ودر سرتاسر دوره ادامه داشت .</a:t>
            </a:r>
          </a:p>
          <a:p>
            <a:r>
              <a:rPr lang="fa-IR" sz="2400" dirty="0" smtClean="0"/>
              <a:t>کار روایی بانوشتن شروع می شود ولی فراتر از ان خواندن  وتامل  در روایت ها، قدم بعدی می باشد .</a:t>
            </a:r>
            <a:endParaRPr lang="fa-IR" sz="2400" dirty="0"/>
          </a:p>
        </p:txBody>
      </p:sp>
    </p:spTree>
    <p:extLst>
      <p:ext uri="{BB962C8B-B14F-4D97-AF65-F5344CB8AC3E}">
        <p14:creationId xmlns:p14="http://schemas.microsoft.com/office/powerpoint/2010/main" val="1719664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ادامه مرحله </a:t>
            </a:r>
            <a:r>
              <a:rPr lang="fa-IR" dirty="0"/>
              <a:t>3 : همرسانی روایت با معلمان دیگر </a:t>
            </a:r>
          </a:p>
        </p:txBody>
      </p:sp>
      <p:sp>
        <p:nvSpPr>
          <p:cNvPr id="3" name="Content Placeholder 2"/>
          <p:cNvSpPr>
            <a:spLocks noGrp="1"/>
          </p:cNvSpPr>
          <p:nvPr>
            <p:ph idx="1"/>
          </p:nvPr>
        </p:nvSpPr>
        <p:spPr/>
        <p:txBody>
          <a:bodyPr/>
          <a:lstStyle/>
          <a:p>
            <a:endParaRPr lang="fa-IR" dirty="0" smtClean="0"/>
          </a:p>
          <a:p>
            <a:r>
              <a:rPr lang="fa-IR" dirty="0" smtClean="0"/>
              <a:t>یاد گیری مبتنی بر پژوهش روایی ، دانشجو معلمان را قادر می سازد تا به یادگیرندگان فعالی تبدیل شوند که دانش خود را می سازند .</a:t>
            </a:r>
          </a:p>
          <a:p>
            <a:endParaRPr lang="fa-IR" dirty="0"/>
          </a:p>
          <a:p>
            <a:r>
              <a:rPr lang="fa-IR" dirty="0" smtClean="0"/>
              <a:t>روایت در نهایت ، ابزاری است که معلمان  را در کشف هویت  حرفه ای آنها ، کمک می کند و موجب تکوین هویت حرفه ای  در انان می گردد. </a:t>
            </a:r>
            <a:endParaRPr lang="fa-IR" dirty="0"/>
          </a:p>
        </p:txBody>
      </p:sp>
    </p:spTree>
    <p:extLst>
      <p:ext uri="{BB962C8B-B14F-4D97-AF65-F5344CB8AC3E}">
        <p14:creationId xmlns:p14="http://schemas.microsoft.com/office/powerpoint/2010/main" val="3090552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ویژگی های برنامه درسی پژوهش روایی چیست ؟</a:t>
            </a:r>
            <a:endParaRPr lang="fa-IR" dirty="0"/>
          </a:p>
        </p:txBody>
      </p:sp>
      <p:sp>
        <p:nvSpPr>
          <p:cNvPr id="3" name="Content Placeholder 2"/>
          <p:cNvSpPr>
            <a:spLocks noGrp="1"/>
          </p:cNvSpPr>
          <p:nvPr>
            <p:ph idx="1"/>
          </p:nvPr>
        </p:nvSpPr>
        <p:spPr/>
        <p:txBody>
          <a:bodyPr>
            <a:normAutofit/>
          </a:bodyPr>
          <a:lstStyle/>
          <a:p>
            <a:endParaRPr lang="fa-IR" sz="2000" dirty="0" smtClean="0"/>
          </a:p>
          <a:p>
            <a:r>
              <a:rPr lang="fa-IR" sz="2000" dirty="0" smtClean="0"/>
              <a:t>-یادگیری مبتنی بر تجربه است </a:t>
            </a:r>
          </a:p>
          <a:p>
            <a:r>
              <a:rPr lang="fa-IR" sz="2000" dirty="0" smtClean="0"/>
              <a:t>-یادگیری ، عملی فکورانه است </a:t>
            </a:r>
          </a:p>
          <a:p>
            <a:r>
              <a:rPr lang="fa-IR" sz="2000" dirty="0" smtClean="0"/>
              <a:t>-دانشجو معلمان با تفکر  وتامل  در باره  تجربه های خود ، معنا سازی  می کنند </a:t>
            </a:r>
          </a:p>
          <a:p>
            <a:r>
              <a:rPr lang="fa-IR" sz="2000" dirty="0" smtClean="0"/>
              <a:t>-دانشجو معلمان از طریق در گیر شدن  در موقعیت های عملی  یاد می گیرند </a:t>
            </a:r>
          </a:p>
          <a:p>
            <a:r>
              <a:rPr lang="fa-IR" sz="2000" dirty="0" smtClean="0"/>
              <a:t>-دانشجو معلمان بصورت فعال ، در ساخت  برنامه درسی درگیر  می شوند .</a:t>
            </a:r>
          </a:p>
          <a:p>
            <a:r>
              <a:rPr lang="fa-IR" sz="2000" dirty="0" smtClean="0"/>
              <a:t>-روایت ، ابزار اصلی یاد گیری است </a:t>
            </a:r>
          </a:p>
          <a:p>
            <a:r>
              <a:rPr lang="fa-IR" sz="2000" dirty="0" smtClean="0"/>
              <a:t>-...</a:t>
            </a:r>
            <a:endParaRPr lang="fa-IR" sz="2000" dirty="0"/>
          </a:p>
        </p:txBody>
      </p:sp>
    </p:spTree>
    <p:extLst>
      <p:ext uri="{BB962C8B-B14F-4D97-AF65-F5344CB8AC3E}">
        <p14:creationId xmlns:p14="http://schemas.microsoft.com/office/powerpoint/2010/main" val="4138860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5-3- نوشتن واهمیت آن در پژوهش روایی</a:t>
            </a:r>
            <a:endParaRPr lang="fa-IR" dirty="0"/>
          </a:p>
        </p:txBody>
      </p:sp>
      <p:sp>
        <p:nvSpPr>
          <p:cNvPr id="3" name="Content Placeholder 2"/>
          <p:cNvSpPr>
            <a:spLocks noGrp="1"/>
          </p:cNvSpPr>
          <p:nvPr>
            <p:ph idx="1"/>
          </p:nvPr>
        </p:nvSpPr>
        <p:spPr/>
        <p:txBody>
          <a:bodyPr>
            <a:noAutofit/>
          </a:bodyPr>
          <a:lstStyle/>
          <a:p>
            <a:endParaRPr lang="en-US" sz="2000" dirty="0" smtClean="0"/>
          </a:p>
          <a:p>
            <a:r>
              <a:rPr lang="fa-IR" sz="2000" dirty="0" smtClean="0"/>
              <a:t>در این بخش  در باره توانایی نوشتن  واهمیت ان  در پژوهش های کیفی  وبخصوص پژوهش روایی بحث می کنیم . </a:t>
            </a:r>
          </a:p>
          <a:p>
            <a:r>
              <a:rPr lang="fa-IR" sz="2000" dirty="0" smtClean="0"/>
              <a:t>ما معلمان ، باید بتوانیم بهتر بنویسیم .آسانتر ، بهتر وراحتتر  فرصتهای  نوشتن برای خودمان ایجاد کنیم . </a:t>
            </a:r>
          </a:p>
          <a:p>
            <a:r>
              <a:rPr lang="fa-IR" sz="2000" dirty="0"/>
              <a:t> </a:t>
            </a:r>
            <a:r>
              <a:rPr lang="fa-IR" sz="2000" dirty="0" smtClean="0"/>
              <a:t>در واقع ، نوشتن به تجربه هایی پراکنده  ما نظم می بخشد   وامکان خلق کردن برای ما ایجاد می کند ، بخصوص اگر تجربه های زیسته باشد .نوشتن مهارتی عملی واکتسابی است . آنها که تا کنون نوشتن را آغاز نکرده اند ، فکر می کنند که خیلی رنج دارد  وکاری سخت وپیچیده است . </a:t>
            </a:r>
          </a:p>
          <a:p>
            <a:r>
              <a:rPr lang="fa-IR" sz="2000" dirty="0" smtClean="0"/>
              <a:t>در گذشته هر کس بلد بود انشاء بنویسد، آدم  خیلی شاخصی  در خانواده محسوب می شد  وهمیشه  محل رجوع  دیگران بود .</a:t>
            </a:r>
            <a:endParaRPr lang="fa-IR" sz="2000" dirty="0"/>
          </a:p>
        </p:txBody>
      </p:sp>
    </p:spTree>
    <p:extLst>
      <p:ext uri="{BB962C8B-B14F-4D97-AF65-F5344CB8AC3E}">
        <p14:creationId xmlns:p14="http://schemas.microsoft.com/office/powerpoint/2010/main" val="3791390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نوشتن </a:t>
            </a:r>
            <a:r>
              <a:rPr lang="fa-IR" dirty="0"/>
              <a:t>واهمیت آن در پژوهش روایی</a:t>
            </a:r>
          </a:p>
        </p:txBody>
      </p:sp>
      <p:sp>
        <p:nvSpPr>
          <p:cNvPr id="3" name="Content Placeholder 2"/>
          <p:cNvSpPr>
            <a:spLocks noGrp="1"/>
          </p:cNvSpPr>
          <p:nvPr>
            <p:ph idx="1"/>
          </p:nvPr>
        </p:nvSpPr>
        <p:spPr/>
        <p:txBody>
          <a:bodyPr/>
          <a:lstStyle/>
          <a:p>
            <a:r>
              <a:rPr lang="fa-IR" dirty="0" smtClean="0"/>
              <a:t>مرحوم دکتر بهزاد می گوید : هر وقت می خواهی بنویسی ، فکر کن کسی جلوی تو هست ، داری با او حرف می زنی . </a:t>
            </a:r>
          </a:p>
          <a:p>
            <a:r>
              <a:rPr lang="fa-IR" dirty="0" smtClean="0"/>
              <a:t>نوشتن را باید شروع کنیم  وهیچ وقت تصور نکنیم  باید کامل شویم  وسپس بنویسیم.  از همین تجربه های ساده شروع کنیم . وقتی نوشتن را شروع می کنید ، لذت آن راکشف خواهید کرد .</a:t>
            </a:r>
          </a:p>
          <a:p>
            <a:r>
              <a:rPr lang="fa-IR" dirty="0" smtClean="0"/>
              <a:t>در فضای مجازی ، ما نیاز جدی به نوشتن داریم . نباید «بردار و بچسبان» کنیم .</a:t>
            </a:r>
          </a:p>
          <a:p>
            <a:r>
              <a:rPr lang="fa-IR" dirty="0"/>
              <a:t> </a:t>
            </a:r>
            <a:endParaRPr lang="fa-IR" dirty="0" smtClean="0"/>
          </a:p>
          <a:p>
            <a:r>
              <a:rPr lang="fa-IR" dirty="0" smtClean="0"/>
              <a:t>مونتنی معتقد است که نوشته نباید قلمبه وسلمبه باشد .او اتفاقات ساده زندگی اش را نوشته است .</a:t>
            </a:r>
          </a:p>
          <a:p>
            <a:endParaRPr lang="fa-IR" dirty="0" smtClean="0"/>
          </a:p>
        </p:txBody>
      </p:sp>
    </p:spTree>
    <p:extLst>
      <p:ext uri="{BB962C8B-B14F-4D97-AF65-F5344CB8AC3E}">
        <p14:creationId xmlns:p14="http://schemas.microsoft.com/office/powerpoint/2010/main" val="2641823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5-4-فعالیت های عملکردی  </a:t>
            </a:r>
            <a:endParaRPr lang="fa-IR" dirty="0"/>
          </a:p>
        </p:txBody>
      </p:sp>
      <p:sp>
        <p:nvSpPr>
          <p:cNvPr id="3" name="Content Placeholder 2"/>
          <p:cNvSpPr>
            <a:spLocks noGrp="1"/>
          </p:cNvSpPr>
          <p:nvPr>
            <p:ph idx="1"/>
          </p:nvPr>
        </p:nvSpPr>
        <p:spPr/>
        <p:txBody>
          <a:bodyPr>
            <a:normAutofit/>
          </a:bodyPr>
          <a:lstStyle/>
          <a:p>
            <a:endParaRPr lang="fa-IR" sz="2000" dirty="0" smtClean="0"/>
          </a:p>
          <a:p>
            <a:r>
              <a:rPr lang="fa-IR" sz="2000" dirty="0" smtClean="0"/>
              <a:t>خاطرات معلمان را تحلیل کنید  وچگونگی تجلی  ایده های آنها  را در روایت شرح دهید .</a:t>
            </a:r>
          </a:p>
          <a:p>
            <a:endParaRPr lang="fa-IR" sz="2000" dirty="0"/>
          </a:p>
          <a:p>
            <a:r>
              <a:rPr lang="fa-IR" sz="2000" dirty="0" smtClean="0"/>
              <a:t>وبلاگی درست کنید وهر هفته یک نوشته  حداقل ده خطی از تجربه های زیسته خود در آن را بنویسید .</a:t>
            </a:r>
          </a:p>
          <a:p>
            <a:endParaRPr lang="fa-IR" sz="2000" dirty="0"/>
          </a:p>
          <a:p>
            <a:r>
              <a:rPr lang="fa-IR" sz="2000" dirty="0" smtClean="0"/>
              <a:t>نمونه خاطرات معلمی را جمع اوری کنید  وبر اساس آن  مقاله ای روایی بنویسید.</a:t>
            </a:r>
            <a:endParaRPr lang="fa-IR" sz="2000" dirty="0"/>
          </a:p>
        </p:txBody>
      </p:sp>
    </p:spTree>
    <p:extLst>
      <p:ext uri="{BB962C8B-B14F-4D97-AF65-F5344CB8AC3E}">
        <p14:creationId xmlns:p14="http://schemas.microsoft.com/office/powerpoint/2010/main" val="1807341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پایان </a:t>
            </a:r>
            <a:endParaRPr lang="fa-IR" dirty="0"/>
          </a:p>
        </p:txBody>
      </p:sp>
      <p:sp>
        <p:nvSpPr>
          <p:cNvPr id="3" name="Content Placeholder 2"/>
          <p:cNvSpPr>
            <a:spLocks noGrp="1"/>
          </p:cNvSpPr>
          <p:nvPr>
            <p:ph idx="1"/>
          </p:nvPr>
        </p:nvSpPr>
        <p:spPr/>
        <p:txBody>
          <a:bodyPr>
            <a:normAutofit/>
          </a:bodyPr>
          <a:lstStyle/>
          <a:p>
            <a:r>
              <a:rPr lang="fa-IR" sz="2800" b="1" dirty="0" smtClean="0"/>
              <a:t>تهیه وتنظیم از : علی داوطلب  خرداد 99</a:t>
            </a:r>
            <a:endParaRPr lang="fa-IR" sz="2800" b="1" dirty="0"/>
          </a:p>
        </p:txBody>
      </p:sp>
    </p:spTree>
    <p:extLst>
      <p:ext uri="{BB962C8B-B14F-4D97-AF65-F5344CB8AC3E}">
        <p14:creationId xmlns:p14="http://schemas.microsoft.com/office/powerpoint/2010/main" val="381682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a:p>
            <a:r>
              <a:rPr lang="fa-IR" b="1" dirty="0"/>
              <a:t>فصل پنجم : پژوهش روایی وبالندگی حرفه ای معلمان</a:t>
            </a:r>
          </a:p>
          <a:p>
            <a:endParaRPr lang="fa-IR" dirty="0"/>
          </a:p>
        </p:txBody>
      </p:sp>
      <p:pic>
        <p:nvPicPr>
          <p:cNvPr id="4" name="Voice_2006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5178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845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اهداف فصل </a:t>
            </a:r>
            <a:endParaRPr lang="fa-IR" dirty="0"/>
          </a:p>
        </p:txBody>
      </p:sp>
      <p:sp>
        <p:nvSpPr>
          <p:cNvPr id="3" name="Content Placeholder 2"/>
          <p:cNvSpPr>
            <a:spLocks noGrp="1"/>
          </p:cNvSpPr>
          <p:nvPr>
            <p:ph idx="1"/>
          </p:nvPr>
        </p:nvSpPr>
        <p:spPr/>
        <p:txBody>
          <a:bodyPr>
            <a:normAutofit/>
          </a:bodyPr>
          <a:lstStyle/>
          <a:p>
            <a:endParaRPr lang="fa-IR" sz="2400" dirty="0" smtClean="0"/>
          </a:p>
          <a:p>
            <a:r>
              <a:rPr lang="fa-IR" sz="2400" dirty="0" smtClean="0"/>
              <a:t>در این فصل دانشجو : </a:t>
            </a:r>
          </a:p>
          <a:p>
            <a:r>
              <a:rPr lang="fa-IR" sz="2400" dirty="0" smtClean="0"/>
              <a:t>-با چگونگی تجلی  ایدههای معلم  در روایت او،آشنا می شود.</a:t>
            </a:r>
          </a:p>
          <a:p>
            <a:r>
              <a:rPr lang="fa-IR" sz="2400" dirty="0" smtClean="0"/>
              <a:t>-با چگونگی  تاثیر پژوهش روایی در افزایش دانش معلم آشنا می شود .</a:t>
            </a:r>
          </a:p>
          <a:p>
            <a:r>
              <a:rPr lang="fa-IR" sz="2400" dirty="0" smtClean="0"/>
              <a:t>-با چگونگی نوشتن در فرایند تدریس  وتامل در آن آشنا می شود .</a:t>
            </a:r>
          </a:p>
          <a:p>
            <a:r>
              <a:rPr lang="fa-IR" sz="2400" dirty="0" smtClean="0"/>
              <a:t>-با چگونگی انجام پژوهش روایی آشنا می شود .</a:t>
            </a:r>
          </a:p>
        </p:txBody>
      </p:sp>
    </p:spTree>
    <p:extLst>
      <p:ext uri="{BB962C8B-B14F-4D97-AF65-F5344CB8AC3E}">
        <p14:creationId xmlns:p14="http://schemas.microsoft.com/office/powerpoint/2010/main" val="2740706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مقدمه :</a:t>
            </a:r>
            <a:endParaRPr lang="fa-IR" dirty="0"/>
          </a:p>
        </p:txBody>
      </p:sp>
      <p:sp>
        <p:nvSpPr>
          <p:cNvPr id="3" name="Content Placeholder 2"/>
          <p:cNvSpPr>
            <a:spLocks noGrp="1"/>
          </p:cNvSpPr>
          <p:nvPr>
            <p:ph idx="1"/>
          </p:nvPr>
        </p:nvSpPr>
        <p:spPr/>
        <p:txBody>
          <a:bodyPr>
            <a:noAutofit/>
          </a:bodyPr>
          <a:lstStyle/>
          <a:p>
            <a:r>
              <a:rPr lang="fa-IR" sz="2000" dirty="0"/>
              <a:t>معلمی شغل نیست که انسان از نظر درآمد به آن نگاه کند زیرا وظیفه او روشنگری ، هدایت ، وراهنمایی قشری است که مانند یک زمین بایر آماده وپذیرای رشد ونمو هر بذری است که در آن پاشیده شود . واین بستگی به ابتکار وخلاقیت معلمی دارد که این بذر را چگونه اتخاب وبه چه روشی بپاشد تا ثمره ی خوبی داشته باشد. واگر دقت کنیم در تاریخ اسلام ، رهبری وهدایت پیامبران وامامان در قبال روشنگری وهدایت تربیت وتعلیم مردم هیچ درهم ودیناری از کسی دریافت نمی کردند. </a:t>
            </a:r>
            <a:r>
              <a:rPr lang="fa-IR" sz="2000" dirty="0" smtClean="0"/>
              <a:t>ولی </a:t>
            </a:r>
            <a:r>
              <a:rPr lang="fa-IR" sz="2000" dirty="0"/>
              <a:t>از نظر درآمد نمی شود معلمی را منبع در آمد دانست . چون کسیکه با قلب وروح انسان سر کار دارد وهدفش سوق دادن افراد به سمت کمالات است به عنوان شغل معلمی را حساب نمی کند بلکه به عنوان یک مربی دینی </a:t>
            </a:r>
            <a:r>
              <a:rPr lang="fa-IR" sz="2000" dirty="0" smtClean="0"/>
              <a:t>ورساندن </a:t>
            </a:r>
            <a:r>
              <a:rPr lang="fa-IR" sz="2000" dirty="0"/>
              <a:t>متعلم به کمالات تلاش می کند . وان اجر را همچون پیامبر اسلام از خداوند طلب می کند تا آخرتی سعادتمند و دنیایی نیک برای خود داشته باشد .</a:t>
            </a:r>
          </a:p>
        </p:txBody>
      </p:sp>
    </p:spTree>
    <p:extLst>
      <p:ext uri="{BB962C8B-B14F-4D97-AF65-F5344CB8AC3E}">
        <p14:creationId xmlns:p14="http://schemas.microsoft.com/office/powerpoint/2010/main" val="55185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5-1 – معلمی ودانش تعلیم وتربیت </a:t>
            </a:r>
            <a:endParaRPr lang="fa-IR" dirty="0"/>
          </a:p>
        </p:txBody>
      </p:sp>
      <p:sp>
        <p:nvSpPr>
          <p:cNvPr id="3" name="Content Placeholder 2"/>
          <p:cNvSpPr>
            <a:spLocks noGrp="1"/>
          </p:cNvSpPr>
          <p:nvPr>
            <p:ph idx="1"/>
          </p:nvPr>
        </p:nvSpPr>
        <p:spPr/>
        <p:txBody>
          <a:bodyPr>
            <a:normAutofit/>
          </a:bodyPr>
          <a:lstStyle/>
          <a:p>
            <a:pPr marL="0" indent="0">
              <a:buNone/>
            </a:pPr>
            <a:endParaRPr lang="fa-IR" sz="2800" dirty="0"/>
          </a:p>
          <a:p>
            <a:pPr marL="0" indent="0">
              <a:buNone/>
            </a:pPr>
            <a:r>
              <a:rPr lang="fa-IR" sz="2800" dirty="0" smtClean="0"/>
              <a:t>معلمی کار پیچیده و تخصصی است .یاد گیری حرفه ای معلمان ، با تجربه علمی آغاز می شود .یا تجربه وداستانهایی که ما در زندگی ، مدارس  وجامعه خود مان با آن مواجه هستیم . این یادگیری شامل فهم روایت ها ی خود ، یادگیری  از طریق شنیدن  ودرک داستان  دیگران  ونوشتن  روایت  خود از  مدرسه ، اجتماع وجامعه است .</a:t>
            </a:r>
            <a:endParaRPr lang="en-US" sz="2800" dirty="0" smtClean="0"/>
          </a:p>
        </p:txBody>
      </p:sp>
    </p:spTree>
    <p:extLst>
      <p:ext uri="{BB962C8B-B14F-4D97-AF65-F5344CB8AC3E}">
        <p14:creationId xmlns:p14="http://schemas.microsoft.com/office/powerpoint/2010/main" val="2233581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ادامه معلمی ودانش تعلیم وتربیت </a:t>
            </a:r>
            <a:endParaRPr lang="fa-IR" dirty="0"/>
          </a:p>
        </p:txBody>
      </p:sp>
      <p:sp>
        <p:nvSpPr>
          <p:cNvPr id="3" name="Content Placeholder 2"/>
          <p:cNvSpPr>
            <a:spLocks noGrp="1"/>
          </p:cNvSpPr>
          <p:nvPr>
            <p:ph idx="1"/>
          </p:nvPr>
        </p:nvSpPr>
        <p:spPr/>
        <p:txBody>
          <a:bodyPr/>
          <a:lstStyle/>
          <a:p>
            <a:endParaRPr lang="fa-IR" dirty="0" smtClean="0"/>
          </a:p>
          <a:p>
            <a:r>
              <a:rPr lang="fa-IR" dirty="0" smtClean="0"/>
              <a:t>مدرسان تربیت معلم ، باید  این آمادگی را داشته باشند که دانشجو معلمان  رابا  محیط  واقعی ، به عینه آشنا  کنند .</a:t>
            </a:r>
          </a:p>
          <a:p>
            <a:endParaRPr lang="fa-IR" dirty="0"/>
          </a:p>
          <a:p>
            <a:r>
              <a:rPr lang="fa-IR" dirty="0" smtClean="0"/>
              <a:t>معنا بخشی ، در کانون  فرایند تدریس  ویاد گیری قرار دارد .</a:t>
            </a:r>
          </a:p>
          <a:p>
            <a:endParaRPr lang="fa-IR" dirty="0"/>
          </a:p>
          <a:p>
            <a:r>
              <a:rPr lang="fa-IR" dirty="0" smtClean="0"/>
              <a:t>برای یادگرفتن  تدریس ، باید  در مدرسه بود ، تدریس کرد  ودر موقعیت  یادگیری زندگی کرد .</a:t>
            </a:r>
          </a:p>
          <a:p>
            <a:r>
              <a:rPr lang="fa-IR" dirty="0" smtClean="0"/>
              <a:t>اصل تعامل واصل پیوستگی  در کنار یکدیگر عناصر تجربه را تعریف می کنند .</a:t>
            </a:r>
            <a:endParaRPr lang="fa-IR" dirty="0"/>
          </a:p>
        </p:txBody>
      </p:sp>
    </p:spTree>
    <p:extLst>
      <p:ext uri="{BB962C8B-B14F-4D97-AF65-F5344CB8AC3E}">
        <p14:creationId xmlns:p14="http://schemas.microsoft.com/office/powerpoint/2010/main" val="3277633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نظریه سازنده گرایی</a:t>
            </a:r>
            <a:endParaRPr lang="fa-IR" dirty="0"/>
          </a:p>
        </p:txBody>
      </p:sp>
      <p:sp>
        <p:nvSpPr>
          <p:cNvPr id="3" name="Content Placeholder 2"/>
          <p:cNvSpPr>
            <a:spLocks noGrp="1"/>
          </p:cNvSpPr>
          <p:nvPr>
            <p:ph idx="1"/>
          </p:nvPr>
        </p:nvSpPr>
        <p:spPr/>
        <p:txBody>
          <a:bodyPr/>
          <a:lstStyle/>
          <a:p>
            <a:endParaRPr lang="fa-IR" dirty="0" smtClean="0"/>
          </a:p>
          <a:p>
            <a:r>
              <a:rPr lang="fa-IR" dirty="0" smtClean="0"/>
              <a:t>به نظر «استرمن»  منظر سازنده گرایانه ، معلمان  را در پیوند نظر وعمل توانا می کند . به گونه ای که می توانند عامل تغییر شوند .</a:t>
            </a:r>
          </a:p>
          <a:p>
            <a:r>
              <a:rPr lang="fa-IR" dirty="0" smtClean="0"/>
              <a:t>وقتی معلمان خود مسئله هایشان را می یابند  وابزار پاسخ آن راپیدا می کنند ، درک خود را بنا می نهند  وبازده کلاسشان را می افزایند . الگوی </a:t>
            </a:r>
            <a:r>
              <a:rPr lang="fa-IR" dirty="0"/>
              <a:t>دانش </a:t>
            </a:r>
            <a:r>
              <a:rPr lang="fa-IR" dirty="0" smtClean="0"/>
              <a:t>افزایی </a:t>
            </a:r>
            <a:r>
              <a:rPr lang="fa-IR" dirty="0"/>
              <a:t>در ساختار  تربیت  معلم باید ماهیتا سازنده گرایانه باشد و فرایند تحقیق را معطوف به نیازهای خاص  </a:t>
            </a:r>
            <a:r>
              <a:rPr lang="fa-IR" dirty="0" smtClean="0"/>
              <a:t>حوزه های مشخص کند .</a:t>
            </a:r>
            <a:endParaRPr lang="fa-IR" dirty="0"/>
          </a:p>
        </p:txBody>
      </p:sp>
    </p:spTree>
    <p:extLst>
      <p:ext uri="{BB962C8B-B14F-4D97-AF65-F5344CB8AC3E}">
        <p14:creationId xmlns:p14="http://schemas.microsoft.com/office/powerpoint/2010/main" val="35757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ادامه نظریه </a:t>
            </a:r>
            <a:r>
              <a:rPr lang="fa-IR" dirty="0"/>
              <a:t>سازنده گرایی</a:t>
            </a:r>
          </a:p>
        </p:txBody>
      </p:sp>
      <p:sp>
        <p:nvSpPr>
          <p:cNvPr id="3" name="Content Placeholder 2"/>
          <p:cNvSpPr>
            <a:spLocks noGrp="1"/>
          </p:cNvSpPr>
          <p:nvPr>
            <p:ph idx="1"/>
          </p:nvPr>
        </p:nvSpPr>
        <p:spPr/>
        <p:txBody>
          <a:bodyPr/>
          <a:lstStyle/>
          <a:p>
            <a:endParaRPr lang="fa-IR" dirty="0" smtClean="0"/>
          </a:p>
          <a:p>
            <a:r>
              <a:rPr lang="fa-IR" dirty="0" smtClean="0"/>
              <a:t>یکی از مفاهیم وابسته به نظریه سازنده گرایی  که در دیدگاه « شون «نیز مطرح است  یادگیری موقعیتی است ، یعنی دانش وابسته به موقعیت ها ، مقاصد  وتکالیفی است که در انها به کار می رود . برای رسیدن به شناخت  موقعیتی ، پیروان سازنده گرایی پیشنهاد می کنند شاگردان به در گیر شدن  در تکالیف  اصیل یا واقعی یادگیری  تشویق شوند . </a:t>
            </a:r>
          </a:p>
          <a:p>
            <a:r>
              <a:rPr lang="fa-IR" dirty="0" smtClean="0"/>
              <a:t>منظور از یادگیری اصیل ، موقعیت های عینی وعملی زندگی  است . پیروان این نظریه آموزش در حین کار یا کارورزی را پیشنهاد  می کنند . در شرایطی که فراهم آوردن این موقعیت ها میسر نباشد ، می توان از موقعیت  های شبیه سازی شده  استفاده کرد (به نقل از امام جمعه  ومهر محمدی ، 1385 ).</a:t>
            </a:r>
            <a:endParaRPr lang="fa-IR" dirty="0"/>
          </a:p>
        </p:txBody>
      </p:sp>
    </p:spTree>
    <p:extLst>
      <p:ext uri="{BB962C8B-B14F-4D97-AF65-F5344CB8AC3E}">
        <p14:creationId xmlns:p14="http://schemas.microsoft.com/office/powerpoint/2010/main" val="2989060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5-2- نمونه ای از کاربرد پژوهش روایی در آموزش ضمن خدمت </a:t>
            </a:r>
            <a:endParaRPr lang="fa-IR" dirty="0"/>
          </a:p>
        </p:txBody>
      </p:sp>
      <p:sp>
        <p:nvSpPr>
          <p:cNvPr id="3" name="Content Placeholder 2"/>
          <p:cNvSpPr>
            <a:spLocks noGrp="1"/>
          </p:cNvSpPr>
          <p:nvPr>
            <p:ph idx="1"/>
          </p:nvPr>
        </p:nvSpPr>
        <p:spPr/>
        <p:txBody>
          <a:bodyPr>
            <a:normAutofit/>
          </a:bodyPr>
          <a:lstStyle/>
          <a:p>
            <a:endParaRPr lang="fa-IR" sz="2400" dirty="0" smtClean="0"/>
          </a:p>
          <a:p>
            <a:r>
              <a:rPr lang="fa-IR" sz="2400" dirty="0"/>
              <a:t>مرحله 1 : نوشتن </a:t>
            </a:r>
            <a:r>
              <a:rPr lang="fa-IR" sz="2400" dirty="0" smtClean="0"/>
              <a:t>متن</a:t>
            </a:r>
          </a:p>
          <a:p>
            <a:r>
              <a:rPr lang="fa-IR" sz="2400" dirty="0"/>
              <a:t>مرحله 2 : تامل در </a:t>
            </a:r>
            <a:r>
              <a:rPr lang="fa-IR" sz="2400" dirty="0" smtClean="0"/>
              <a:t>متن</a:t>
            </a:r>
          </a:p>
          <a:p>
            <a:r>
              <a:rPr lang="fa-IR" sz="2400" dirty="0" smtClean="0"/>
              <a:t> </a:t>
            </a:r>
            <a:r>
              <a:rPr lang="fa-IR" sz="2400" dirty="0"/>
              <a:t>مرحله 3 : همرسانی روایت با معلمان دیگر </a:t>
            </a:r>
          </a:p>
        </p:txBody>
      </p:sp>
    </p:spTree>
    <p:extLst>
      <p:ext uri="{BB962C8B-B14F-4D97-AF65-F5344CB8AC3E}">
        <p14:creationId xmlns:p14="http://schemas.microsoft.com/office/powerpoint/2010/main" val="2336222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648</TotalTime>
  <Words>1272</Words>
  <Application>Microsoft Office PowerPoint</Application>
  <PresentationFormat>Widescreen</PresentationFormat>
  <Paragraphs>85</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Tahoma</vt:lpstr>
      <vt:lpstr>Trebuchet MS</vt:lpstr>
      <vt:lpstr>Wingdings 3</vt:lpstr>
      <vt:lpstr>Facet</vt:lpstr>
      <vt:lpstr>پژوهش روایی: شماره 6</vt:lpstr>
      <vt:lpstr>PowerPoint Presentation</vt:lpstr>
      <vt:lpstr>اهداف فصل </vt:lpstr>
      <vt:lpstr>مقدمه :</vt:lpstr>
      <vt:lpstr>5-1 – معلمی ودانش تعلیم وتربیت </vt:lpstr>
      <vt:lpstr>ادامه معلمی ودانش تعلیم وتربیت </vt:lpstr>
      <vt:lpstr>نظریه سازنده گرایی</vt:lpstr>
      <vt:lpstr>ادامه نظریه سازنده گرایی</vt:lpstr>
      <vt:lpstr>5-2- نمونه ای از کاربرد پژوهش روایی در آموزش ضمن خدمت </vt:lpstr>
      <vt:lpstr>5-2-1- مرحله 1 : نوشتن متن </vt:lpstr>
      <vt:lpstr>5-2-1- مرحله 2 : تامل در متن </vt:lpstr>
      <vt:lpstr>5-2-3- مرحله 3 : همرسانی روایت با معلمان دیگر </vt:lpstr>
      <vt:lpstr>ادامه مرحله 3 : همرسانی روایت با معلمان دیگر </vt:lpstr>
      <vt:lpstr>ویژگی های برنامه درسی پژوهش روایی چیست ؟</vt:lpstr>
      <vt:lpstr>5-3- نوشتن واهمیت آن در پژوهش روایی</vt:lpstr>
      <vt:lpstr>ادامه نوشتن واهمیت آن در پژوهش روایی</vt:lpstr>
      <vt:lpstr>5-4-فعالیت های عملکردی  </vt:lpstr>
      <vt:lpstr>پایان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freedom</dc:creator>
  <cp:lastModifiedBy>freedom</cp:lastModifiedBy>
  <cp:revision>144</cp:revision>
  <dcterms:created xsi:type="dcterms:W3CDTF">2020-04-18T17:29:12Z</dcterms:created>
  <dcterms:modified xsi:type="dcterms:W3CDTF">2020-06-03T04:38:05Z</dcterms:modified>
</cp:coreProperties>
</file>