
<file path=[Content_Types].xml><?xml version="1.0" encoding="utf-8"?>
<Types xmlns="http://schemas.openxmlformats.org/package/2006/content-types">
  <Default Extension="png" ContentType="image/png"/>
  <Default Extension="jpeg" ContentType="image/jpeg"/>
  <Default Extension="wma" ContentType="audio/x-ms-wma"/>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66" r:id="rId2"/>
    <p:sldId id="256" r:id="rId3"/>
    <p:sldId id="257" r:id="rId4"/>
    <p:sldId id="258" r:id="rId5"/>
    <p:sldId id="259" r:id="rId6"/>
    <p:sldId id="260" r:id="rId7"/>
    <p:sldId id="261" r:id="rId8"/>
    <p:sldId id="262" r:id="rId9"/>
    <p:sldId id="263" r:id="rId10"/>
    <p:sldId id="264" r:id="rId11"/>
    <p:sldId id="265" r:id="rId12"/>
    <p:sldId id="267"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6/1/2020</a:t>
            </a:fld>
            <a:endParaRPr lang="en-US" dirty="0"/>
          </a:p>
        </p:txBody>
      </p:sp>
      <p:sp>
        <p:nvSpPr>
          <p:cNvPr id="5" name="Footer Placeholder 4"/>
          <p:cNvSpPr>
            <a:spLocks noGrp="1"/>
          </p:cNvSpPr>
          <p:nvPr>
            <p:ph type="ftr" sz="quarter" idx="11"/>
          </p:nvPr>
        </p:nvSpPr>
        <p:spPr>
          <a:xfrm>
            <a:off x="5332412" y="5883275"/>
            <a:ext cx="4324044" cy="365125"/>
          </a:xfrm>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951856" y="5867131"/>
            <a:ext cx="5511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6/1/2020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6/1/2020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6/1/2020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6/1/2020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6/1/2020</a:t>
            </a:fld>
            <a:endParaRPr lang="en-US" dirty="0"/>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ma"/><Relationship Id="rId1" Type="http://schemas.microsoft.com/office/2007/relationships/media" Target="../media/media1.wm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wma"/><Relationship Id="rId1" Type="http://schemas.microsoft.com/office/2007/relationships/media" Target="../media/media10.wm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wma"/><Relationship Id="rId1" Type="http://schemas.microsoft.com/office/2007/relationships/media" Target="../media/media11.wm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wma"/><Relationship Id="rId1" Type="http://schemas.microsoft.com/office/2007/relationships/media" Target="../media/media12.wm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wma"/><Relationship Id="rId1" Type="http://schemas.microsoft.com/office/2007/relationships/media" Target="../media/media2.wm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ma"/><Relationship Id="rId1" Type="http://schemas.microsoft.com/office/2007/relationships/media" Target="../media/media3.wm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ma"/><Relationship Id="rId1" Type="http://schemas.microsoft.com/office/2007/relationships/media" Target="../media/media4.wm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ma"/><Relationship Id="rId1" Type="http://schemas.microsoft.com/office/2007/relationships/media" Target="../media/media5.wm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ma"/><Relationship Id="rId1" Type="http://schemas.microsoft.com/office/2007/relationships/media" Target="../media/media6.wm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ma"/><Relationship Id="rId1" Type="http://schemas.microsoft.com/office/2007/relationships/media" Target="../media/media7.wm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wma"/><Relationship Id="rId1" Type="http://schemas.microsoft.com/office/2007/relationships/media" Target="../media/media8.wm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wma"/><Relationship Id="rId1" Type="http://schemas.microsoft.com/office/2007/relationships/media" Target="../media/media9.wm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80328" y="2125014"/>
            <a:ext cx="6941713" cy="103031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a-IR" sz="3600" dirty="0" smtClean="0"/>
              <a:t>مبانی آموزش تربیت بدنی</a:t>
            </a:r>
            <a:endParaRPr lang="en-US" sz="3600" dirty="0"/>
          </a:p>
        </p:txBody>
      </p:sp>
      <p:sp>
        <p:nvSpPr>
          <p:cNvPr id="3" name="Oval 2"/>
          <p:cNvSpPr/>
          <p:nvPr/>
        </p:nvSpPr>
        <p:spPr>
          <a:xfrm>
            <a:off x="9607639" y="321972"/>
            <a:ext cx="2305319" cy="1210614"/>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fa-IR" sz="2000" dirty="0" smtClean="0">
                <a:ln w="0"/>
                <a:solidFill>
                  <a:schemeClr val="tx1"/>
                </a:solidFill>
                <a:effectLst>
                  <a:outerShdw blurRad="38100" dist="19050" dir="2700000" algn="tl" rotWithShape="0">
                    <a:schemeClr val="dk1">
                      <a:alpha val="40000"/>
                    </a:schemeClr>
                  </a:outerShdw>
                </a:effectLst>
              </a:rPr>
              <a:t>جلسه 8</a:t>
            </a:r>
            <a:endParaRPr lang="en-US" sz="2000" dirty="0">
              <a:ln w="0"/>
              <a:solidFill>
                <a:schemeClr val="tx1"/>
              </a:solidFill>
              <a:effectLst>
                <a:outerShdw blurRad="38100" dist="19050" dir="2700000" algn="tl" rotWithShape="0">
                  <a:schemeClr val="dk1">
                    <a:alpha val="40000"/>
                  </a:schemeClr>
                </a:outerShdw>
              </a:effectLst>
            </a:endParaRPr>
          </a:p>
        </p:txBody>
      </p:sp>
      <p:sp>
        <p:nvSpPr>
          <p:cNvPr id="4" name="Rectangle 3"/>
          <p:cNvSpPr/>
          <p:nvPr/>
        </p:nvSpPr>
        <p:spPr>
          <a:xfrm>
            <a:off x="1429555" y="3322749"/>
            <a:ext cx="3593206" cy="953037"/>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a-IR" dirty="0" smtClean="0"/>
              <a:t>مدرس : دکتر حسینی</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42411362"/>
      </p:ext>
    </p:extLst>
  </p:cSld>
  <p:clrMapOvr>
    <a:masterClrMapping/>
  </p:clrMapOvr>
  <mc:AlternateContent xmlns:mc="http://schemas.openxmlformats.org/markup-compatibility/2006">
    <mc:Choice xmlns:p14="http://schemas.microsoft.com/office/powerpoint/2010/main" Requires="p14">
      <p:transition spd="slow" p14:dur="2000" advTm="37984"/>
    </mc:Choice>
    <mc:Fallback>
      <p:transition spd="slow" advTm="37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3744436"/>
            <a:ext cx="8864600" cy="2795573"/>
          </a:xfrm>
          <a:prstGeom prst="rect">
            <a:avLst/>
          </a:prstGeom>
        </p:spPr>
        <p:txBody>
          <a:bodyPr wrap="square">
            <a:spAutoFit/>
          </a:bodyPr>
          <a:lstStyle/>
          <a:p>
            <a:pPr algn="just" rtl="1">
              <a:lnSpc>
                <a:spcPct val="150000"/>
              </a:lnSpc>
            </a:pPr>
            <a:r>
              <a:rPr lang="ar-SA" sz="2400" dirty="0">
                <a:latin typeface="Times New Roman" panose="02020603050405020304" pitchFamily="18" charset="0"/>
                <a:ea typeface="Calibri" panose="020F0502020204030204" pitchFamily="34" charset="0"/>
                <a:cs typeface="B Zar"/>
              </a:rPr>
              <a:t>4- فعالیت ها زمینه تجربیات نو را  فراهم کنند .</a:t>
            </a:r>
            <a:endParaRPr lang="en-US" sz="2400" dirty="0">
              <a:latin typeface="Times New Roman" panose="02020603050405020304" pitchFamily="18" charset="0"/>
              <a:ea typeface="Calibri" panose="020F0502020204030204" pitchFamily="34" charset="0"/>
              <a:cs typeface="B Zar"/>
            </a:endParaRPr>
          </a:p>
          <a:p>
            <a:pPr algn="just" rtl="1">
              <a:lnSpc>
                <a:spcPct val="150000"/>
              </a:lnSpc>
            </a:pPr>
            <a:r>
              <a:rPr lang="ar-SA" sz="2400" dirty="0">
                <a:latin typeface="Times New Roman" panose="02020603050405020304" pitchFamily="18" charset="0"/>
                <a:ea typeface="Calibri" panose="020F0502020204030204" pitchFamily="34" charset="0"/>
                <a:cs typeface="B Zar"/>
              </a:rPr>
              <a:t>5- بازی و فعالیت ورزشی طبیعت کودکان است ، بنابراین برنامه ریزی تربیت بدنی باید از طفولیت صورت گیرد .</a:t>
            </a:r>
            <a:endParaRPr lang="en-US" sz="2400" dirty="0">
              <a:latin typeface="Times New Roman" panose="02020603050405020304" pitchFamily="18" charset="0"/>
              <a:ea typeface="Calibri" panose="020F0502020204030204" pitchFamily="34" charset="0"/>
              <a:cs typeface="B Zar"/>
            </a:endParaRPr>
          </a:p>
          <a:p>
            <a:pPr algn="just" rtl="1">
              <a:lnSpc>
                <a:spcPct val="150000"/>
              </a:lnSpc>
            </a:pPr>
            <a:r>
              <a:rPr lang="ar-SA" sz="2400" dirty="0">
                <a:latin typeface="Times New Roman" panose="02020603050405020304" pitchFamily="18" charset="0"/>
                <a:ea typeface="Calibri" panose="020F0502020204030204" pitchFamily="34" charset="0"/>
                <a:cs typeface="B Zar"/>
              </a:rPr>
              <a:t>6- رئالیست به آزاد کردن انرژی اضافه اعتقاد دارد و به ساعات تفریح و ورزش خارج ساعات مدرسه اعتقاد دارد .</a:t>
            </a:r>
            <a:endParaRPr lang="en-US" sz="2400" dirty="0">
              <a:effectLst/>
              <a:latin typeface="Times New Roman" panose="02020603050405020304" pitchFamily="18" charset="0"/>
              <a:ea typeface="Calibri" panose="020F0502020204030204" pitchFamily="34" charset="0"/>
              <a:cs typeface="B Zar"/>
            </a:endParaRPr>
          </a:p>
        </p:txBody>
      </p:sp>
      <p:sp>
        <p:nvSpPr>
          <p:cNvPr id="3" name="Rectangle 2"/>
          <p:cNvSpPr/>
          <p:nvPr/>
        </p:nvSpPr>
        <p:spPr>
          <a:xfrm>
            <a:off x="2374900" y="788938"/>
            <a:ext cx="9461500" cy="2941190"/>
          </a:xfrm>
          <a:prstGeom prst="rect">
            <a:avLst/>
          </a:prstGeom>
        </p:spPr>
        <p:txBody>
          <a:bodyPr wrap="square">
            <a:spAutoFit/>
          </a:bodyPr>
          <a:lstStyle/>
          <a:p>
            <a:pPr algn="r" rtl="1">
              <a:lnSpc>
                <a:spcPct val="200000"/>
              </a:lnSpc>
            </a:pPr>
            <a:r>
              <a:rPr lang="ar-SA" sz="2400" b="1" dirty="0">
                <a:latin typeface="Times New Roman" panose="02020603050405020304" pitchFamily="18" charset="0"/>
                <a:ea typeface="Calibri" panose="020F0502020204030204" pitchFamily="34" charset="0"/>
                <a:cs typeface="B Zar"/>
              </a:rPr>
              <a:t>بنابراین تریت بدنی باید </a:t>
            </a:r>
            <a:r>
              <a:rPr lang="ar-SA" sz="2400" b="1"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B Zar"/>
            </a:endParaRPr>
          </a:p>
          <a:p>
            <a:pPr algn="r" rtl="1">
              <a:lnSpc>
                <a:spcPct val="200000"/>
              </a:lnSpc>
            </a:pPr>
            <a:r>
              <a:rPr lang="ar-SA" sz="2400" dirty="0">
                <a:latin typeface="Times New Roman" panose="02020603050405020304" pitchFamily="18" charset="0"/>
                <a:ea typeface="Calibri" panose="020F0502020204030204" pitchFamily="34" charset="0"/>
                <a:cs typeface="B Zar"/>
              </a:rPr>
              <a:t>1- حدا کثر بنابراین تربیت بدنی باید استعدادهای انسان را بپروراند .</a:t>
            </a:r>
            <a:endParaRPr lang="en-US" sz="2400" dirty="0">
              <a:latin typeface="Times New Roman" panose="02020603050405020304" pitchFamily="18" charset="0"/>
              <a:ea typeface="Calibri" panose="020F0502020204030204" pitchFamily="34" charset="0"/>
              <a:cs typeface="B Zar"/>
            </a:endParaRPr>
          </a:p>
          <a:p>
            <a:pPr algn="r" rtl="1">
              <a:lnSpc>
                <a:spcPct val="200000"/>
              </a:lnSpc>
            </a:pPr>
            <a:r>
              <a:rPr lang="ar-SA" sz="2400" dirty="0">
                <a:latin typeface="Times New Roman" panose="02020603050405020304" pitchFamily="18" charset="0"/>
                <a:ea typeface="Calibri" panose="020F0502020204030204" pitchFamily="34" charset="0"/>
                <a:cs typeface="B Zar"/>
              </a:rPr>
              <a:t>2- موجب رشد بدن و تقویت عضلات و دستگاه عمومی بدن شود .</a:t>
            </a:r>
            <a:endParaRPr lang="en-US" sz="2400" dirty="0">
              <a:latin typeface="Times New Roman" panose="02020603050405020304" pitchFamily="18" charset="0"/>
              <a:ea typeface="Calibri" panose="020F0502020204030204" pitchFamily="34" charset="0"/>
              <a:cs typeface="B Zar"/>
            </a:endParaRPr>
          </a:p>
          <a:p>
            <a:pPr algn="r">
              <a:lnSpc>
                <a:spcPct val="200000"/>
              </a:lnSpc>
            </a:pPr>
            <a:r>
              <a:rPr lang="ar-SA" sz="2400" dirty="0">
                <a:latin typeface="Times New Roman" panose="02020603050405020304" pitchFamily="18" charset="0"/>
                <a:ea typeface="Calibri" panose="020F0502020204030204" pitchFamily="34" charset="0"/>
                <a:cs typeface="B Zar"/>
              </a:rPr>
              <a:t>3- از تفریحات سالم و سرگرم کننده استفاده کند. </a:t>
            </a:r>
            <a:endParaRPr lang="en-US" sz="24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5632373"/>
      </p:ext>
    </p:extLst>
  </p:cSld>
  <p:clrMapOvr>
    <a:masterClrMapping/>
  </p:clrMapOvr>
  <mc:AlternateContent xmlns:mc="http://schemas.openxmlformats.org/markup-compatibility/2006">
    <mc:Choice xmlns:p14="http://schemas.microsoft.com/office/powerpoint/2010/main" Requires="p14">
      <p:transition spd="slow" p14:dur="2000" advTm="229057"/>
    </mc:Choice>
    <mc:Fallback>
      <p:transition spd="slow" advTm="229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04900" y="0"/>
            <a:ext cx="10909300" cy="5394554"/>
          </a:xfrm>
          <a:prstGeom prst="rect">
            <a:avLst/>
          </a:prstGeom>
        </p:spPr>
        <p:txBody>
          <a:bodyPr wrap="square">
            <a:spAutoFit/>
          </a:bodyPr>
          <a:lstStyle/>
          <a:p>
            <a:pPr algn="r" rtl="1">
              <a:lnSpc>
                <a:spcPct val="200000"/>
              </a:lnSpc>
            </a:pPr>
            <a:r>
              <a:rPr lang="ar-SA" sz="2800" b="1" dirty="0" smtClean="0">
                <a:latin typeface="Arial" panose="020B0604020202020204" pitchFamily="34" charset="0"/>
                <a:ea typeface="Calibri" panose="020F0502020204030204" pitchFamily="34" charset="0"/>
                <a:cs typeface="Arial" panose="020B0604020202020204" pitchFamily="34" charset="0"/>
              </a:rPr>
              <a:t>پراگماتیسم</a:t>
            </a:r>
            <a:endParaRPr lang="fa-IR" sz="2800" b="1" dirty="0" smtClean="0">
              <a:latin typeface="Arial" panose="020B0604020202020204" pitchFamily="34" charset="0"/>
              <a:ea typeface="Calibri" panose="020F0502020204030204" pitchFamily="34" charset="0"/>
              <a:cs typeface="Arial" panose="020B0604020202020204" pitchFamily="34" charset="0"/>
            </a:endParaRPr>
          </a:p>
          <a:p>
            <a:pPr algn="r" rtl="1">
              <a:lnSpc>
                <a:spcPct val="200000"/>
              </a:lnSpc>
            </a:pPr>
            <a:endParaRPr lang="en-US" sz="2800" dirty="0">
              <a:latin typeface="Arial" panose="020B0604020202020204" pitchFamily="34" charset="0"/>
              <a:ea typeface="Calibri" panose="020F0502020204030204" pitchFamily="34" charset="0"/>
              <a:cs typeface="Arial" panose="020B0604020202020204" pitchFamily="34" charset="0"/>
            </a:endParaRPr>
          </a:p>
          <a:p>
            <a:pPr algn="r">
              <a:lnSpc>
                <a:spcPct val="200000"/>
              </a:lnSpc>
            </a:pPr>
            <a:r>
              <a:rPr lang="ar-SA" sz="2400" dirty="0">
                <a:latin typeface="Arial" panose="020B0604020202020204" pitchFamily="34" charset="0"/>
                <a:ea typeface="Calibri" panose="020F0502020204030204" pitchFamily="34" charset="0"/>
                <a:cs typeface="Arial" panose="020B0604020202020204" pitchFamily="34" charset="0"/>
              </a:rPr>
              <a:t>"پراگماتيسم "از لغت يوناني</a:t>
            </a:r>
            <a:r>
              <a:rPr lang="en-US" sz="2400" dirty="0">
                <a:latin typeface="Arial" panose="020B0604020202020204" pitchFamily="34" charset="0"/>
                <a:ea typeface="Calibri" panose="020F0502020204030204" pitchFamily="34" charset="0"/>
                <a:cs typeface="Arial" panose="020B0604020202020204" pitchFamily="34" charset="0"/>
              </a:rPr>
              <a:t>Pragm</a:t>
            </a:r>
            <a:r>
              <a:rPr lang="en-US" sz="2400" i="1" dirty="0">
                <a:latin typeface="Arial" panose="020B0604020202020204" pitchFamily="34" charset="0"/>
                <a:ea typeface="Calibri" panose="020F0502020204030204" pitchFamily="34" charset="0"/>
                <a:cs typeface="Arial" panose="020B0604020202020204" pitchFamily="34" charset="0"/>
              </a:rPr>
              <a:t>a</a:t>
            </a:r>
            <a:r>
              <a:rPr lang="ar-SA" sz="2400" dirty="0">
                <a:latin typeface="Arial" panose="020B0604020202020204" pitchFamily="34" charset="0"/>
                <a:ea typeface="Calibri" panose="020F0502020204030204" pitchFamily="34" charset="0"/>
                <a:cs typeface="Arial" panose="020B0604020202020204" pitchFamily="34" charset="0"/>
              </a:rPr>
              <a:t>   (به معني عمل و كار) مشتق شده است. اين مكتب بر مفيد بودن و فايده عملي داشتن انديشه آدمي استوار است</a:t>
            </a:r>
            <a:r>
              <a:rPr lang="en-US" sz="2400" dirty="0">
                <a:latin typeface="Arial" panose="020B0604020202020204" pitchFamily="34" charset="0"/>
                <a:ea typeface="Calibri" panose="020F0502020204030204" pitchFamily="34" charset="0"/>
                <a:cs typeface="Arial" panose="020B0604020202020204" pitchFamily="34" charset="0"/>
              </a:rPr>
              <a:t>.</a:t>
            </a:r>
            <a:r>
              <a:rPr lang="ar-SA" sz="2400" dirty="0">
                <a:latin typeface="Arial" panose="020B0604020202020204" pitchFamily="34" charset="0"/>
                <a:ea typeface="Calibri" panose="020F0502020204030204" pitchFamily="34" charset="0"/>
                <a:cs typeface="Arial" panose="020B0604020202020204" pitchFamily="34" charset="0"/>
              </a:rPr>
              <a:t>پراگماتيسم رشد خود را به عنوان يک نظام فكري يا مكتب فلسفي مديون مساعي "ويليام جيمز " است. پس از او "جان ديويي " فيلسوف معروف امريكايي فلسفه پراگماتيسم را پرورش داد. پراگماتيسم معتقد است فكري كه منجر به عمل نشود ارزش ندارد و عملي كه بر مبناي انديشه صورت نگيرد مفيد نخواهد بود. بنابراين پراگماتيسم انديشه را با عمل پيوند مي دهد </a:t>
            </a:r>
            <a:r>
              <a:rPr lang="en-US" sz="2400" dirty="0">
                <a:latin typeface="Arial" panose="020B0604020202020204" pitchFamily="34" charset="0"/>
                <a:ea typeface="Calibri" panose="020F0502020204030204" pitchFamily="34" charset="0"/>
                <a:cs typeface="Arial" panose="020B0604020202020204" pitchFamily="34" charset="0"/>
              </a:rPr>
              <a:t>. </a:t>
            </a:r>
            <a:r>
              <a:rPr lang="ar-SA" sz="2400" dirty="0">
                <a:latin typeface="Arial" panose="020B0604020202020204" pitchFamily="34" charset="0"/>
                <a:ea typeface="Calibri" panose="020F0502020204030204" pitchFamily="34" charset="0"/>
                <a:cs typeface="Arial" panose="020B0604020202020204" pitchFamily="34" charset="0"/>
              </a:rPr>
              <a:t>به عبارت صحيح تر </a:t>
            </a:r>
            <a:endParaRPr lang="en-US" sz="2400" dirty="0">
              <a:latin typeface="Arial" panose="020B0604020202020204" pitchFamily="34" charset="0"/>
              <a:cs typeface="Arial" panose="020B0604020202020204" pitchFamily="34"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46392205"/>
      </p:ext>
    </p:extLst>
  </p:cSld>
  <p:clrMapOvr>
    <a:masterClrMapping/>
  </p:clrMapOvr>
  <mc:AlternateContent xmlns:mc="http://schemas.openxmlformats.org/markup-compatibility/2006">
    <mc:Choice xmlns:p14="http://schemas.microsoft.com/office/powerpoint/2010/main" Requires="p14">
      <p:transition spd="slow" p14:dur="2000" advTm="128953"/>
    </mc:Choice>
    <mc:Fallback>
      <p:transition spd="slow" advTm="1289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84300" y="895340"/>
            <a:ext cx="10807700" cy="5011565"/>
          </a:xfrm>
          <a:prstGeom prst="rect">
            <a:avLst/>
          </a:prstGeom>
        </p:spPr>
        <p:txBody>
          <a:bodyPr wrap="square">
            <a:spAutoFit/>
          </a:bodyPr>
          <a:lstStyle/>
          <a:p>
            <a:pPr algn="just" rtl="1">
              <a:lnSpc>
                <a:spcPct val="150000"/>
              </a:lnSpc>
            </a:pPr>
            <a:r>
              <a:rPr lang="ar-SA" sz="2400" dirty="0">
                <a:latin typeface="Times New Roman" panose="02020603050405020304" pitchFamily="18" charset="0"/>
                <a:ea typeface="Calibri" panose="020F0502020204030204" pitchFamily="34" charset="0"/>
                <a:cs typeface="B Zar"/>
              </a:rPr>
              <a:t>پراگماتيسم به واقعيت غايي به صورت پديده اي كه مورد تجربه و عمل</a:t>
            </a:r>
            <a:r>
              <a:rPr lang="ar-SA" sz="2400" dirty="0">
                <a:latin typeface="Arial" panose="020B0604020202020204" pitchFamily="34" charset="0"/>
                <a:ea typeface="Calibri" panose="020F0502020204030204" pitchFamily="34" charset="0"/>
                <a:cs typeface="B Zar"/>
              </a:rPr>
              <a:t> </a:t>
            </a:r>
            <a:r>
              <a:rPr lang="ar-SA" sz="2400" dirty="0">
                <a:latin typeface="Times New Roman" panose="02020603050405020304" pitchFamily="18" charset="0"/>
                <a:ea typeface="Calibri" panose="020F0502020204030204" pitchFamily="34" charset="0"/>
                <a:cs typeface="B Zar"/>
              </a:rPr>
              <a:t>قرار گرفته و كارايي خود را ثابت نموده است اعتقاد دارد. در تعليم و تربيت آرمان "پراگماتيسم " عبارت از آن است كه دانش آموزان را از طريق آزمايش ، عمل و تجربه با موقعيت حل مساله (تحصيل) مواجه سازد. بنابراين برنامه درسي پراگماتيسم برمحور عمل استوار است. اين برنامه براساس شاگرد محوري تنظيم گرديده و توجه به علايق و نيازهاي دانش آموزان حرف نخستين است. دانش آموزان به منظور كاربرد روش علمي (جان ديويي) و به دست آوردن تجربه، در فعاليت هاي گسترده و گوناگون قرار مي گيرند و شرايطي ايجاد مي گردد كه آنان خود، به نتايج عملي دست يابد.</a:t>
            </a:r>
            <a:r>
              <a:rPr lang="ar-SA" sz="2400" dirty="0">
                <a:latin typeface="Arial" panose="020B0604020202020204" pitchFamily="34" charset="0"/>
                <a:ea typeface="Calibri" panose="020F0502020204030204" pitchFamily="34" charset="0"/>
                <a:cs typeface="B Zar"/>
              </a:rPr>
              <a:t> </a:t>
            </a:r>
            <a:r>
              <a:rPr lang="ar-SA" sz="2400" dirty="0">
                <a:latin typeface="Times New Roman" panose="02020603050405020304" pitchFamily="18" charset="0"/>
                <a:ea typeface="Calibri" panose="020F0502020204030204" pitchFamily="34" charset="0"/>
                <a:cs typeface="B Zar"/>
              </a:rPr>
              <a:t>در حيطه تربيت بدني پراگماتيسم هم چنان به شاگرد محوري معتقد است. معلم نقش راهنما را به عهده دارد. مهم ترين چيز علاقه شاگرد به رشته ورزشي يا نوع فعاليت هاي بدني است. اجرا و آزمون و خطا اساس يادگيري مهارت هاي حركتي است</a:t>
            </a:r>
            <a:endParaRPr lang="en-US" sz="2400" dirty="0">
              <a:effectLst/>
              <a:latin typeface="Times New Roman" panose="02020603050405020304" pitchFamily="18" charset="0"/>
              <a:ea typeface="Calibri" panose="020F0502020204030204" pitchFamily="34" charset="0"/>
              <a:cs typeface="B Zar"/>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63630767"/>
      </p:ext>
    </p:extLst>
  </p:cSld>
  <p:clrMapOvr>
    <a:masterClrMapping/>
  </p:clrMapOvr>
  <mc:AlternateContent xmlns:mc="http://schemas.openxmlformats.org/markup-compatibility/2006">
    <mc:Choice xmlns:p14="http://schemas.microsoft.com/office/powerpoint/2010/main" Requires="p14">
      <p:transition spd="slow" p14:dur="2000" advTm="128937"/>
    </mc:Choice>
    <mc:Fallback>
      <p:transition spd="slow" advTm="128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50783" y="108555"/>
            <a:ext cx="8216721" cy="1384995"/>
          </a:xfrm>
          <a:prstGeom prst="rect">
            <a:avLst/>
          </a:prstGeom>
        </p:spPr>
        <p:txBody>
          <a:bodyPr wrap="square">
            <a:spAutoFit/>
          </a:bodyPr>
          <a:lstStyle/>
          <a:p>
            <a:pPr algn="just" rtl="1"/>
            <a:r>
              <a:rPr lang="fa-IR" sz="2800" b="1" dirty="0">
                <a:latin typeface="Arial" panose="020B0604020202020204" pitchFamily="34" charset="0"/>
                <a:ea typeface="Calibri" panose="020F0502020204030204" pitchFamily="34" charset="0"/>
                <a:cs typeface="Arial" panose="020B0604020202020204" pitchFamily="34" charset="0"/>
              </a:rPr>
              <a:t>فلسفه تربیت بدنی </a:t>
            </a:r>
            <a:endParaRPr lang="en-US" sz="2800" dirty="0">
              <a:latin typeface="Arial" panose="020B0604020202020204" pitchFamily="34" charset="0"/>
              <a:ea typeface="Calibri" panose="020F0502020204030204" pitchFamily="34" charset="0"/>
              <a:cs typeface="Arial" panose="020B0604020202020204" pitchFamily="34" charset="0"/>
            </a:endParaRPr>
          </a:p>
          <a:p>
            <a:pPr algn="just" rtl="1"/>
            <a:r>
              <a:rPr lang="fa-IR" sz="2800" b="1" dirty="0">
                <a:latin typeface="Arial" panose="020B0604020202020204" pitchFamily="34" charset="0"/>
                <a:ea typeface="Calibri" panose="020F0502020204030204" pitchFamily="34" charset="0"/>
                <a:cs typeface="Arial" panose="020B0604020202020204" pitchFamily="34" charset="0"/>
              </a:rPr>
              <a:t> </a:t>
            </a:r>
            <a:endParaRPr lang="en-US" sz="2800" dirty="0">
              <a:latin typeface="Arial" panose="020B0604020202020204" pitchFamily="34" charset="0"/>
              <a:ea typeface="Calibri" panose="020F0502020204030204" pitchFamily="34" charset="0"/>
              <a:cs typeface="Arial" panose="020B0604020202020204" pitchFamily="34" charset="0"/>
            </a:endParaRPr>
          </a:p>
          <a:p>
            <a:pPr algn="just" rtl="1"/>
            <a:r>
              <a:rPr lang="ar-SA" sz="2800" b="1" dirty="0">
                <a:latin typeface="Arial" panose="020B0604020202020204" pitchFamily="34" charset="0"/>
                <a:ea typeface="Calibri" panose="020F0502020204030204" pitchFamily="34" charset="0"/>
                <a:cs typeface="Arial" panose="020B0604020202020204" pitchFamily="34" charset="0"/>
              </a:rPr>
              <a:t>چرا داشتن فلسفه در تربیت بدنی و ورزش ضروری است؟</a:t>
            </a:r>
            <a:r>
              <a:rPr lang="ar-SA" sz="2800" dirty="0">
                <a:latin typeface="Arial" panose="020B0604020202020204" pitchFamily="34" charset="0"/>
                <a:ea typeface="Calibri" panose="020F0502020204030204" pitchFamily="34" charset="0"/>
                <a:cs typeface="Arial" panose="020B0604020202020204" pitchFamily="34" charset="0"/>
              </a:rPr>
              <a:t> </a:t>
            </a:r>
            <a:endParaRPr lang="en-US" sz="2800" dirty="0">
              <a:latin typeface="Arial" panose="020B0604020202020204" pitchFamily="34" charset="0"/>
              <a:ea typeface="Calibri" panose="020F0502020204030204" pitchFamily="34" charset="0"/>
              <a:cs typeface="Arial" panose="020B0604020202020204" pitchFamily="34" charset="0"/>
            </a:endParaRPr>
          </a:p>
        </p:txBody>
      </p:sp>
      <p:sp>
        <p:nvSpPr>
          <p:cNvPr id="5" name="Rectangle 4"/>
          <p:cNvSpPr/>
          <p:nvPr/>
        </p:nvSpPr>
        <p:spPr>
          <a:xfrm>
            <a:off x="1210614" y="1712323"/>
            <a:ext cx="10856890" cy="4651979"/>
          </a:xfrm>
          <a:prstGeom prst="rect">
            <a:avLst/>
          </a:prstGeom>
        </p:spPr>
        <p:txBody>
          <a:bodyPr wrap="square">
            <a:spAutoFit/>
          </a:bodyPr>
          <a:lstStyle/>
          <a:p>
            <a:pPr algn="r" rtl="1">
              <a:lnSpc>
                <a:spcPct val="150000"/>
              </a:lnSpc>
            </a:pPr>
            <a:r>
              <a:rPr lang="ar-SA" sz="2000" dirty="0">
                <a:latin typeface="Arial" panose="020B0604020202020204" pitchFamily="34" charset="0"/>
                <a:ea typeface="Calibri" panose="020F0502020204030204" pitchFamily="34" charset="0"/>
                <a:cs typeface="Arial" panose="020B0604020202020204" pitchFamily="34" charset="0"/>
              </a:rPr>
              <a:t>فلسفه به منزله جستجوي حقيقت تعريف شده است. مفاهيم، ارزش ها و نظريه ها پايه هاي محوري فلسفه اند. در جامعه پیشرفته داشتن باور در باره زندگی ، تربیت بدنی و ورزش برای تعالی متخصصان تربیت لازم است  . هر چند که در زمینه تربیت بدنی و فعالیت های ورزشی پیشرفت های زیادی حاصل شده است و انسان در بدست آوردن بهترین رکوردو نتایج توانسته است تا حدود مناسبی به مفهوم "چگونه "پاسخ دهد با این حال به دلیل غرق شدن در منجلاب و زرق و برق دنیوی نه تنها در همگامی مفهوم "چرایی" عاجزاست بلکه  با سوالات مختلفی رویاروی می شوند . بنابراین با توجه به جامعه متغیر و متحول امروزی باید یک فلسفه درست و کاملی از تربیت بدنی در سیستم تعلیم و تربیت وجود داشته باشد تا با رجوع به یک دیدگاه ثابت، پاسخ یکپارچه ای به آن ها داده شود.</a:t>
            </a:r>
            <a:endParaRPr lang="en-US" sz="2000" dirty="0">
              <a:latin typeface="Arial" panose="020B0604020202020204" pitchFamily="34" charset="0"/>
              <a:ea typeface="Calibri" panose="020F0502020204030204" pitchFamily="34" charset="0"/>
              <a:cs typeface="Arial" panose="020B0604020202020204" pitchFamily="34" charset="0"/>
            </a:endParaRPr>
          </a:p>
          <a:p>
            <a:pPr algn="r" rtl="1">
              <a:lnSpc>
                <a:spcPct val="150000"/>
              </a:lnSpc>
            </a:pPr>
            <a:r>
              <a:rPr lang="ar-SA" sz="2000" dirty="0">
                <a:latin typeface="Arial" panose="020B0604020202020204" pitchFamily="34" charset="0"/>
                <a:ea typeface="Calibri" panose="020F0502020204030204" pitchFamily="34" charset="0"/>
                <a:cs typeface="Arial" panose="020B0604020202020204" pitchFamily="34" charset="0"/>
              </a:rPr>
              <a:t>فلسفه در تربيت بدني و ورزش به سوالات زير پاسخ ميدهد: </a:t>
            </a:r>
            <a:endParaRPr lang="en-US" sz="2000" dirty="0">
              <a:latin typeface="Arial" panose="020B0604020202020204" pitchFamily="34" charset="0"/>
              <a:ea typeface="Calibri" panose="020F0502020204030204" pitchFamily="34" charset="0"/>
              <a:cs typeface="Arial" panose="020B0604020202020204" pitchFamily="34" charset="0"/>
            </a:endParaRPr>
          </a:p>
          <a:p>
            <a:pPr algn="r" rtl="1">
              <a:lnSpc>
                <a:spcPct val="150000"/>
              </a:lnSpc>
            </a:pPr>
            <a:r>
              <a:rPr lang="ar-SA" sz="2000" dirty="0">
                <a:latin typeface="Arial" panose="020B0604020202020204" pitchFamily="34" charset="0"/>
                <a:ea typeface="Calibri" panose="020F0502020204030204" pitchFamily="34" charset="0"/>
                <a:cs typeface="Arial" panose="020B0604020202020204" pitchFamily="34" charset="0"/>
              </a:rPr>
              <a:t>ارزش های جامعه کنونی چیست ؟</a:t>
            </a:r>
            <a:endParaRPr lang="en-US" sz="2000" dirty="0">
              <a:latin typeface="Arial" panose="020B0604020202020204" pitchFamily="34" charset="0"/>
              <a:ea typeface="Calibri" panose="020F0502020204030204" pitchFamily="34" charset="0"/>
              <a:cs typeface="Arial" panose="020B0604020202020204" pitchFamily="34" charset="0"/>
            </a:endParaRPr>
          </a:p>
          <a:p>
            <a:pPr algn="r">
              <a:lnSpc>
                <a:spcPct val="150000"/>
              </a:lnSpc>
            </a:pPr>
            <a:r>
              <a:rPr lang="ar-SA" sz="2000" dirty="0">
                <a:latin typeface="Arial" panose="020B0604020202020204" pitchFamily="34" charset="0"/>
                <a:ea typeface="Calibri" panose="020F0502020204030204" pitchFamily="34" charset="0"/>
                <a:cs typeface="Arial" panose="020B0604020202020204" pitchFamily="34" charset="0"/>
              </a:rPr>
              <a:t>ارزش تربيت بدني براي كودكان چيست؟ </a:t>
            </a:r>
            <a:endParaRPr lang="en-US" sz="2000" dirty="0">
              <a:latin typeface="Arial" panose="020B0604020202020204" pitchFamily="34" charset="0"/>
              <a:cs typeface="Arial" panose="020B0604020202020204"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46847168"/>
      </p:ext>
    </p:extLst>
  </p:cSld>
  <p:clrMapOvr>
    <a:masterClrMapping/>
  </p:clrMapOvr>
  <mc:AlternateContent xmlns:mc="http://schemas.openxmlformats.org/markup-compatibility/2006">
    <mc:Choice xmlns:p14="http://schemas.microsoft.com/office/powerpoint/2010/main" Requires="p14">
      <p:transition spd="slow" p14:dur="2000" advTm="170094"/>
    </mc:Choice>
    <mc:Fallback>
      <p:transition spd="slow" advTm="1700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53036" y="442457"/>
            <a:ext cx="11075831" cy="5262979"/>
          </a:xfrm>
          <a:prstGeom prst="rect">
            <a:avLst/>
          </a:prstGeom>
        </p:spPr>
        <p:txBody>
          <a:bodyPr wrap="square">
            <a:spAutoFit/>
          </a:bodyPr>
          <a:lstStyle/>
          <a:p>
            <a:pPr algn="just" rtl="1"/>
            <a:r>
              <a:rPr lang="ar-SA" sz="2400" dirty="0">
                <a:latin typeface="Times New Roman" panose="02020603050405020304" pitchFamily="18" charset="0"/>
                <a:ea typeface="Calibri" panose="020F0502020204030204" pitchFamily="34" charset="0"/>
                <a:cs typeface="B Zar"/>
              </a:rPr>
              <a:t>تعليم و ورزش در طول زندگي چه ارزشي دارد؟</a:t>
            </a:r>
            <a:endParaRPr lang="en-US" sz="2400" dirty="0">
              <a:latin typeface="Times New Roman" panose="02020603050405020304" pitchFamily="18" charset="0"/>
              <a:ea typeface="Calibri" panose="020F0502020204030204" pitchFamily="34" charset="0"/>
              <a:cs typeface="B Zar"/>
            </a:endParaRPr>
          </a:p>
          <a:p>
            <a:pPr algn="just" rtl="1"/>
            <a:r>
              <a:rPr lang="ar-SA" sz="2400" dirty="0">
                <a:latin typeface="Times New Roman" panose="02020603050405020304" pitchFamily="18" charset="0"/>
                <a:ea typeface="Calibri" panose="020F0502020204030204" pitchFamily="34" charset="0"/>
                <a:cs typeface="B Zar"/>
              </a:rPr>
              <a:t> چه چيزي سبک زندگي سالم را ايجاد مي كند؟ </a:t>
            </a:r>
            <a:endParaRPr lang="en-US" sz="2400" dirty="0">
              <a:latin typeface="Times New Roman" panose="02020603050405020304" pitchFamily="18" charset="0"/>
              <a:ea typeface="Calibri" panose="020F0502020204030204" pitchFamily="34" charset="0"/>
              <a:cs typeface="B Zar"/>
            </a:endParaRPr>
          </a:p>
          <a:p>
            <a:pPr algn="just" rtl="1"/>
            <a:r>
              <a:rPr lang="ar-SA" sz="2400" dirty="0">
                <a:latin typeface="Times New Roman" panose="02020603050405020304" pitchFamily="18" charset="0"/>
                <a:ea typeface="Calibri" panose="020F0502020204030204" pitchFamily="34" charset="0"/>
                <a:cs typeface="B Zar"/>
              </a:rPr>
              <a:t>نقش بازي چيست؟</a:t>
            </a:r>
            <a:endParaRPr lang="en-US" sz="2400" dirty="0">
              <a:latin typeface="Times New Roman" panose="02020603050405020304" pitchFamily="18" charset="0"/>
              <a:ea typeface="Calibri" panose="020F0502020204030204" pitchFamily="34" charset="0"/>
              <a:cs typeface="B Zar"/>
            </a:endParaRPr>
          </a:p>
          <a:p>
            <a:pPr algn="just" rtl="1"/>
            <a:r>
              <a:rPr lang="ar-SA" sz="2400" dirty="0">
                <a:latin typeface="Times New Roman" panose="02020603050405020304" pitchFamily="18" charset="0"/>
                <a:ea typeface="Calibri" panose="020F0502020204030204" pitchFamily="34" charset="0"/>
                <a:cs typeface="B Zar"/>
              </a:rPr>
              <a:t>آیا هدف از ورزش و تربیت بدنی قهرمان پروری است ؟</a:t>
            </a:r>
            <a:endParaRPr lang="en-US" sz="2400" dirty="0">
              <a:latin typeface="Times New Roman" panose="02020603050405020304" pitchFamily="18" charset="0"/>
              <a:ea typeface="Calibri" panose="020F0502020204030204" pitchFamily="34" charset="0"/>
              <a:cs typeface="B Zar"/>
            </a:endParaRPr>
          </a:p>
          <a:p>
            <a:pPr algn="just" rtl="1"/>
            <a:r>
              <a:rPr lang="ar-SA" sz="2400" dirty="0">
                <a:latin typeface="Times New Roman" panose="02020603050405020304" pitchFamily="18" charset="0"/>
                <a:ea typeface="Calibri" panose="020F0502020204030204" pitchFamily="34" charset="0"/>
                <a:cs typeface="B Zar"/>
              </a:rPr>
              <a:t>چرا این گونه فعالیت ها انجام می شود ؟</a:t>
            </a:r>
            <a:endParaRPr lang="en-US" sz="2400" dirty="0">
              <a:latin typeface="Times New Roman" panose="02020603050405020304" pitchFamily="18" charset="0"/>
              <a:ea typeface="Calibri" panose="020F0502020204030204" pitchFamily="34" charset="0"/>
              <a:cs typeface="B Zar"/>
            </a:endParaRPr>
          </a:p>
          <a:p>
            <a:pPr algn="just" rtl="1"/>
            <a:r>
              <a:rPr lang="ar-SA" sz="2400" dirty="0">
                <a:latin typeface="Times New Roman" panose="02020603050405020304" pitchFamily="18" charset="0"/>
                <a:ea typeface="Calibri" panose="020F0502020204030204" pitchFamily="34" charset="0"/>
                <a:cs typeface="B Zar"/>
              </a:rPr>
              <a:t>سرانجام فعالیت ها کجاست ؟</a:t>
            </a:r>
            <a:endParaRPr lang="en-US" sz="2400" dirty="0">
              <a:latin typeface="Times New Roman" panose="02020603050405020304" pitchFamily="18" charset="0"/>
              <a:ea typeface="Calibri" panose="020F0502020204030204" pitchFamily="34" charset="0"/>
              <a:cs typeface="B Zar"/>
            </a:endParaRPr>
          </a:p>
          <a:p>
            <a:pPr algn="just" rtl="1"/>
            <a:r>
              <a:rPr lang="ar-SA" sz="2400" dirty="0">
                <a:latin typeface="Times New Roman" panose="02020603050405020304" pitchFamily="18" charset="0"/>
                <a:ea typeface="Calibri" panose="020F0502020204030204" pitchFamily="34" charset="0"/>
                <a:cs typeface="B Zar"/>
              </a:rPr>
              <a:t>آیا تمام ابعاد وجود آدمی بایستی در تربیت بدنی مورد توجه قرار گیرند؟</a:t>
            </a:r>
            <a:endParaRPr lang="en-US" sz="2400" dirty="0">
              <a:latin typeface="Times New Roman" panose="02020603050405020304" pitchFamily="18" charset="0"/>
              <a:ea typeface="Calibri" panose="020F0502020204030204" pitchFamily="34" charset="0"/>
              <a:cs typeface="B Zar"/>
            </a:endParaRPr>
          </a:p>
          <a:p>
            <a:pPr algn="just" rtl="1"/>
            <a:r>
              <a:rPr lang="ar-SA" sz="2400" dirty="0">
                <a:latin typeface="Times New Roman" panose="02020603050405020304" pitchFamily="18" charset="0"/>
                <a:ea typeface="Calibri" panose="020F0502020204030204" pitchFamily="34" charset="0"/>
                <a:cs typeface="B Zar"/>
              </a:rPr>
              <a:t>آیا اعتقادات و اخلاقیات با ورزش عنصری یکپارچه است؟</a:t>
            </a:r>
            <a:endParaRPr lang="en-US" sz="2400" dirty="0">
              <a:latin typeface="Times New Roman" panose="02020603050405020304" pitchFamily="18" charset="0"/>
              <a:ea typeface="Calibri" panose="020F0502020204030204" pitchFamily="34" charset="0"/>
              <a:cs typeface="B Zar"/>
            </a:endParaRPr>
          </a:p>
          <a:p>
            <a:pPr algn="just" rtl="1"/>
            <a:r>
              <a:rPr lang="ar-SA" sz="2400" dirty="0">
                <a:latin typeface="Times New Roman" panose="02020603050405020304" pitchFamily="18" charset="0"/>
                <a:ea typeface="Calibri" panose="020F0502020204030204" pitchFamily="34" charset="0"/>
                <a:cs typeface="B Zar"/>
              </a:rPr>
              <a:t> </a:t>
            </a:r>
            <a:endParaRPr lang="en-US" sz="2400" dirty="0">
              <a:latin typeface="Times New Roman" panose="02020603050405020304" pitchFamily="18" charset="0"/>
              <a:ea typeface="Calibri" panose="020F0502020204030204" pitchFamily="34" charset="0"/>
              <a:cs typeface="B Zar"/>
            </a:endParaRPr>
          </a:p>
          <a:p>
            <a:pPr algn="just" rtl="1"/>
            <a:r>
              <a:rPr lang="ar-SA" sz="2400" b="1" dirty="0">
                <a:latin typeface="Times New Roman" panose="02020603050405020304" pitchFamily="18" charset="0"/>
                <a:ea typeface="Calibri" panose="020F0502020204030204" pitchFamily="34" charset="0"/>
                <a:cs typeface="B Zar"/>
              </a:rPr>
              <a:t>داشتن فلسفه به مربیا ن ورزشی چه کمکی می کند؟</a:t>
            </a:r>
            <a:endParaRPr lang="en-US" sz="2400" dirty="0">
              <a:latin typeface="Times New Roman" panose="02020603050405020304" pitchFamily="18" charset="0"/>
              <a:ea typeface="Calibri" panose="020F0502020204030204" pitchFamily="34" charset="0"/>
              <a:cs typeface="B Zar"/>
            </a:endParaRPr>
          </a:p>
          <a:p>
            <a:pPr algn="just" rtl="1"/>
            <a:r>
              <a:rPr lang="ar-SA" sz="2400" dirty="0">
                <a:latin typeface="Times New Roman" panose="02020603050405020304" pitchFamily="18" charset="0"/>
                <a:ea typeface="Calibri" panose="020F0502020204030204" pitchFamily="34" charset="0"/>
                <a:cs typeface="B Zar"/>
              </a:rPr>
              <a:t> از طریق فلسفه است که:</a:t>
            </a:r>
            <a:endParaRPr lang="en-US" sz="2400" dirty="0">
              <a:latin typeface="Times New Roman" panose="02020603050405020304" pitchFamily="18" charset="0"/>
              <a:ea typeface="Calibri" panose="020F0502020204030204" pitchFamily="34" charset="0"/>
              <a:cs typeface="B Zar"/>
            </a:endParaRPr>
          </a:p>
          <a:p>
            <a:pPr marL="342900" marR="0" lvl="0" indent="-342900" algn="just" rtl="1">
              <a:spcBef>
                <a:spcPts val="0"/>
              </a:spcBef>
              <a:spcAft>
                <a:spcPts val="0"/>
              </a:spcAft>
              <a:buFont typeface="Wingdings" panose="05000000000000000000" pitchFamily="2" charset="2"/>
              <a:buChar char=""/>
            </a:pPr>
            <a:r>
              <a:rPr lang="ar-SA" sz="2400" dirty="0">
                <a:latin typeface="Times New Roman" panose="02020603050405020304" pitchFamily="18" charset="0"/>
                <a:ea typeface="Calibri" panose="020F0502020204030204" pitchFamily="34" charset="0"/>
                <a:cs typeface="B Zar"/>
              </a:rPr>
              <a:t>مربیان تربیت بدنی قادر خواهند بود معانی ،ماهیت ،اهمیت ومنابع ارزش را در تربیت بدنی مشخص کنند.</a:t>
            </a:r>
            <a:endParaRPr lang="en-US" sz="2400" dirty="0">
              <a:latin typeface="Times New Roman" panose="02020603050405020304" pitchFamily="18" charset="0"/>
              <a:ea typeface="Calibri" panose="020F0502020204030204" pitchFamily="34" charset="0"/>
              <a:cs typeface="B Zar"/>
            </a:endParaRPr>
          </a:p>
          <a:p>
            <a:pPr marL="342900" marR="0" lvl="0" indent="-342900" algn="just" rtl="1">
              <a:spcBef>
                <a:spcPts val="0"/>
              </a:spcBef>
              <a:spcAft>
                <a:spcPts val="0"/>
              </a:spcAft>
              <a:buFont typeface="Wingdings" panose="05000000000000000000" pitchFamily="2" charset="2"/>
              <a:buChar char=""/>
            </a:pPr>
            <a:r>
              <a:rPr lang="ar-SA" sz="2400" dirty="0">
                <a:latin typeface="Times New Roman" panose="02020603050405020304" pitchFamily="18" charset="0"/>
                <a:ea typeface="Calibri" panose="020F0502020204030204" pitchFamily="34" charset="0"/>
                <a:cs typeface="B Zar"/>
              </a:rPr>
              <a:t>اهداف و اصول خود را تدوین نمایند</a:t>
            </a:r>
            <a:r>
              <a:rPr lang="ar-SA" sz="2400" dirty="0" smtClean="0">
                <a:latin typeface="Times New Roman" panose="02020603050405020304" pitchFamily="18" charset="0"/>
                <a:ea typeface="Calibri" panose="020F0502020204030204" pitchFamily="34" charset="0"/>
                <a:cs typeface="B Zar"/>
              </a:rPr>
              <a:t>.</a:t>
            </a:r>
            <a:endParaRPr lang="fa-IR" sz="2400" dirty="0" smtClean="0">
              <a:latin typeface="Times New Roman" panose="02020603050405020304" pitchFamily="18" charset="0"/>
              <a:ea typeface="Calibri" panose="020F0502020204030204" pitchFamily="34" charset="0"/>
              <a:cs typeface="B Zar"/>
            </a:endParaRPr>
          </a:p>
          <a:p>
            <a:pPr marL="342900" indent="-342900" algn="just" rtl="1">
              <a:buFont typeface="Wingdings" panose="05000000000000000000" pitchFamily="2" charset="2"/>
              <a:buChar char=""/>
            </a:pPr>
            <a:r>
              <a:rPr lang="ar-SA" sz="2400" dirty="0">
                <a:latin typeface="Times New Roman" panose="02020603050405020304" pitchFamily="18" charset="0"/>
                <a:ea typeface="Calibri" panose="020F0502020204030204" pitchFamily="34" charset="0"/>
                <a:cs typeface="B Zar"/>
              </a:rPr>
              <a:t>موجب ایجاد نظم و منطق در اجرای اصول می شود . </a:t>
            </a:r>
            <a:endParaRPr lang="en-US" sz="24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77470997"/>
      </p:ext>
    </p:extLst>
  </p:cSld>
  <p:clrMapOvr>
    <a:masterClrMapping/>
  </p:clrMapOvr>
  <mc:AlternateContent xmlns:mc="http://schemas.openxmlformats.org/markup-compatibility/2006">
    <mc:Choice xmlns:p14="http://schemas.microsoft.com/office/powerpoint/2010/main" Requires="p14">
      <p:transition spd="slow" p14:dur="2000" advTm="172912"/>
    </mc:Choice>
    <mc:Fallback>
      <p:transition spd="slow" advTm="172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43001" y="513803"/>
            <a:ext cx="10600028" cy="5831853"/>
          </a:xfrm>
          <a:prstGeom prst="rect">
            <a:avLst/>
          </a:prstGeom>
        </p:spPr>
        <p:txBody>
          <a:bodyPr wrap="square">
            <a:spAutoFit/>
          </a:bodyPr>
          <a:lstStyle/>
          <a:p>
            <a:pPr marL="342900" marR="0" lvl="0" indent="-342900" algn="just" rtl="1">
              <a:lnSpc>
                <a:spcPct val="150000"/>
              </a:lnSpc>
              <a:spcBef>
                <a:spcPts val="0"/>
              </a:spcBef>
              <a:spcAft>
                <a:spcPts val="0"/>
              </a:spcAft>
              <a:buFont typeface="Wingdings" panose="05000000000000000000" pitchFamily="2" charset="2"/>
              <a:buChar char=""/>
            </a:pPr>
            <a:r>
              <a:rPr lang="ar-SA" sz="2800" dirty="0">
                <a:latin typeface="Times New Roman" panose="02020603050405020304" pitchFamily="18" charset="0"/>
                <a:ea typeface="Calibri" panose="020F0502020204030204" pitchFamily="34" charset="0"/>
                <a:cs typeface="B Zar"/>
              </a:rPr>
              <a:t>در بهبود عملکرد حرفه ای موثر است وبه حرفه و برنامه های فرد جهت می دهد.</a:t>
            </a:r>
            <a:endParaRPr lang="en-US" sz="2800" dirty="0">
              <a:latin typeface="Times New Roman" panose="02020603050405020304" pitchFamily="18" charset="0"/>
              <a:ea typeface="Calibri" panose="020F0502020204030204" pitchFamily="34" charset="0"/>
              <a:cs typeface="B Zar"/>
            </a:endParaRPr>
          </a:p>
          <a:p>
            <a:pPr marL="342900" marR="0" lvl="0" indent="-342900" algn="just" rtl="1">
              <a:lnSpc>
                <a:spcPct val="150000"/>
              </a:lnSpc>
              <a:spcBef>
                <a:spcPts val="0"/>
              </a:spcBef>
              <a:spcAft>
                <a:spcPts val="0"/>
              </a:spcAft>
              <a:buFont typeface="Wingdings" panose="05000000000000000000" pitchFamily="2" charset="2"/>
              <a:buChar char=""/>
            </a:pPr>
            <a:r>
              <a:rPr lang="ar-SA" sz="2800" dirty="0">
                <a:latin typeface="Times New Roman" panose="02020603050405020304" pitchFamily="18" charset="0"/>
                <a:ea typeface="Calibri" panose="020F0502020204030204" pitchFamily="34" charset="0"/>
                <a:cs typeface="B Zar"/>
              </a:rPr>
              <a:t>به ایجاد زمینه فکری مشترک در مورد حرفه تخصصی و توانائی تبلیغ درست  ارزشها ، بویژه به داوطلبان حرفه تربیت بدنی کمک می کند.</a:t>
            </a:r>
            <a:endParaRPr lang="en-US" sz="2800" dirty="0">
              <a:latin typeface="Times New Roman" panose="02020603050405020304" pitchFamily="18" charset="0"/>
              <a:ea typeface="Calibri" panose="020F0502020204030204" pitchFamily="34" charset="0"/>
              <a:cs typeface="B Zar"/>
            </a:endParaRPr>
          </a:p>
          <a:p>
            <a:pPr marL="342900" marR="0" lvl="0" indent="-342900" algn="just" rtl="1">
              <a:lnSpc>
                <a:spcPct val="150000"/>
              </a:lnSpc>
              <a:spcBef>
                <a:spcPts val="0"/>
              </a:spcBef>
              <a:spcAft>
                <a:spcPts val="0"/>
              </a:spcAft>
              <a:buFont typeface="Wingdings" panose="05000000000000000000" pitchFamily="2" charset="2"/>
              <a:buChar char=""/>
            </a:pPr>
            <a:r>
              <a:rPr lang="ar-SA" sz="2800" dirty="0">
                <a:latin typeface="Times New Roman" panose="02020603050405020304" pitchFamily="18" charset="0"/>
                <a:ea typeface="Calibri" panose="020F0502020204030204" pitchFamily="34" charset="0"/>
                <a:cs typeface="B Zar"/>
              </a:rPr>
              <a:t>روشن کردن ارزش ها ، راهنمای متخصصان ،آگاه ساختن جامعه از تاثیر مثبت رشته بر ارزشهای اجتماعی ،اتحاد کارشناسان ورزش ، توضیح ارتباط بین تربیت بدنی با تربیت به معنی عام از دیگر فواید داشتن فلسفه در تربیت بدنی است .</a:t>
            </a:r>
            <a:endParaRPr lang="en-US" sz="2800" dirty="0">
              <a:latin typeface="Times New Roman" panose="02020603050405020304" pitchFamily="18" charset="0"/>
              <a:ea typeface="Calibri" panose="020F0502020204030204" pitchFamily="34" charset="0"/>
              <a:cs typeface="B Zar"/>
            </a:endParaRPr>
          </a:p>
          <a:p>
            <a:pPr marL="342900" marR="0" lvl="0" indent="-342900" algn="just" rtl="1">
              <a:lnSpc>
                <a:spcPct val="150000"/>
              </a:lnSpc>
              <a:spcBef>
                <a:spcPts val="0"/>
              </a:spcBef>
              <a:spcAft>
                <a:spcPts val="0"/>
              </a:spcAft>
              <a:buFont typeface="Wingdings" panose="05000000000000000000" pitchFamily="2" charset="2"/>
              <a:buChar char=""/>
            </a:pPr>
            <a:r>
              <a:rPr lang="ar-SA" sz="2800" dirty="0">
                <a:latin typeface="Times New Roman" panose="02020603050405020304" pitchFamily="18" charset="0"/>
                <a:ea typeface="Calibri" panose="020F0502020204030204" pitchFamily="34" charset="0"/>
                <a:cs typeface="B Zar"/>
              </a:rPr>
              <a:t>فلسفه تربیت بدنی می گوید که فعالیت های حرکتی فقط تمرین بدنی نیستند ، بلکه سبب تجربه اجتماعی نیز می شود .</a:t>
            </a:r>
            <a:endParaRPr lang="en-US" sz="2800" dirty="0">
              <a:latin typeface="Times New Roman" panose="02020603050405020304" pitchFamily="18" charset="0"/>
              <a:ea typeface="Calibri" panose="020F0502020204030204" pitchFamily="34" charset="0"/>
              <a:cs typeface="B Zar"/>
            </a:endParaRPr>
          </a:p>
          <a:p>
            <a:pPr marL="228600" marR="0" algn="just" rtl="1">
              <a:lnSpc>
                <a:spcPct val="150000"/>
              </a:lnSpc>
              <a:spcBef>
                <a:spcPts val="0"/>
              </a:spcBef>
              <a:spcAft>
                <a:spcPts val="0"/>
              </a:spcAft>
            </a:pPr>
            <a:endParaRPr lang="en-US" sz="2800" dirty="0">
              <a:latin typeface="Times New Roman" panose="02020603050405020304" pitchFamily="18" charset="0"/>
              <a:ea typeface="Calibri" panose="020F0502020204030204" pitchFamily="34" charset="0"/>
              <a:cs typeface="B Zar"/>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6110199"/>
      </p:ext>
    </p:extLst>
  </p:cSld>
  <p:clrMapOvr>
    <a:masterClrMapping/>
  </p:clrMapOvr>
  <mc:AlternateContent xmlns:mc="http://schemas.openxmlformats.org/markup-compatibility/2006">
    <mc:Choice xmlns:p14="http://schemas.microsoft.com/office/powerpoint/2010/main" Requires="p14">
      <p:transition spd="slow" p14:dur="2000" advTm="117994"/>
    </mc:Choice>
    <mc:Fallback>
      <p:transition spd="slow" advTm="117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97953" y="221734"/>
            <a:ext cx="4294047" cy="523220"/>
          </a:xfrm>
          <a:prstGeom prst="rect">
            <a:avLst/>
          </a:prstGeom>
        </p:spPr>
        <p:txBody>
          <a:bodyPr wrap="square">
            <a:spAutoFit/>
          </a:bodyPr>
          <a:lstStyle/>
          <a:p>
            <a:pPr marL="228600" marR="0" algn="just" rtl="1">
              <a:spcBef>
                <a:spcPts val="0"/>
              </a:spcBef>
              <a:spcAft>
                <a:spcPts val="0"/>
              </a:spcAft>
            </a:pPr>
            <a:r>
              <a:rPr lang="ar-SA" sz="2800" b="1" dirty="0">
                <a:latin typeface="Times New Roman" panose="02020603050405020304" pitchFamily="18" charset="0"/>
                <a:ea typeface="Calibri" panose="020F0502020204030204" pitchFamily="34" charset="0"/>
                <a:cs typeface="B Zar"/>
              </a:rPr>
              <a:t>فلسفه های عمومی </a:t>
            </a:r>
            <a:endParaRPr lang="en-US" sz="2800" dirty="0">
              <a:latin typeface="Times New Roman" panose="02020603050405020304" pitchFamily="18" charset="0"/>
              <a:ea typeface="Calibri" panose="020F0502020204030204" pitchFamily="34" charset="0"/>
              <a:cs typeface="B Zar"/>
            </a:endParaRPr>
          </a:p>
        </p:txBody>
      </p:sp>
      <p:sp>
        <p:nvSpPr>
          <p:cNvPr id="4" name="Rectangle 3"/>
          <p:cNvSpPr/>
          <p:nvPr/>
        </p:nvSpPr>
        <p:spPr>
          <a:xfrm>
            <a:off x="2235200" y="935841"/>
            <a:ext cx="9956800" cy="5170646"/>
          </a:xfrm>
          <a:prstGeom prst="rect">
            <a:avLst/>
          </a:prstGeom>
        </p:spPr>
        <p:txBody>
          <a:bodyPr wrap="square">
            <a:spAutoFit/>
          </a:bodyPr>
          <a:lstStyle/>
          <a:p>
            <a:pPr marL="228600" algn="just" rtl="1">
              <a:lnSpc>
                <a:spcPct val="150000"/>
              </a:lnSpc>
            </a:pPr>
            <a:r>
              <a:rPr lang="ar-SA" sz="2400" dirty="0">
                <a:latin typeface="Times New Roman" panose="02020603050405020304" pitchFamily="18" charset="0"/>
                <a:ea typeface="Calibri" panose="020F0502020204030204" pitchFamily="34" charset="0"/>
                <a:cs typeface="B Zar"/>
              </a:rPr>
              <a:t>درطول سالیان گذشته پنج مکتب فلسفی رایج شده است و این مکاتب بر روند تفکر تربیتی تأثیر بسزایی داشته اند . این مکاتب عبارتند از :</a:t>
            </a:r>
            <a:endParaRPr lang="en-US" sz="2400" dirty="0">
              <a:latin typeface="Times New Roman" panose="02020603050405020304" pitchFamily="18" charset="0"/>
              <a:ea typeface="Calibri" panose="020F0502020204030204" pitchFamily="34" charset="0"/>
              <a:cs typeface="B Zar"/>
            </a:endParaRPr>
          </a:p>
          <a:p>
            <a:pPr marL="228600" algn="just" rtl="1">
              <a:lnSpc>
                <a:spcPct val="150000"/>
              </a:lnSpc>
            </a:pPr>
            <a:r>
              <a:rPr lang="ar-SA" sz="2400" dirty="0">
                <a:latin typeface="Times New Roman" panose="02020603050405020304" pitchFamily="18" charset="0"/>
                <a:ea typeface="Calibri" panose="020F0502020204030204" pitchFamily="34" charset="0"/>
                <a:cs typeface="B Zar"/>
              </a:rPr>
              <a:t> ایده آلیسم ، رئالیسم ، پراگماتیسم ، ناتورالیسم و اگزیستانسیالیسم .</a:t>
            </a:r>
            <a:endParaRPr lang="en-US" sz="2400" dirty="0">
              <a:latin typeface="Times New Roman" panose="02020603050405020304" pitchFamily="18" charset="0"/>
              <a:ea typeface="Calibri" panose="020F0502020204030204" pitchFamily="34" charset="0"/>
              <a:cs typeface="B Zar"/>
            </a:endParaRPr>
          </a:p>
          <a:p>
            <a:pPr marL="228600" algn="just" rtl="1">
              <a:lnSpc>
                <a:spcPct val="150000"/>
              </a:lnSpc>
            </a:pPr>
            <a:r>
              <a:rPr lang="ar-SA" sz="2800" b="1" dirty="0">
                <a:latin typeface="Times New Roman" panose="02020603050405020304" pitchFamily="18" charset="0"/>
                <a:ea typeface="Calibri" panose="020F0502020204030204" pitchFamily="34" charset="0"/>
                <a:cs typeface="B Zar"/>
              </a:rPr>
              <a:t>ایده آلیسم</a:t>
            </a:r>
            <a:endParaRPr lang="en-US" sz="2800" b="1" dirty="0">
              <a:latin typeface="Times New Roman" panose="02020603050405020304" pitchFamily="18" charset="0"/>
              <a:ea typeface="Calibri" panose="020F0502020204030204" pitchFamily="34" charset="0"/>
              <a:cs typeface="B Zar"/>
            </a:endParaRPr>
          </a:p>
          <a:p>
            <a:pPr marL="228600" algn="just" rtl="1">
              <a:lnSpc>
                <a:spcPct val="150000"/>
              </a:lnSpc>
            </a:pPr>
            <a:r>
              <a:rPr lang="ar-SA" sz="2400" dirty="0">
                <a:latin typeface="Times New Roman" panose="02020603050405020304" pitchFamily="18" charset="0"/>
                <a:ea typeface="Calibri" panose="020F0502020204030204" pitchFamily="34" charset="0"/>
                <a:cs typeface="B Zar"/>
              </a:rPr>
              <a:t>بسياري از فيلسوفان افلاطون را از پايه گذاران و مفسرين مفاهيم كليدي ايده آليسم در 2000سال قبل از ميلاد مسيح مي دانند</a:t>
            </a:r>
            <a:r>
              <a:rPr lang="en-US" sz="2400" dirty="0">
                <a:latin typeface="Times New Roman" panose="02020603050405020304" pitchFamily="18" charset="0"/>
                <a:ea typeface="Calibri" panose="020F0502020204030204" pitchFamily="34" charset="0"/>
                <a:cs typeface="B Zar"/>
              </a:rPr>
              <a:t>.  </a:t>
            </a:r>
            <a:r>
              <a:rPr lang="ar-SA" sz="2400" dirty="0">
                <a:latin typeface="Times New Roman" panose="02020603050405020304" pitchFamily="18" charset="0"/>
                <a:ea typeface="Calibri" panose="020F0502020204030204" pitchFamily="34" charset="0"/>
                <a:cs typeface="B Zar"/>
              </a:rPr>
              <a:t>ايده آليسم را به فارسي "پندارگرايي " ترجمه كرده اند. اين فلسفه معتقد است واقعيت وجودي اشياءبستگي به برداشت ذهني افراد دارد زيرا دنياي مادي تنها زاييده ذهن ماست. لذا عالم هستي فقط مي تواند از طريق فرايندهاي متفكرانه شناخته شود</a:t>
            </a:r>
            <a:r>
              <a:rPr lang="en-US" sz="2400" dirty="0">
                <a:latin typeface="Times New Roman" panose="02020603050405020304" pitchFamily="18" charset="0"/>
                <a:ea typeface="Calibri" panose="020F0502020204030204" pitchFamily="34" charset="0"/>
                <a:cs typeface="B Zar"/>
              </a:rPr>
              <a:t>.</a:t>
            </a:r>
            <a:r>
              <a:rPr lang="ar-SA" sz="2400" dirty="0">
                <a:latin typeface="Times New Roman" panose="02020603050405020304" pitchFamily="18" charset="0"/>
                <a:ea typeface="Calibri" panose="020F0502020204030204" pitchFamily="34" charset="0"/>
                <a:cs typeface="B Zar"/>
              </a:rPr>
              <a:t>ايده آليست ها معتقدند ويژگي هاي </a:t>
            </a:r>
            <a:endParaRPr lang="en-US" sz="2400" dirty="0">
              <a:latin typeface="Times New Roman" panose="02020603050405020304" pitchFamily="18" charset="0"/>
              <a:ea typeface="Calibri" panose="020F0502020204030204" pitchFamily="34" charset="0"/>
              <a:cs typeface="B Zar"/>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03293020"/>
      </p:ext>
    </p:extLst>
  </p:cSld>
  <p:clrMapOvr>
    <a:masterClrMapping/>
  </p:clrMapOvr>
  <mc:AlternateContent xmlns:mc="http://schemas.openxmlformats.org/markup-compatibility/2006">
    <mc:Choice xmlns:p14="http://schemas.microsoft.com/office/powerpoint/2010/main" Requires="p14">
      <p:transition spd="slow" p14:dur="2000" advTm="143096"/>
    </mc:Choice>
    <mc:Fallback>
      <p:transition spd="slow" advTm="1430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325041"/>
            <a:ext cx="10426700" cy="6126677"/>
          </a:xfrm>
          <a:prstGeom prst="rect">
            <a:avLst/>
          </a:prstGeom>
        </p:spPr>
        <p:txBody>
          <a:bodyPr wrap="square">
            <a:spAutoFit/>
          </a:bodyPr>
          <a:lstStyle/>
          <a:p>
            <a:pPr algn="r" rtl="1">
              <a:lnSpc>
                <a:spcPct val="150000"/>
              </a:lnSpc>
            </a:pPr>
            <a:r>
              <a:rPr lang="ar-SA" sz="2400" dirty="0">
                <a:latin typeface="Times New Roman" panose="02020603050405020304" pitchFamily="18" charset="0"/>
                <a:ea typeface="Calibri" panose="020F0502020204030204" pitchFamily="34" charset="0"/>
                <a:cs typeface="B Zar"/>
              </a:rPr>
              <a:t>جهان، ذهني و روحي است، يعني هر آنچه واقيت دارد، در نهايت ذهني است</a:t>
            </a:r>
            <a:r>
              <a:rPr lang="en-US" sz="2400" dirty="0">
                <a:latin typeface="Times New Roman" panose="02020603050405020304" pitchFamily="18" charset="0"/>
                <a:ea typeface="Calibri" panose="020F0502020204030204" pitchFamily="34" charset="0"/>
                <a:cs typeface="B Zar"/>
              </a:rPr>
              <a:t>. </a:t>
            </a:r>
            <a:r>
              <a:rPr lang="en-US" sz="2400" dirty="0">
                <a:latin typeface="B Zar"/>
                <a:ea typeface="Calibri" panose="020F0502020204030204" pitchFamily="34" charset="0"/>
                <a:cs typeface="B Zar"/>
              </a:rPr>
              <a:t> </a:t>
            </a:r>
            <a:r>
              <a:rPr lang="ar-SA" sz="2400" dirty="0">
                <a:latin typeface="B Zar"/>
                <a:ea typeface="Calibri" panose="020F0502020204030204" pitchFamily="34" charset="0"/>
                <a:cs typeface="B Zar"/>
              </a:rPr>
              <a:t>بنابراين عالم هستي فقط مي تواند از طريق فرايندهاي متفكرانه شناخته شود. ايده آليست ها به حقايق به عنوان معرفت هايي جهاني و مطلق مي نگرند.</a:t>
            </a:r>
            <a:endParaRPr lang="en-US" sz="2400" dirty="0">
              <a:latin typeface="Times New Roman" panose="02020603050405020304" pitchFamily="18" charset="0"/>
              <a:ea typeface="Calibri" panose="020F0502020204030204" pitchFamily="34" charset="0"/>
              <a:cs typeface="B Zar"/>
            </a:endParaRPr>
          </a:p>
          <a:p>
            <a:pPr algn="r" rtl="1">
              <a:lnSpc>
                <a:spcPct val="150000"/>
              </a:lnSpc>
            </a:pPr>
            <a:r>
              <a:rPr lang="fa-IR" sz="2400" b="1" dirty="0">
                <a:latin typeface="Times New Roman" panose="02020603050405020304" pitchFamily="18" charset="0"/>
                <a:ea typeface="Calibri" panose="020F0502020204030204" pitchFamily="34" charset="0"/>
                <a:cs typeface="B Zar"/>
              </a:rPr>
              <a:t> </a:t>
            </a:r>
            <a:endParaRPr lang="en-US" sz="2400" dirty="0">
              <a:latin typeface="Times New Roman" panose="02020603050405020304" pitchFamily="18" charset="0"/>
              <a:ea typeface="Calibri" panose="020F0502020204030204" pitchFamily="34" charset="0"/>
              <a:cs typeface="B Zar"/>
            </a:endParaRPr>
          </a:p>
          <a:p>
            <a:pPr algn="r" rtl="1">
              <a:lnSpc>
                <a:spcPct val="150000"/>
              </a:lnSpc>
            </a:pPr>
            <a:r>
              <a:rPr lang="fa-IR" sz="2400" b="1" dirty="0">
                <a:latin typeface="Times New Roman" panose="02020603050405020304" pitchFamily="18" charset="0"/>
                <a:ea typeface="Calibri" panose="020F0502020204030204" pitchFamily="34" charset="0"/>
                <a:cs typeface="B Zar"/>
              </a:rPr>
              <a:t>تربيت‌بدني از ديدگاه ايده‌آليسم</a:t>
            </a:r>
            <a:endParaRPr lang="en-US" sz="2400" dirty="0">
              <a:latin typeface="Times New Roman" panose="02020603050405020304" pitchFamily="18" charset="0"/>
              <a:ea typeface="Calibri" panose="020F0502020204030204" pitchFamily="34" charset="0"/>
              <a:cs typeface="B Zar"/>
            </a:endParaRPr>
          </a:p>
          <a:p>
            <a:pPr algn="r" rtl="1">
              <a:lnSpc>
                <a:spcPct val="150000"/>
              </a:lnSpc>
            </a:pPr>
            <a:r>
              <a:rPr lang="fa-IR" sz="2400" dirty="0">
                <a:latin typeface="Times New Roman" panose="02020603050405020304" pitchFamily="18" charset="0"/>
                <a:ea typeface="Calibri" panose="020F0502020204030204" pitchFamily="34" charset="0"/>
                <a:cs typeface="B Zar"/>
              </a:rPr>
              <a:t>در مكتب ايده‌آليسم رشد و توسعة بدني ضمن اينكه بخشي از سلسله مراتب ارزش ها را تشكيل مي‌دهد. با اين وجود عموماً در قعر توتم پرستي اهداف واقع شده است (خالدان 66 ـ 1365).</a:t>
            </a:r>
            <a:endParaRPr lang="en-US" sz="2400" dirty="0">
              <a:latin typeface="Times New Roman" panose="02020603050405020304" pitchFamily="18" charset="0"/>
              <a:ea typeface="Calibri" panose="020F0502020204030204" pitchFamily="34" charset="0"/>
              <a:cs typeface="B Zar"/>
            </a:endParaRPr>
          </a:p>
          <a:p>
            <a:pPr algn="r">
              <a:lnSpc>
                <a:spcPct val="150000"/>
              </a:lnSpc>
            </a:pPr>
            <a:r>
              <a:rPr lang="fa-IR" sz="2400" dirty="0">
                <a:latin typeface="Times New Roman" panose="02020603050405020304" pitchFamily="18" charset="0"/>
                <a:ea typeface="Calibri" panose="020F0502020204030204" pitchFamily="34" charset="0"/>
                <a:cs typeface="B Zar"/>
              </a:rPr>
              <a:t>به علاوه با كاربرد اصول كلي ايده‌آليسم در تربيت‌بدني، مفاهيم و تصوراتي مثل اينكه قلمرو تربيت‌بدني و ورزش فراتر از جنبه‌هاي جسماني است، شكل مي‌گيرد. حتي اگر ذهن و جسم در يك قالب تكامل يابند، در حقيقت ايده‌آليسم بر تكامل ذهن و جريان فكري تأكيد دارد. آمادگي جسماني و حركت جسماني به دليل تأثير آن بر توسعة شخصيت اهميت پيدا </a:t>
            </a:r>
            <a:r>
              <a:rPr lang="fa-IR" sz="2400" dirty="0" smtClean="0">
                <a:latin typeface="Times New Roman" panose="02020603050405020304" pitchFamily="18" charset="0"/>
                <a:ea typeface="Calibri" panose="020F0502020204030204" pitchFamily="34" charset="0"/>
                <a:cs typeface="B Zar"/>
              </a:rPr>
              <a:t> می کند.</a:t>
            </a:r>
            <a:endParaRPr lang="en-US" sz="24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35644975"/>
      </p:ext>
    </p:extLst>
  </p:cSld>
  <p:clrMapOvr>
    <a:masterClrMapping/>
  </p:clrMapOvr>
  <mc:AlternateContent xmlns:mc="http://schemas.openxmlformats.org/markup-compatibility/2006">
    <mc:Choice xmlns:p14="http://schemas.microsoft.com/office/powerpoint/2010/main" Requires="p14">
      <p:transition spd="slow" p14:dur="2000" advTm="135036"/>
    </mc:Choice>
    <mc:Fallback>
      <p:transition spd="slow" advTm="1350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93800" y="492542"/>
            <a:ext cx="10998200" cy="6186309"/>
          </a:xfrm>
          <a:prstGeom prst="rect">
            <a:avLst/>
          </a:prstGeom>
        </p:spPr>
        <p:txBody>
          <a:bodyPr wrap="square">
            <a:spAutoFit/>
          </a:bodyPr>
          <a:lstStyle/>
          <a:p>
            <a:pPr algn="r" rtl="1">
              <a:lnSpc>
                <a:spcPct val="150000"/>
              </a:lnSpc>
            </a:pPr>
            <a:r>
              <a:rPr lang="fa-IR" sz="2400" dirty="0" smtClean="0">
                <a:latin typeface="Arial" panose="020B0604020202020204" pitchFamily="34" charset="0"/>
                <a:ea typeface="Calibri" panose="020F0502020204030204" pitchFamily="34" charset="0"/>
                <a:cs typeface="Arial" panose="020B0604020202020204" pitchFamily="34" charset="0"/>
              </a:rPr>
              <a:t>در </a:t>
            </a:r>
            <a:r>
              <a:rPr lang="fa-IR" sz="2400" dirty="0">
                <a:latin typeface="Arial" panose="020B0604020202020204" pitchFamily="34" charset="0"/>
                <a:ea typeface="Calibri" panose="020F0502020204030204" pitchFamily="34" charset="0"/>
                <a:cs typeface="Arial" panose="020B0604020202020204" pitchFamily="34" charset="0"/>
              </a:rPr>
              <a:t>تربيت‌بدني و برنامة ورزشي ايده‌آلها بايد مورد تأ‌كيد قرار گيرند. معلم به ويژه از لحاظ شخصيت و ارزش ها، الگوي دانش‌آموزان است. لذا در اين ديدگاه تكامل شخصيت اهميت بيشتري دارد و جنبة مهم «رواني ـ حركتي» را در برنامه‌هاي درسي ناديده گرفته و يا در مورد آن توجه كافي مبذول نداشته‌اند (بهرام و خلجي 1364</a:t>
            </a:r>
            <a:r>
              <a:rPr lang="fa-IR" sz="2400" dirty="0" smtClean="0">
                <a:latin typeface="Arial" panose="020B0604020202020204" pitchFamily="34" charset="0"/>
                <a:ea typeface="Calibri" panose="020F0502020204030204" pitchFamily="34" charset="0"/>
                <a:cs typeface="Arial" panose="020B0604020202020204" pitchFamily="34" charset="0"/>
              </a:rPr>
              <a:t>).</a:t>
            </a:r>
            <a:endParaRPr lang="en-US" sz="2400" dirty="0">
              <a:latin typeface="Arial" panose="020B0604020202020204" pitchFamily="34" charset="0"/>
              <a:ea typeface="Calibri" panose="020F0502020204030204" pitchFamily="34" charset="0"/>
              <a:cs typeface="Arial" panose="020B0604020202020204" pitchFamily="34" charset="0"/>
            </a:endParaRPr>
          </a:p>
          <a:p>
            <a:pPr algn="r" rtl="1">
              <a:lnSpc>
                <a:spcPct val="150000"/>
              </a:lnSpc>
            </a:pPr>
            <a:r>
              <a:rPr lang="ar-SA" sz="2400" b="1" dirty="0">
                <a:latin typeface="Arial" panose="020B0604020202020204" pitchFamily="34" charset="0"/>
                <a:ea typeface="Calibri" panose="020F0502020204030204" pitchFamily="34" charset="0"/>
                <a:cs typeface="Arial" panose="020B0604020202020204" pitchFamily="34" charset="0"/>
              </a:rPr>
              <a:t>رئالیسم</a:t>
            </a:r>
            <a:endParaRPr lang="en-US" sz="2400" dirty="0">
              <a:latin typeface="Arial" panose="020B0604020202020204" pitchFamily="34" charset="0"/>
              <a:ea typeface="Calibri" panose="020F0502020204030204" pitchFamily="34" charset="0"/>
              <a:cs typeface="Arial" panose="020B0604020202020204" pitchFamily="34" charset="0"/>
            </a:endParaRPr>
          </a:p>
          <a:p>
            <a:pPr algn="r" rtl="1">
              <a:lnSpc>
                <a:spcPct val="150000"/>
              </a:lnSpc>
            </a:pPr>
            <a:r>
              <a:rPr lang="fa-IR" sz="2400" dirty="0">
                <a:latin typeface="Arial" panose="020B0604020202020204" pitchFamily="34" charset="0"/>
                <a:ea typeface="Calibri" panose="020F0502020204030204" pitchFamily="34" charset="0"/>
                <a:cs typeface="Arial" panose="020B0604020202020204" pitchFamily="34" charset="0"/>
              </a:rPr>
              <a:t>از رئاليسم به «واقع‌گرايي» و نيز مكتب اصالت واقع تعبير كرده‌اند، اين مكتب به وجود مستقل از ذهن معتقد است.</a:t>
            </a:r>
            <a:endParaRPr lang="en-US" sz="2400" dirty="0">
              <a:latin typeface="Arial" panose="020B0604020202020204" pitchFamily="34" charset="0"/>
              <a:ea typeface="Calibri" panose="020F0502020204030204" pitchFamily="34" charset="0"/>
              <a:cs typeface="Arial" panose="020B0604020202020204" pitchFamily="34" charset="0"/>
            </a:endParaRPr>
          </a:p>
          <a:p>
            <a:pPr algn="r">
              <a:lnSpc>
                <a:spcPct val="150000"/>
              </a:lnSpc>
            </a:pPr>
            <a:r>
              <a:rPr lang="ar-SA" sz="2400" dirty="0">
                <a:latin typeface="Arial" panose="020B0604020202020204" pitchFamily="34" charset="0"/>
                <a:ea typeface="Calibri" panose="020F0502020204030204" pitchFamily="34" charset="0"/>
                <a:cs typeface="Arial" panose="020B0604020202020204" pitchFamily="34" charset="0"/>
              </a:rPr>
              <a:t>ارسطو از اولين پايه گذاران و مفسرين مفاهيم كليدي رئاليسم است. رئاليسم عبارت است از مشاهده دقيق واقعيت هاي زندگي،تشخيص درست علل و عوامل امور، پديده ها و رخ داده ها و تجسم و بيان و تشريح آنها. اين مكتب، امور و پديده ها و رخ داده ها و تجسم و بيان و تشريح آنها</a:t>
            </a:r>
            <a:r>
              <a:rPr lang="en-US" sz="2400" dirty="0">
                <a:latin typeface="Arial" panose="020B0604020202020204" pitchFamily="34" charset="0"/>
                <a:ea typeface="Calibri" panose="020F0502020204030204" pitchFamily="34" charset="0"/>
                <a:cs typeface="Arial" panose="020B0604020202020204" pitchFamily="34" charset="0"/>
              </a:rPr>
              <a:t>.  </a:t>
            </a:r>
            <a:r>
              <a:rPr lang="ar-SA" sz="2400" dirty="0">
                <a:latin typeface="Arial" panose="020B0604020202020204" pitchFamily="34" charset="0"/>
                <a:ea typeface="Calibri" panose="020F0502020204030204" pitchFamily="34" charset="0"/>
                <a:cs typeface="Arial" panose="020B0604020202020204" pitchFamily="34" charset="0"/>
              </a:rPr>
              <a:t>مكتب رئاليسم ،امور و پديده ها و اشياء را فقط براساس وجود فيزيكي و هيأت ماديشان مورد شناسايي و پذيرش قرار مي </a:t>
            </a:r>
            <a:r>
              <a:rPr lang="fa-IR" sz="2400" dirty="0" smtClean="0">
                <a:latin typeface="Arial" panose="020B0604020202020204" pitchFamily="34" charset="0"/>
                <a:ea typeface="Calibri" panose="020F0502020204030204" pitchFamily="34" charset="0"/>
                <a:cs typeface="Arial" panose="020B0604020202020204" pitchFamily="34" charset="0"/>
              </a:rPr>
              <a:t>دهد.</a:t>
            </a:r>
            <a:endParaRPr lang="en-US" sz="2400" dirty="0">
              <a:latin typeface="Arial" panose="020B0604020202020204" pitchFamily="34" charset="0"/>
              <a:cs typeface="Arial" panose="020B0604020202020204" pitchFamily="34"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53646467"/>
      </p:ext>
    </p:extLst>
  </p:cSld>
  <p:clrMapOvr>
    <a:masterClrMapping/>
  </p:clrMapOvr>
  <mc:AlternateContent xmlns:mc="http://schemas.openxmlformats.org/markup-compatibility/2006">
    <mc:Choice xmlns:p14="http://schemas.microsoft.com/office/powerpoint/2010/main" Requires="p14">
      <p:transition spd="slow" p14:dur="2000" advTm="155106"/>
    </mc:Choice>
    <mc:Fallback>
      <p:transition spd="slow" advTm="155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47900" y="514340"/>
            <a:ext cx="9474200" cy="5632311"/>
          </a:xfrm>
          <a:prstGeom prst="rect">
            <a:avLst/>
          </a:prstGeom>
        </p:spPr>
        <p:txBody>
          <a:bodyPr wrap="square">
            <a:spAutoFit/>
          </a:bodyPr>
          <a:lstStyle/>
          <a:p>
            <a:pPr algn="just" rtl="1">
              <a:lnSpc>
                <a:spcPct val="150000"/>
              </a:lnSpc>
            </a:pPr>
            <a:r>
              <a:rPr lang="ar-SA" sz="2400" dirty="0">
                <a:latin typeface="Times New Roman" panose="02020603050405020304" pitchFamily="18" charset="0"/>
                <a:ea typeface="Calibri" panose="020F0502020204030204" pitchFamily="34" charset="0"/>
                <a:cs typeface="B Zar"/>
              </a:rPr>
              <a:t>رئاليست انسان را ترغيب مي كند تا ارزش ها را بر وفق ساختار واقعيت سازمان دهد و دنياي مادي براي رئاليست ها داراي واقعيتي مستقل و جدا از پندارهاي ذهني است</a:t>
            </a:r>
            <a:r>
              <a:rPr lang="en-US" sz="2400" dirty="0">
                <a:latin typeface="Times New Roman" panose="02020603050405020304" pitchFamily="18" charset="0"/>
                <a:ea typeface="Calibri" panose="020F0502020204030204" pitchFamily="34" charset="0"/>
                <a:cs typeface="B Zar"/>
              </a:rPr>
              <a:t>.</a:t>
            </a:r>
            <a:r>
              <a:rPr lang="ar-SA" sz="2400" dirty="0">
                <a:latin typeface="Times New Roman" panose="02020603050405020304" pitchFamily="18" charset="0"/>
                <a:ea typeface="Calibri" panose="020F0502020204030204" pitchFamily="34" charset="0"/>
                <a:cs typeface="B Zar"/>
              </a:rPr>
              <a:t>به دليل كليت نگري فرد در روش رئاليسم، تربيت بدني جايگاهي شايسته در تعليم و تربيت دارد ورزش و تربيت بدني در اين روش بايد علاوه بر تقويت جسم، رشد و تكامل ابعاد ديگر وجود فرد را نيز در پي داشته باشد. بنابراين پرداختن به ورزش در متن يا فوق برنامه بايد كاملاً جدي گرفته شده و براساس برنامه منظم علمي، ابزار و وسايل كارآمد و توسط مربيان و معلمان متخصص انجام شود تا بتواند اهداف را محقق سازد</a:t>
            </a:r>
            <a:r>
              <a:rPr lang="en-US" sz="2400" dirty="0">
                <a:latin typeface="Times New Roman" panose="02020603050405020304" pitchFamily="18" charset="0"/>
                <a:ea typeface="Calibri" panose="020F0502020204030204" pitchFamily="34" charset="0"/>
                <a:cs typeface="B Zar"/>
              </a:rPr>
              <a:t>.</a:t>
            </a:r>
            <a:r>
              <a:rPr lang="ar-SA" sz="2400" dirty="0">
                <a:latin typeface="Times New Roman" panose="02020603050405020304" pitchFamily="18" charset="0"/>
                <a:ea typeface="Calibri" panose="020F0502020204030204" pitchFamily="34" charset="0"/>
                <a:cs typeface="B Zar"/>
              </a:rPr>
              <a:t>ارسطو معتقد است كه اصول آموزش تربيت بدني بايد بر تربيت عقلاني مقدم باشد و نبايد فقط روح و روان را تقويت كرد، بلكه بايد به بدن هم توجه داشت و آن را پرورش داد.</a:t>
            </a:r>
            <a:endParaRPr lang="en-US" sz="2400" dirty="0">
              <a:latin typeface="Times New Roman" panose="02020603050405020304" pitchFamily="18" charset="0"/>
              <a:ea typeface="Calibri" panose="020F0502020204030204" pitchFamily="34" charset="0"/>
              <a:cs typeface="B Zar"/>
            </a:endParaRPr>
          </a:p>
          <a:p>
            <a:pPr algn="just" rtl="1">
              <a:lnSpc>
                <a:spcPct val="150000"/>
              </a:lnSpc>
            </a:pPr>
            <a:r>
              <a:rPr lang="ar-SA" sz="2400" b="1" dirty="0">
                <a:latin typeface="Times New Roman" panose="02020603050405020304" pitchFamily="18" charset="0"/>
                <a:ea typeface="Calibri" panose="020F0502020204030204" pitchFamily="34" charset="0"/>
                <a:cs typeface="B Zar"/>
              </a:rPr>
              <a:t> </a:t>
            </a:r>
            <a:endParaRPr lang="en-US" sz="2400" dirty="0">
              <a:latin typeface="Times New Roman" panose="02020603050405020304" pitchFamily="18" charset="0"/>
              <a:ea typeface="Calibri" panose="020F0502020204030204" pitchFamily="34" charset="0"/>
              <a:cs typeface="B Zar"/>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5145675"/>
      </p:ext>
    </p:extLst>
  </p:cSld>
  <p:clrMapOvr>
    <a:masterClrMapping/>
  </p:clrMapOvr>
  <mc:AlternateContent xmlns:mc="http://schemas.openxmlformats.org/markup-compatibility/2006">
    <mc:Choice xmlns:p14="http://schemas.microsoft.com/office/powerpoint/2010/main" Requires="p14">
      <p:transition spd="slow" p14:dur="2000" advTm="147947"/>
    </mc:Choice>
    <mc:Fallback>
      <p:transition spd="slow" advTm="1479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42301" y="165185"/>
            <a:ext cx="3748824" cy="660758"/>
          </a:xfrm>
          <a:prstGeom prst="rect">
            <a:avLst/>
          </a:prstGeom>
        </p:spPr>
        <p:txBody>
          <a:bodyPr wrap="square">
            <a:spAutoFit/>
          </a:bodyPr>
          <a:lstStyle/>
          <a:p>
            <a:pPr algn="just" rtl="1">
              <a:lnSpc>
                <a:spcPct val="150000"/>
              </a:lnSpc>
            </a:pPr>
            <a:r>
              <a:rPr lang="ar-SA" sz="2800" b="1" dirty="0">
                <a:latin typeface="Times New Roman" panose="02020603050405020304" pitchFamily="18" charset="0"/>
                <a:ea typeface="Calibri" panose="020F0502020204030204" pitchFamily="34" charset="0"/>
                <a:cs typeface="B Zar"/>
              </a:rPr>
              <a:t>تربیت بدنی از دیدگاه رئالیسم </a:t>
            </a:r>
            <a:endParaRPr lang="en-US" sz="2800" dirty="0">
              <a:latin typeface="Times New Roman" panose="02020603050405020304" pitchFamily="18" charset="0"/>
              <a:ea typeface="Calibri" panose="020F0502020204030204" pitchFamily="34" charset="0"/>
              <a:cs typeface="B Zar"/>
            </a:endParaRPr>
          </a:p>
        </p:txBody>
      </p:sp>
      <p:sp>
        <p:nvSpPr>
          <p:cNvPr id="3" name="Rectangle 2"/>
          <p:cNvSpPr/>
          <p:nvPr/>
        </p:nvSpPr>
        <p:spPr>
          <a:xfrm>
            <a:off x="1056425" y="1524443"/>
            <a:ext cx="10934700" cy="3672737"/>
          </a:xfrm>
          <a:prstGeom prst="rect">
            <a:avLst/>
          </a:prstGeom>
        </p:spPr>
        <p:txBody>
          <a:bodyPr wrap="square">
            <a:spAutoFit/>
          </a:bodyPr>
          <a:lstStyle/>
          <a:p>
            <a:pPr algn="r" rtl="1">
              <a:lnSpc>
                <a:spcPct val="200000"/>
              </a:lnSpc>
            </a:pPr>
            <a:r>
              <a:rPr lang="ar-SA" sz="2400" dirty="0">
                <a:latin typeface="Times New Roman" panose="02020603050405020304" pitchFamily="18" charset="0"/>
                <a:ea typeface="Calibri" panose="020F0502020204030204" pitchFamily="34" charset="0"/>
                <a:cs typeface="B Zar"/>
              </a:rPr>
              <a:t>تربیت جسم به عنوان یک واقعیت علمی پذیرفته شده است .آلفرود نورث می گوید : به عنوان یک امر بدیهی تجربه کرده ام که چنانچه در آموزش ، توجه به بدن فراموش شود ، غم و اندوه به سراغتان خواهد آمد .و این دقیقا همان اشتباه  برنامه آموزشی و افلاطونی پیش از رنسانس است .در مکتب رئالیسم ارزش هر چیزی بستگی به  قابلیت به حرکت در آوردن  و انطباق آن با محیط دارد. سلامتی یک ارزش است ، وسیله ای  است برای بهبود جامعه و ارزش  تربیت بدنی به  سلامتی و تندرستی است که برای جامعه به ارمغان می آورد  </a:t>
            </a:r>
            <a:r>
              <a:rPr lang="ar-SA" sz="2400" dirty="0" smtClean="0">
                <a:latin typeface="Times New Roman" panose="02020603050405020304" pitchFamily="18" charset="0"/>
                <a:ea typeface="Calibri" panose="020F0502020204030204" pitchFamily="34" charset="0"/>
                <a:cs typeface="B Zar"/>
              </a:rPr>
              <a:t>.</a:t>
            </a:r>
            <a:endParaRPr lang="en-US" sz="2400" dirty="0">
              <a:latin typeface="Times New Roman" panose="02020603050405020304" pitchFamily="18" charset="0"/>
              <a:ea typeface="Calibri" panose="020F0502020204030204" pitchFamily="34" charset="0"/>
              <a:cs typeface="B Zar"/>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5509776"/>
      </p:ext>
    </p:extLst>
  </p:cSld>
  <p:clrMapOvr>
    <a:masterClrMapping/>
  </p:clrMapOvr>
  <mc:AlternateContent xmlns:mc="http://schemas.openxmlformats.org/markup-compatibility/2006">
    <mc:Choice xmlns:p14="http://schemas.microsoft.com/office/powerpoint/2010/main" Requires="p14">
      <p:transition spd="slow" p14:dur="2000" advTm="63085"/>
    </mc:Choice>
    <mc:Fallback>
      <p:transition spd="slow" advTm="63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docProps/app.xml><?xml version="1.0" encoding="utf-8"?>
<Properties xmlns="http://schemas.openxmlformats.org/officeDocument/2006/extended-properties" xmlns:vt="http://schemas.openxmlformats.org/officeDocument/2006/docPropsVTypes">
  <Template>TM03457496[[fn=Parallax]]</Template>
  <TotalTime>54</TotalTime>
  <Words>1343</Words>
  <Application>Microsoft Office PowerPoint</Application>
  <PresentationFormat>Widescreen</PresentationFormat>
  <Paragraphs>57</Paragraphs>
  <Slides>12</Slides>
  <Notes>0</Notes>
  <HiddenSlides>0</HiddenSlides>
  <MMClips>12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vt:lpstr>
      <vt:lpstr>B Zar</vt:lpstr>
      <vt:lpstr>Calibri</vt:lpstr>
      <vt:lpstr>Corbel</vt:lpstr>
      <vt:lpstr>Tahoma</vt:lpstr>
      <vt:lpstr>Times New Roman</vt:lpstr>
      <vt:lpstr>Wingdings</vt:lpstr>
      <vt:lpstr>Parallax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IBM</dc:creator>
  <cp:lastModifiedBy>IBM</cp:lastModifiedBy>
  <cp:revision>5</cp:revision>
  <dcterms:created xsi:type="dcterms:W3CDTF">2020-05-20T09:11:58Z</dcterms:created>
  <dcterms:modified xsi:type="dcterms:W3CDTF">2020-06-01T13:25:44Z</dcterms:modified>
</cp:coreProperties>
</file>